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bookmarkIdSeed="4">
  <p:sldMasterIdLst>
    <p:sldMasterId id="2147483705" r:id="rId1"/>
    <p:sldMasterId id="2147483657" r:id="rId2"/>
  </p:sldMasterIdLst>
  <p:notesMasterIdLst>
    <p:notesMasterId r:id="rId130"/>
  </p:notesMasterIdLst>
  <p:handoutMasterIdLst>
    <p:handoutMasterId r:id="rId131"/>
  </p:handoutMasterIdLst>
  <p:sldIdLst>
    <p:sldId id="413" r:id="rId3"/>
    <p:sldId id="522" r:id="rId4"/>
    <p:sldId id="430" r:id="rId5"/>
    <p:sldId id="479" r:id="rId6"/>
    <p:sldId id="547" r:id="rId7"/>
    <p:sldId id="480" r:id="rId8"/>
    <p:sldId id="510" r:id="rId9"/>
    <p:sldId id="511" r:id="rId10"/>
    <p:sldId id="512" r:id="rId11"/>
    <p:sldId id="513" r:id="rId12"/>
    <p:sldId id="514" r:id="rId13"/>
    <p:sldId id="515" r:id="rId14"/>
    <p:sldId id="516" r:id="rId15"/>
    <p:sldId id="517" r:id="rId16"/>
    <p:sldId id="518" r:id="rId17"/>
    <p:sldId id="554" r:id="rId18"/>
    <p:sldId id="519" r:id="rId19"/>
    <p:sldId id="555" r:id="rId20"/>
    <p:sldId id="520" r:id="rId21"/>
    <p:sldId id="431" r:id="rId22"/>
    <p:sldId id="432" r:id="rId23"/>
    <p:sldId id="521" r:id="rId24"/>
    <p:sldId id="481" r:id="rId25"/>
    <p:sldId id="435" r:id="rId26"/>
    <p:sldId id="508" r:id="rId27"/>
    <p:sldId id="434" r:id="rId28"/>
    <p:sldId id="462" r:id="rId29"/>
    <p:sldId id="490" r:id="rId30"/>
    <p:sldId id="482" r:id="rId31"/>
    <p:sldId id="442" r:id="rId32"/>
    <p:sldId id="443" r:id="rId33"/>
    <p:sldId id="439" r:id="rId34"/>
    <p:sldId id="440" r:id="rId35"/>
    <p:sldId id="441" r:id="rId36"/>
    <p:sldId id="437" r:id="rId37"/>
    <p:sldId id="438" r:id="rId38"/>
    <p:sldId id="436" r:id="rId39"/>
    <p:sldId id="483" r:id="rId40"/>
    <p:sldId id="444" r:id="rId41"/>
    <p:sldId id="445" r:id="rId42"/>
    <p:sldId id="446" r:id="rId43"/>
    <p:sldId id="447" r:id="rId44"/>
    <p:sldId id="448" r:id="rId45"/>
    <p:sldId id="451" r:id="rId46"/>
    <p:sldId id="450" r:id="rId47"/>
    <p:sldId id="452" r:id="rId48"/>
    <p:sldId id="453" r:id="rId49"/>
    <p:sldId id="507" r:id="rId50"/>
    <p:sldId id="454" r:id="rId51"/>
    <p:sldId id="484" r:id="rId52"/>
    <p:sldId id="455" r:id="rId53"/>
    <p:sldId id="461" r:id="rId54"/>
    <p:sldId id="460" r:id="rId55"/>
    <p:sldId id="457" r:id="rId56"/>
    <p:sldId id="525" r:id="rId57"/>
    <p:sldId id="459" r:id="rId58"/>
    <p:sldId id="458" r:id="rId59"/>
    <p:sldId id="526" r:id="rId60"/>
    <p:sldId id="486" r:id="rId61"/>
    <p:sldId id="464" r:id="rId62"/>
    <p:sldId id="465" r:id="rId63"/>
    <p:sldId id="466" r:id="rId64"/>
    <p:sldId id="467" r:id="rId65"/>
    <p:sldId id="478" r:id="rId66"/>
    <p:sldId id="468" r:id="rId67"/>
    <p:sldId id="485" r:id="rId68"/>
    <p:sldId id="559" r:id="rId69"/>
    <p:sldId id="456" r:id="rId70"/>
    <p:sldId id="469" r:id="rId71"/>
    <p:sldId id="471" r:id="rId72"/>
    <p:sldId id="472" r:id="rId73"/>
    <p:sldId id="473" r:id="rId74"/>
    <p:sldId id="475" r:id="rId75"/>
    <p:sldId id="474" r:id="rId76"/>
    <p:sldId id="476" r:id="rId77"/>
    <p:sldId id="477" r:id="rId78"/>
    <p:sldId id="487" r:id="rId79"/>
    <p:sldId id="495" r:id="rId80"/>
    <p:sldId id="492" r:id="rId81"/>
    <p:sldId id="493" r:id="rId82"/>
    <p:sldId id="523" r:id="rId83"/>
    <p:sldId id="563" r:id="rId84"/>
    <p:sldId id="488" r:id="rId85"/>
    <p:sldId id="565" r:id="rId86"/>
    <p:sldId id="550" r:id="rId87"/>
    <p:sldId id="551" r:id="rId88"/>
    <p:sldId id="562" r:id="rId89"/>
    <p:sldId id="497" r:id="rId90"/>
    <p:sldId id="498" r:id="rId91"/>
    <p:sldId id="499" r:id="rId92"/>
    <p:sldId id="506" r:id="rId93"/>
    <p:sldId id="500" r:id="rId94"/>
    <p:sldId id="501" r:id="rId95"/>
    <p:sldId id="524" r:id="rId96"/>
    <p:sldId id="505" r:id="rId97"/>
    <p:sldId id="502" r:id="rId98"/>
    <p:sldId id="552" r:id="rId99"/>
    <p:sldId id="503" r:id="rId100"/>
    <p:sldId id="504" r:id="rId101"/>
    <p:sldId id="553" r:id="rId102"/>
    <p:sldId id="537" r:id="rId103"/>
    <p:sldId id="530" r:id="rId104"/>
    <p:sldId id="305" r:id="rId105"/>
    <p:sldId id="529" r:id="rId106"/>
    <p:sldId id="528" r:id="rId107"/>
    <p:sldId id="538" r:id="rId108"/>
    <p:sldId id="531" r:id="rId109"/>
    <p:sldId id="532" r:id="rId110"/>
    <p:sldId id="533" r:id="rId111"/>
    <p:sldId id="534" r:id="rId112"/>
    <p:sldId id="535" r:id="rId113"/>
    <p:sldId id="536" r:id="rId114"/>
    <p:sldId id="540" r:id="rId115"/>
    <p:sldId id="541" r:id="rId116"/>
    <p:sldId id="542" r:id="rId117"/>
    <p:sldId id="539" r:id="rId118"/>
    <p:sldId id="543" r:id="rId119"/>
    <p:sldId id="544" r:id="rId120"/>
    <p:sldId id="545" r:id="rId121"/>
    <p:sldId id="546" r:id="rId122"/>
    <p:sldId id="564" r:id="rId123"/>
    <p:sldId id="463" r:id="rId124"/>
    <p:sldId id="549" r:id="rId125"/>
    <p:sldId id="561" r:id="rId126"/>
    <p:sldId id="560" r:id="rId127"/>
    <p:sldId id="556" r:id="rId128"/>
    <p:sldId id="527" r:id="rId129"/>
  </p:sldIdLst>
  <p:sldSz cx="9144000" cy="6858000" type="screen4x3"/>
  <p:notesSz cx="6954838" cy="9240838"/>
  <p:custDataLst>
    <p:tags r:id="rId132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  <p15:guide id="3" orient="horz" pos="2911">
          <p15:clr>
            <a:srgbClr val="A4A3A4"/>
          </p15:clr>
        </p15:guide>
        <p15:guide id="4" pos="219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Bonnie Glendinning" initials="" lastIdx="1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540D"/>
    <a:srgbClr val="54933E"/>
    <a:srgbClr val="537F9F"/>
    <a:srgbClr val="34ACDE"/>
    <a:srgbClr val="00BABA"/>
    <a:srgbClr val="F67B44"/>
    <a:srgbClr val="586068"/>
    <a:srgbClr val="EFF0F1"/>
    <a:srgbClr val="FDB183"/>
    <a:srgbClr val="F9B99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874" autoAdjust="0"/>
    <p:restoredTop sz="99762" autoAdjust="0"/>
  </p:normalViewPr>
  <p:slideViewPr>
    <p:cSldViewPr>
      <p:cViewPr varScale="1">
        <p:scale>
          <a:sx n="55" d="100"/>
          <a:sy n="55" d="100"/>
        </p:scale>
        <p:origin x="941" y="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0" d="100"/>
        <a:sy n="60" d="100"/>
      </p:scale>
      <p:origin x="0" y="0"/>
    </p:cViewPr>
  </p:sorterViewPr>
  <p:notesViewPr>
    <p:cSldViewPr>
      <p:cViewPr>
        <p:scale>
          <a:sx n="30" d="100"/>
          <a:sy n="30" d="100"/>
        </p:scale>
        <p:origin x="3032" y="340"/>
      </p:cViewPr>
      <p:guideLst>
        <p:guide orient="horz" pos="3024"/>
        <p:guide pos="2304"/>
        <p:guide orient="horz" pos="2911"/>
        <p:guide pos="2191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63" Type="http://schemas.openxmlformats.org/officeDocument/2006/relationships/slide" Target="slides/slide61.xml"/><Relationship Id="rId84" Type="http://schemas.openxmlformats.org/officeDocument/2006/relationships/slide" Target="slides/slide82.xml"/><Relationship Id="rId16" Type="http://schemas.openxmlformats.org/officeDocument/2006/relationships/slide" Target="slides/slide14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28" Type="http://schemas.openxmlformats.org/officeDocument/2006/relationships/slide" Target="slides/slide126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18" Type="http://schemas.openxmlformats.org/officeDocument/2006/relationships/slide" Target="slides/slide116.xml"/><Relationship Id="rId134" Type="http://schemas.openxmlformats.org/officeDocument/2006/relationships/presProps" Target="presProps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124" Type="http://schemas.openxmlformats.org/officeDocument/2006/relationships/slide" Target="slides/slide122.xml"/><Relationship Id="rId129" Type="http://schemas.openxmlformats.org/officeDocument/2006/relationships/slide" Target="slides/slide127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119" Type="http://schemas.openxmlformats.org/officeDocument/2006/relationships/slide" Target="slides/slide117.xml"/><Relationship Id="rId44" Type="http://schemas.openxmlformats.org/officeDocument/2006/relationships/slide" Target="slides/slide42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130" Type="http://schemas.openxmlformats.org/officeDocument/2006/relationships/notesMaster" Target="notesMasters/notesMaster1.xml"/><Relationship Id="rId135" Type="http://schemas.openxmlformats.org/officeDocument/2006/relationships/viewProps" Target="viewProps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slide" Target="slides/slide118.xml"/><Relationship Id="rId125" Type="http://schemas.openxmlformats.org/officeDocument/2006/relationships/slide" Target="slides/slide123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131" Type="http://schemas.openxmlformats.org/officeDocument/2006/relationships/handoutMaster" Target="handoutMasters/handoutMaster1.xml"/><Relationship Id="rId136" Type="http://schemas.openxmlformats.org/officeDocument/2006/relationships/theme" Target="theme/theme1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137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tags" Target="tags/tag1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27" Type="http://schemas.openxmlformats.org/officeDocument/2006/relationships/slide" Target="slides/slide12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26" Type="http://schemas.openxmlformats.org/officeDocument/2006/relationships/slide" Target="slides/slide24.xml"/><Relationship Id="rId47" Type="http://schemas.openxmlformats.org/officeDocument/2006/relationships/slide" Target="slides/slide45.xml"/><Relationship Id="rId68" Type="http://schemas.openxmlformats.org/officeDocument/2006/relationships/slide" Target="slides/slide66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commentAuthors" Target="commentAuthor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RMPE01\Documents\Blogs\BSAC\computations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RMPE01\Documents\Blogs\BSAC\computations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dirty="0"/>
              <a:t>Typical Sensor Power in </a:t>
            </a:r>
            <a:r>
              <a:rPr lang="en-US" dirty="0">
                <a:sym typeface="Symbol"/>
              </a:rPr>
              <a:t>W</a:t>
            </a:r>
            <a:endParaRPr lang="en-US" dirty="0"/>
          </a:p>
        </c:rich>
      </c:tx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2"/>
            </a:solidFill>
          </c:spPr>
          <c:invertIfNegative val="0"/>
          <c:dLbls>
            <c:dLbl>
              <c:idx val="5"/>
              <c:layout>
                <c:manualLayout>
                  <c:x val="2.7777777777778434E-3"/>
                  <c:y val="-1.7959770114942517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B9A1-49CC-8ACC-011386C6D82E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Sheet1!$A$16:$A$24</c:f>
              <c:strCache>
                <c:ptCount val="9"/>
                <c:pt idx="0">
                  <c:v>12.5Hz LP Acc only</c:v>
                </c:pt>
                <c:pt idx="1">
                  <c:v>400Hz LP Acc</c:v>
                </c:pt>
                <c:pt idx="2">
                  <c:v>12.5Hz Mag</c:v>
                </c:pt>
                <c:pt idx="3">
                  <c:v>400Hz Mag</c:v>
                </c:pt>
                <c:pt idx="4">
                  <c:v>Pedometer</c:v>
                </c:pt>
                <c:pt idx="5">
                  <c:v>Pressure (1Hz)</c:v>
                </c:pt>
                <c:pt idx="6">
                  <c:v>Hybrid Mag + Accel (200Hz)</c:v>
                </c:pt>
                <c:pt idx="7">
                  <c:v>Gyro Standby</c:v>
                </c:pt>
                <c:pt idx="8">
                  <c:v>Gyro RUN</c:v>
                </c:pt>
              </c:strCache>
            </c:strRef>
          </c:cat>
          <c:val>
            <c:numRef>
              <c:f>Sheet1!$D$16:$D$24</c:f>
              <c:numCache>
                <c:formatCode>General</c:formatCode>
                <c:ptCount val="9"/>
                <c:pt idx="0">
                  <c:v>20</c:v>
                </c:pt>
                <c:pt idx="1">
                  <c:v>234</c:v>
                </c:pt>
                <c:pt idx="2">
                  <c:v>100</c:v>
                </c:pt>
                <c:pt idx="3">
                  <c:v>1437.5</c:v>
                </c:pt>
                <c:pt idx="4">
                  <c:v>151.19999999999999</c:v>
                </c:pt>
                <c:pt idx="5">
                  <c:v>662.5</c:v>
                </c:pt>
                <c:pt idx="6">
                  <c:v>1100</c:v>
                </c:pt>
                <c:pt idx="7">
                  <c:v>9500</c:v>
                </c:pt>
                <c:pt idx="8">
                  <c:v>14500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9A1-49CC-8ACC-011386C6D82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326969600"/>
        <c:axId val="327736704"/>
      </c:barChart>
      <c:catAx>
        <c:axId val="326969600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crossAx val="327736704"/>
        <c:crosses val="autoZero"/>
        <c:auto val="1"/>
        <c:lblAlgn val="ctr"/>
        <c:lblOffset val="100"/>
        <c:noMultiLvlLbl val="0"/>
      </c:catAx>
      <c:valAx>
        <c:axId val="327736704"/>
        <c:scaling>
          <c:logBase val="10"/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Power in </a:t>
                </a:r>
                <a:r>
                  <a:rPr lang="en-US">
                    <a:sym typeface="Symbol"/>
                  </a:rPr>
                  <a:t>W</a:t>
                </a:r>
                <a:endParaRPr lang="en-US"/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crossAx val="326969600"/>
        <c:crosses val="autoZero"/>
        <c:crossBetween val="between"/>
      </c:valAx>
    </c:plotArea>
    <c:plotVisOnly val="1"/>
    <c:dispBlanksAs val="gap"/>
    <c:showDLblsOverMax val="0"/>
  </c:chart>
  <c:spPr>
    <a:ln w="19050">
      <a:solidFill>
        <a:schemeClr val="tx1"/>
      </a:solidFill>
    </a:ln>
  </c:sp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dirty="0"/>
              <a:t>Typical Sensor Power in </a:t>
            </a:r>
            <a:r>
              <a:rPr lang="en-US" dirty="0">
                <a:sym typeface="Symbol"/>
              </a:rPr>
              <a:t>W</a:t>
            </a:r>
            <a:endParaRPr lang="en-US" dirty="0"/>
          </a:p>
        </c:rich>
      </c:tx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E64F0C"/>
            </a:solidFill>
          </c:spPr>
          <c:invertIfNegative val="0"/>
          <c:dLbls>
            <c:dLbl>
              <c:idx val="5"/>
              <c:layout>
                <c:manualLayout>
                  <c:x val="2.7777777777778434E-3"/>
                  <c:y val="-1.79597701149425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A57F-4E44-ADA9-416EEF5B298B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Sheet1!$A$16:$A$24</c:f>
              <c:strCache>
                <c:ptCount val="9"/>
                <c:pt idx="0">
                  <c:v>12.5Hz LP Acc only</c:v>
                </c:pt>
                <c:pt idx="1">
                  <c:v>400Hz LP Acc</c:v>
                </c:pt>
                <c:pt idx="2">
                  <c:v>12.5Hz Mag</c:v>
                </c:pt>
                <c:pt idx="3">
                  <c:v>400Hz Mag</c:v>
                </c:pt>
                <c:pt idx="4">
                  <c:v>Pedometer</c:v>
                </c:pt>
                <c:pt idx="5">
                  <c:v>Pressure (1Hz)</c:v>
                </c:pt>
                <c:pt idx="6">
                  <c:v>Hybrid Mag + Accel (200Hz)</c:v>
                </c:pt>
                <c:pt idx="7">
                  <c:v>Gyro Standby</c:v>
                </c:pt>
                <c:pt idx="8">
                  <c:v>Gyro RUN</c:v>
                </c:pt>
              </c:strCache>
            </c:strRef>
          </c:cat>
          <c:val>
            <c:numRef>
              <c:f>Sheet1!$D$16:$D$24</c:f>
              <c:numCache>
                <c:formatCode>General</c:formatCode>
                <c:ptCount val="9"/>
                <c:pt idx="0">
                  <c:v>20</c:v>
                </c:pt>
                <c:pt idx="1">
                  <c:v>234</c:v>
                </c:pt>
                <c:pt idx="2">
                  <c:v>100</c:v>
                </c:pt>
                <c:pt idx="3">
                  <c:v>1437.5</c:v>
                </c:pt>
                <c:pt idx="4">
                  <c:v>151.19999999999999</c:v>
                </c:pt>
                <c:pt idx="5">
                  <c:v>662.5</c:v>
                </c:pt>
                <c:pt idx="6">
                  <c:v>1100</c:v>
                </c:pt>
                <c:pt idx="7">
                  <c:v>9500</c:v>
                </c:pt>
                <c:pt idx="8">
                  <c:v>14500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57F-4E44-ADA9-416EEF5B298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401759232"/>
        <c:axId val="403424000"/>
      </c:barChart>
      <c:catAx>
        <c:axId val="401759232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crossAx val="403424000"/>
        <c:crosses val="autoZero"/>
        <c:auto val="1"/>
        <c:lblAlgn val="ctr"/>
        <c:lblOffset val="100"/>
        <c:noMultiLvlLbl val="0"/>
      </c:catAx>
      <c:valAx>
        <c:axId val="403424000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Power in </a:t>
                </a:r>
                <a:r>
                  <a:rPr lang="en-US">
                    <a:sym typeface="Symbol"/>
                  </a:rPr>
                  <a:t>W</a:t>
                </a:r>
                <a:endParaRPr lang="en-US"/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crossAx val="401759232"/>
        <c:crosses val="autoZero"/>
        <c:crossBetween val="between"/>
      </c:valAx>
    </c:plotArea>
    <c:plotVisOnly val="1"/>
    <c:dispBlanksAs val="gap"/>
    <c:showDLblsOverMax val="0"/>
  </c:chart>
  <c:spPr>
    <a:ln w="19050">
      <a:solidFill>
        <a:schemeClr val="tx1"/>
      </a:solidFill>
    </a:ln>
  </c:spPr>
  <c:externalData r:id="rId1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740F467-6449-4CD7-A97B-830D0B4FB055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E50BF965-BFD1-4264-AD9D-3F618026B953}">
      <dgm:prSet phldrT="[Text]"/>
      <dgm:spPr>
        <a:solidFill>
          <a:schemeClr val="tx1">
            <a:lumMod val="75000"/>
            <a:lumOff val="25000"/>
          </a:schemeClr>
        </a:solidFill>
      </dgm:spPr>
      <dgm:t>
        <a:bodyPr/>
        <a:lstStyle/>
        <a:p>
          <a:r>
            <a:rPr lang="en-US" dirty="0"/>
            <a:t>Physical</a:t>
          </a:r>
        </a:p>
        <a:p>
          <a:r>
            <a:rPr lang="en-US" dirty="0"/>
            <a:t>Sensor</a:t>
          </a:r>
        </a:p>
      </dgm:t>
    </dgm:pt>
    <dgm:pt modelId="{A4045B73-FA2B-4BA3-BB1A-493D2FDAD14A}" type="parTrans" cxnId="{FB85E234-473C-4C79-9E55-FA27FF36D524}">
      <dgm:prSet/>
      <dgm:spPr/>
      <dgm:t>
        <a:bodyPr/>
        <a:lstStyle/>
        <a:p>
          <a:endParaRPr lang="en-US"/>
        </a:p>
      </dgm:t>
    </dgm:pt>
    <dgm:pt modelId="{47F55CCF-0B00-4322-85C8-8F6E590EE65C}" type="sibTrans" cxnId="{FB85E234-473C-4C79-9E55-FA27FF36D524}">
      <dgm:prSet/>
      <dgm:spPr>
        <a:solidFill>
          <a:schemeClr val="tx1"/>
        </a:solidFill>
      </dgm:spPr>
      <dgm:t>
        <a:bodyPr/>
        <a:lstStyle/>
        <a:p>
          <a:endParaRPr lang="en-US"/>
        </a:p>
      </dgm:t>
    </dgm:pt>
    <dgm:pt modelId="{51429B2A-0422-4BF3-8153-B820CD1F0366}">
      <dgm:prSet phldrT="[Text]"/>
      <dgm:spPr>
        <a:solidFill>
          <a:schemeClr val="tx1">
            <a:lumMod val="75000"/>
            <a:lumOff val="25000"/>
          </a:schemeClr>
        </a:solidFill>
      </dgm:spPr>
      <dgm:t>
        <a:bodyPr/>
        <a:lstStyle/>
        <a:p>
          <a:r>
            <a:rPr lang="en-US" dirty="0"/>
            <a:t>Sensor Driver</a:t>
          </a:r>
        </a:p>
      </dgm:t>
    </dgm:pt>
    <dgm:pt modelId="{B135B66C-AEBD-4ACC-8579-9EB185DE2A4B}" type="parTrans" cxnId="{76B8547F-FE4C-4307-8DE9-F7D09D94DE15}">
      <dgm:prSet/>
      <dgm:spPr/>
      <dgm:t>
        <a:bodyPr/>
        <a:lstStyle/>
        <a:p>
          <a:endParaRPr lang="en-US"/>
        </a:p>
      </dgm:t>
    </dgm:pt>
    <dgm:pt modelId="{C93E964B-5F6D-493F-9A8B-92AF0AAF469C}" type="sibTrans" cxnId="{76B8547F-FE4C-4307-8DE9-F7D09D94DE15}">
      <dgm:prSet/>
      <dgm:spPr>
        <a:solidFill>
          <a:schemeClr val="tx1"/>
        </a:solidFill>
      </dgm:spPr>
      <dgm:t>
        <a:bodyPr/>
        <a:lstStyle/>
        <a:p>
          <a:endParaRPr lang="en-US"/>
        </a:p>
      </dgm:t>
    </dgm:pt>
    <dgm:pt modelId="{C5034B03-846D-4BFB-8CE5-F2B4087AAF5A}">
      <dgm:prSet phldrT="[Text]"/>
      <dgm:spPr>
        <a:solidFill>
          <a:schemeClr val="tx1">
            <a:lumMod val="75000"/>
            <a:lumOff val="25000"/>
          </a:schemeClr>
        </a:solidFill>
      </dgm:spPr>
      <dgm:t>
        <a:bodyPr/>
        <a:lstStyle/>
        <a:p>
          <a:r>
            <a:rPr lang="en-US" dirty="0"/>
            <a:t>SW FIFO</a:t>
          </a:r>
        </a:p>
      </dgm:t>
    </dgm:pt>
    <dgm:pt modelId="{7AC9862A-EEC1-49E1-8EB0-07CE8A6CE073}" type="parTrans" cxnId="{DC1327DC-E0BA-44C6-B787-DEF24DDDB553}">
      <dgm:prSet/>
      <dgm:spPr/>
      <dgm:t>
        <a:bodyPr/>
        <a:lstStyle/>
        <a:p>
          <a:endParaRPr lang="en-US"/>
        </a:p>
      </dgm:t>
    </dgm:pt>
    <dgm:pt modelId="{E51A7AA6-84F7-4336-90F7-B01FCEE5A304}" type="sibTrans" cxnId="{DC1327DC-E0BA-44C6-B787-DEF24DDDB553}">
      <dgm:prSet/>
      <dgm:spPr>
        <a:solidFill>
          <a:schemeClr val="tx1"/>
        </a:solidFill>
      </dgm:spPr>
      <dgm:t>
        <a:bodyPr/>
        <a:lstStyle/>
        <a:p>
          <a:endParaRPr lang="en-US"/>
        </a:p>
      </dgm:t>
    </dgm:pt>
    <dgm:pt modelId="{824D34C6-ED94-4AF2-8DEF-2F0A69342727}">
      <dgm:prSet phldrT="[Text]"/>
      <dgm:spPr>
        <a:solidFill>
          <a:schemeClr val="tx1">
            <a:lumMod val="75000"/>
            <a:lumOff val="25000"/>
          </a:schemeClr>
        </a:solidFill>
      </dgm:spPr>
      <dgm:t>
        <a:bodyPr/>
        <a:lstStyle/>
        <a:p>
          <a:r>
            <a:rPr lang="en-US" dirty="0"/>
            <a:t>Fusion Engine</a:t>
          </a:r>
        </a:p>
      </dgm:t>
    </dgm:pt>
    <dgm:pt modelId="{C3776950-BEAD-4A75-A178-141ED260B174}" type="parTrans" cxnId="{BFA4E744-9BD6-4264-921D-7003A0DF945F}">
      <dgm:prSet/>
      <dgm:spPr/>
      <dgm:t>
        <a:bodyPr/>
        <a:lstStyle/>
        <a:p>
          <a:endParaRPr lang="en-US"/>
        </a:p>
      </dgm:t>
    </dgm:pt>
    <dgm:pt modelId="{A995DA94-EBD1-4170-8F6A-ED988093EA08}" type="sibTrans" cxnId="{BFA4E744-9BD6-4264-921D-7003A0DF945F}">
      <dgm:prSet/>
      <dgm:spPr/>
      <dgm:t>
        <a:bodyPr/>
        <a:lstStyle/>
        <a:p>
          <a:endParaRPr lang="en-US"/>
        </a:p>
      </dgm:t>
    </dgm:pt>
    <dgm:pt modelId="{F39822C2-DAE7-42F3-A7BA-EC83C41FC0F3}" type="pres">
      <dgm:prSet presAssocID="{B740F467-6449-4CD7-A97B-830D0B4FB055}" presName="Name0" presStyleCnt="0">
        <dgm:presLayoutVars>
          <dgm:dir/>
          <dgm:resizeHandles val="exact"/>
        </dgm:presLayoutVars>
      </dgm:prSet>
      <dgm:spPr/>
    </dgm:pt>
    <dgm:pt modelId="{6C8118FB-5AFB-4F8F-8D6D-F55223698502}" type="pres">
      <dgm:prSet presAssocID="{E50BF965-BFD1-4264-AD9D-3F618026B953}" presName="node" presStyleLbl="node1" presStyleIdx="0" presStyleCnt="4">
        <dgm:presLayoutVars>
          <dgm:bulletEnabled val="1"/>
        </dgm:presLayoutVars>
      </dgm:prSet>
      <dgm:spPr/>
    </dgm:pt>
    <dgm:pt modelId="{5588A95C-A2F8-46FD-8DD6-537A1F1A63EF}" type="pres">
      <dgm:prSet presAssocID="{47F55CCF-0B00-4322-85C8-8F6E590EE65C}" presName="sibTrans" presStyleLbl="sibTrans2D1" presStyleIdx="0" presStyleCnt="3"/>
      <dgm:spPr/>
    </dgm:pt>
    <dgm:pt modelId="{4016849F-9C5A-401E-8A66-A5043E0A52AC}" type="pres">
      <dgm:prSet presAssocID="{47F55CCF-0B00-4322-85C8-8F6E590EE65C}" presName="connectorText" presStyleLbl="sibTrans2D1" presStyleIdx="0" presStyleCnt="3"/>
      <dgm:spPr/>
    </dgm:pt>
    <dgm:pt modelId="{3B0323AB-B579-4DCB-B6FF-FD838390CA46}" type="pres">
      <dgm:prSet presAssocID="{51429B2A-0422-4BF3-8153-B820CD1F0366}" presName="node" presStyleLbl="node1" presStyleIdx="1" presStyleCnt="4">
        <dgm:presLayoutVars>
          <dgm:bulletEnabled val="1"/>
        </dgm:presLayoutVars>
      </dgm:prSet>
      <dgm:spPr/>
    </dgm:pt>
    <dgm:pt modelId="{5A4DB3DC-634D-41D9-879E-E9CEE613D3E5}" type="pres">
      <dgm:prSet presAssocID="{C93E964B-5F6D-493F-9A8B-92AF0AAF469C}" presName="sibTrans" presStyleLbl="sibTrans2D1" presStyleIdx="1" presStyleCnt="3"/>
      <dgm:spPr/>
    </dgm:pt>
    <dgm:pt modelId="{8BAD7570-4049-46BA-8159-F345BA293B52}" type="pres">
      <dgm:prSet presAssocID="{C93E964B-5F6D-493F-9A8B-92AF0AAF469C}" presName="connectorText" presStyleLbl="sibTrans2D1" presStyleIdx="1" presStyleCnt="3"/>
      <dgm:spPr/>
    </dgm:pt>
    <dgm:pt modelId="{4693D385-DEDA-4906-AEF4-CDC04DAFBE89}" type="pres">
      <dgm:prSet presAssocID="{C5034B03-846D-4BFB-8CE5-F2B4087AAF5A}" presName="node" presStyleLbl="node1" presStyleIdx="2" presStyleCnt="4">
        <dgm:presLayoutVars>
          <dgm:bulletEnabled val="1"/>
        </dgm:presLayoutVars>
      </dgm:prSet>
      <dgm:spPr/>
    </dgm:pt>
    <dgm:pt modelId="{C10F2C54-C853-4FF8-83B4-3238F6F432C4}" type="pres">
      <dgm:prSet presAssocID="{E51A7AA6-84F7-4336-90F7-B01FCEE5A304}" presName="sibTrans" presStyleLbl="sibTrans2D1" presStyleIdx="2" presStyleCnt="3"/>
      <dgm:spPr/>
    </dgm:pt>
    <dgm:pt modelId="{52D79A8B-0FF0-4D90-9ADF-03E45F6E6A07}" type="pres">
      <dgm:prSet presAssocID="{E51A7AA6-84F7-4336-90F7-B01FCEE5A304}" presName="connectorText" presStyleLbl="sibTrans2D1" presStyleIdx="2" presStyleCnt="3"/>
      <dgm:spPr/>
    </dgm:pt>
    <dgm:pt modelId="{6C360829-4FFE-4A0D-8824-5B2282296B5A}" type="pres">
      <dgm:prSet presAssocID="{824D34C6-ED94-4AF2-8DEF-2F0A69342727}" presName="node" presStyleLbl="node1" presStyleIdx="3" presStyleCnt="4">
        <dgm:presLayoutVars>
          <dgm:bulletEnabled val="1"/>
        </dgm:presLayoutVars>
      </dgm:prSet>
      <dgm:spPr/>
    </dgm:pt>
  </dgm:ptLst>
  <dgm:cxnLst>
    <dgm:cxn modelId="{CA546517-0C38-432F-BC72-0AB662B2B4DB}" type="presOf" srcId="{47F55CCF-0B00-4322-85C8-8F6E590EE65C}" destId="{5588A95C-A2F8-46FD-8DD6-537A1F1A63EF}" srcOrd="0" destOrd="0" presId="urn:microsoft.com/office/officeart/2005/8/layout/process1"/>
    <dgm:cxn modelId="{AB977629-0589-4152-B8D3-162AD1BE0076}" type="presOf" srcId="{E50BF965-BFD1-4264-AD9D-3F618026B953}" destId="{6C8118FB-5AFB-4F8F-8D6D-F55223698502}" srcOrd="0" destOrd="0" presId="urn:microsoft.com/office/officeart/2005/8/layout/process1"/>
    <dgm:cxn modelId="{FB85E234-473C-4C79-9E55-FA27FF36D524}" srcId="{B740F467-6449-4CD7-A97B-830D0B4FB055}" destId="{E50BF965-BFD1-4264-AD9D-3F618026B953}" srcOrd="0" destOrd="0" parTransId="{A4045B73-FA2B-4BA3-BB1A-493D2FDAD14A}" sibTransId="{47F55CCF-0B00-4322-85C8-8F6E590EE65C}"/>
    <dgm:cxn modelId="{3AB32A3D-75E5-4FF4-BC13-E262D62118DC}" type="presOf" srcId="{C5034B03-846D-4BFB-8CE5-F2B4087AAF5A}" destId="{4693D385-DEDA-4906-AEF4-CDC04DAFBE89}" srcOrd="0" destOrd="0" presId="urn:microsoft.com/office/officeart/2005/8/layout/process1"/>
    <dgm:cxn modelId="{BFA4E744-9BD6-4264-921D-7003A0DF945F}" srcId="{B740F467-6449-4CD7-A97B-830D0B4FB055}" destId="{824D34C6-ED94-4AF2-8DEF-2F0A69342727}" srcOrd="3" destOrd="0" parTransId="{C3776950-BEAD-4A75-A178-141ED260B174}" sibTransId="{A995DA94-EBD1-4170-8F6A-ED988093EA08}"/>
    <dgm:cxn modelId="{BA26B571-FC59-45B6-9911-EBE004A2F9F1}" type="presOf" srcId="{B740F467-6449-4CD7-A97B-830D0B4FB055}" destId="{F39822C2-DAE7-42F3-A7BA-EC83C41FC0F3}" srcOrd="0" destOrd="0" presId="urn:microsoft.com/office/officeart/2005/8/layout/process1"/>
    <dgm:cxn modelId="{1A03D879-E23A-438D-BD60-FFF57F67E20D}" type="presOf" srcId="{E51A7AA6-84F7-4336-90F7-B01FCEE5A304}" destId="{C10F2C54-C853-4FF8-83B4-3238F6F432C4}" srcOrd="0" destOrd="0" presId="urn:microsoft.com/office/officeart/2005/8/layout/process1"/>
    <dgm:cxn modelId="{76B8547F-FE4C-4307-8DE9-F7D09D94DE15}" srcId="{B740F467-6449-4CD7-A97B-830D0B4FB055}" destId="{51429B2A-0422-4BF3-8153-B820CD1F0366}" srcOrd="1" destOrd="0" parTransId="{B135B66C-AEBD-4ACC-8579-9EB185DE2A4B}" sibTransId="{C93E964B-5F6D-493F-9A8B-92AF0AAF469C}"/>
    <dgm:cxn modelId="{82E0148C-2C7E-4C7D-8C9F-BF619A3616CF}" type="presOf" srcId="{51429B2A-0422-4BF3-8153-B820CD1F0366}" destId="{3B0323AB-B579-4DCB-B6FF-FD838390CA46}" srcOrd="0" destOrd="0" presId="urn:microsoft.com/office/officeart/2005/8/layout/process1"/>
    <dgm:cxn modelId="{6517B09F-2AF6-448B-AFB7-BFC231B7F28B}" type="presOf" srcId="{C93E964B-5F6D-493F-9A8B-92AF0AAF469C}" destId="{8BAD7570-4049-46BA-8159-F345BA293B52}" srcOrd="1" destOrd="0" presId="urn:microsoft.com/office/officeart/2005/8/layout/process1"/>
    <dgm:cxn modelId="{544DE7AC-D157-41D9-80A7-ECA84E34264E}" type="presOf" srcId="{47F55CCF-0B00-4322-85C8-8F6E590EE65C}" destId="{4016849F-9C5A-401E-8A66-A5043E0A52AC}" srcOrd="1" destOrd="0" presId="urn:microsoft.com/office/officeart/2005/8/layout/process1"/>
    <dgm:cxn modelId="{A6B445BB-2B50-4986-A61F-16F6D5A875DF}" type="presOf" srcId="{E51A7AA6-84F7-4336-90F7-B01FCEE5A304}" destId="{52D79A8B-0FF0-4D90-9ADF-03E45F6E6A07}" srcOrd="1" destOrd="0" presId="urn:microsoft.com/office/officeart/2005/8/layout/process1"/>
    <dgm:cxn modelId="{DC1327DC-E0BA-44C6-B787-DEF24DDDB553}" srcId="{B740F467-6449-4CD7-A97B-830D0B4FB055}" destId="{C5034B03-846D-4BFB-8CE5-F2B4087AAF5A}" srcOrd="2" destOrd="0" parTransId="{7AC9862A-EEC1-49E1-8EB0-07CE8A6CE073}" sibTransId="{E51A7AA6-84F7-4336-90F7-B01FCEE5A304}"/>
    <dgm:cxn modelId="{3D628BFD-1C58-4B8B-8AE3-8B558F8259ED}" type="presOf" srcId="{C93E964B-5F6D-493F-9A8B-92AF0AAF469C}" destId="{5A4DB3DC-634D-41D9-879E-E9CEE613D3E5}" srcOrd="0" destOrd="0" presId="urn:microsoft.com/office/officeart/2005/8/layout/process1"/>
    <dgm:cxn modelId="{B643FDFE-6FD8-42CD-B636-F6773BE9BD0A}" type="presOf" srcId="{824D34C6-ED94-4AF2-8DEF-2F0A69342727}" destId="{6C360829-4FFE-4A0D-8824-5B2282296B5A}" srcOrd="0" destOrd="0" presId="urn:microsoft.com/office/officeart/2005/8/layout/process1"/>
    <dgm:cxn modelId="{A1470F23-8D67-4475-A4B3-FFFCE2BEF98B}" type="presParOf" srcId="{F39822C2-DAE7-42F3-A7BA-EC83C41FC0F3}" destId="{6C8118FB-5AFB-4F8F-8D6D-F55223698502}" srcOrd="0" destOrd="0" presId="urn:microsoft.com/office/officeart/2005/8/layout/process1"/>
    <dgm:cxn modelId="{980E142B-D5B3-4A4E-948C-26FD7065FBB4}" type="presParOf" srcId="{F39822C2-DAE7-42F3-A7BA-EC83C41FC0F3}" destId="{5588A95C-A2F8-46FD-8DD6-537A1F1A63EF}" srcOrd="1" destOrd="0" presId="urn:microsoft.com/office/officeart/2005/8/layout/process1"/>
    <dgm:cxn modelId="{20F4C960-C12C-49C3-A3D1-AA233E8D6DCD}" type="presParOf" srcId="{5588A95C-A2F8-46FD-8DD6-537A1F1A63EF}" destId="{4016849F-9C5A-401E-8A66-A5043E0A52AC}" srcOrd="0" destOrd="0" presId="urn:microsoft.com/office/officeart/2005/8/layout/process1"/>
    <dgm:cxn modelId="{6C04CD5D-4155-4B80-B8E4-9B7A6E85E2B9}" type="presParOf" srcId="{F39822C2-DAE7-42F3-A7BA-EC83C41FC0F3}" destId="{3B0323AB-B579-4DCB-B6FF-FD838390CA46}" srcOrd="2" destOrd="0" presId="urn:microsoft.com/office/officeart/2005/8/layout/process1"/>
    <dgm:cxn modelId="{DF8248C6-1273-40F4-8FB8-A6EDB454FA54}" type="presParOf" srcId="{F39822C2-DAE7-42F3-A7BA-EC83C41FC0F3}" destId="{5A4DB3DC-634D-41D9-879E-E9CEE613D3E5}" srcOrd="3" destOrd="0" presId="urn:microsoft.com/office/officeart/2005/8/layout/process1"/>
    <dgm:cxn modelId="{2B5AD620-9A3C-4FD6-B0FB-55E6506F0A53}" type="presParOf" srcId="{5A4DB3DC-634D-41D9-879E-E9CEE613D3E5}" destId="{8BAD7570-4049-46BA-8159-F345BA293B52}" srcOrd="0" destOrd="0" presId="urn:microsoft.com/office/officeart/2005/8/layout/process1"/>
    <dgm:cxn modelId="{BA414E02-66D2-41C6-BA73-D9C7656644CB}" type="presParOf" srcId="{F39822C2-DAE7-42F3-A7BA-EC83C41FC0F3}" destId="{4693D385-DEDA-4906-AEF4-CDC04DAFBE89}" srcOrd="4" destOrd="0" presId="urn:microsoft.com/office/officeart/2005/8/layout/process1"/>
    <dgm:cxn modelId="{DE1257B8-52E0-43EB-B774-66EF7D48D89B}" type="presParOf" srcId="{F39822C2-DAE7-42F3-A7BA-EC83C41FC0F3}" destId="{C10F2C54-C853-4FF8-83B4-3238F6F432C4}" srcOrd="5" destOrd="0" presId="urn:microsoft.com/office/officeart/2005/8/layout/process1"/>
    <dgm:cxn modelId="{88D7380C-FD72-4C6F-881C-FBC32CAE9C4E}" type="presParOf" srcId="{C10F2C54-C853-4FF8-83B4-3238F6F432C4}" destId="{52D79A8B-0FF0-4D90-9ADF-03E45F6E6A07}" srcOrd="0" destOrd="0" presId="urn:microsoft.com/office/officeart/2005/8/layout/process1"/>
    <dgm:cxn modelId="{41EA373D-5DDA-4BA5-9C9D-0DF77D73079C}" type="presParOf" srcId="{F39822C2-DAE7-42F3-A7BA-EC83C41FC0F3}" destId="{6C360829-4FFE-4A0D-8824-5B2282296B5A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8118FB-5AFB-4F8F-8D6D-F55223698502}">
      <dsp:nvSpPr>
        <dsp:cNvPr id="0" name=""/>
        <dsp:cNvSpPr/>
      </dsp:nvSpPr>
      <dsp:spPr>
        <a:xfrm>
          <a:off x="3348" y="627570"/>
          <a:ext cx="1464096" cy="878458"/>
        </a:xfrm>
        <a:prstGeom prst="roundRect">
          <a:avLst>
            <a:gd name="adj" fmla="val 10000"/>
          </a:avLst>
        </a:prstGeom>
        <a:solidFill>
          <a:schemeClr val="tx1">
            <a:lumMod val="75000"/>
            <a:lumOff val="2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Physical</a:t>
          </a:r>
        </a:p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Sensor</a:t>
          </a:r>
        </a:p>
      </dsp:txBody>
      <dsp:txXfrm>
        <a:off x="29077" y="653299"/>
        <a:ext cx="1412638" cy="827000"/>
      </dsp:txXfrm>
    </dsp:sp>
    <dsp:sp modelId="{5588A95C-A2F8-46FD-8DD6-537A1F1A63EF}">
      <dsp:nvSpPr>
        <dsp:cNvPr id="0" name=""/>
        <dsp:cNvSpPr/>
      </dsp:nvSpPr>
      <dsp:spPr>
        <a:xfrm>
          <a:off x="1613854" y="885252"/>
          <a:ext cx="310388" cy="363095"/>
        </a:xfrm>
        <a:prstGeom prst="rightArrow">
          <a:avLst>
            <a:gd name="adj1" fmla="val 60000"/>
            <a:gd name="adj2" fmla="val 50000"/>
          </a:avLst>
        </a:prstGeom>
        <a:solidFill>
          <a:schemeClr val="tx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1613854" y="957871"/>
        <a:ext cx="217272" cy="217857"/>
      </dsp:txXfrm>
    </dsp:sp>
    <dsp:sp modelId="{3B0323AB-B579-4DCB-B6FF-FD838390CA46}">
      <dsp:nvSpPr>
        <dsp:cNvPr id="0" name=""/>
        <dsp:cNvSpPr/>
      </dsp:nvSpPr>
      <dsp:spPr>
        <a:xfrm>
          <a:off x="2053083" y="627570"/>
          <a:ext cx="1464096" cy="878458"/>
        </a:xfrm>
        <a:prstGeom prst="roundRect">
          <a:avLst>
            <a:gd name="adj" fmla="val 10000"/>
          </a:avLst>
        </a:prstGeom>
        <a:solidFill>
          <a:schemeClr val="tx1">
            <a:lumMod val="75000"/>
            <a:lumOff val="2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Sensor Driver</a:t>
          </a:r>
        </a:p>
      </dsp:txBody>
      <dsp:txXfrm>
        <a:off x="2078812" y="653299"/>
        <a:ext cx="1412638" cy="827000"/>
      </dsp:txXfrm>
    </dsp:sp>
    <dsp:sp modelId="{5A4DB3DC-634D-41D9-879E-E9CEE613D3E5}">
      <dsp:nvSpPr>
        <dsp:cNvPr id="0" name=""/>
        <dsp:cNvSpPr/>
      </dsp:nvSpPr>
      <dsp:spPr>
        <a:xfrm>
          <a:off x="3663590" y="885252"/>
          <a:ext cx="310388" cy="363095"/>
        </a:xfrm>
        <a:prstGeom prst="rightArrow">
          <a:avLst>
            <a:gd name="adj1" fmla="val 60000"/>
            <a:gd name="adj2" fmla="val 50000"/>
          </a:avLst>
        </a:prstGeom>
        <a:solidFill>
          <a:schemeClr val="tx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3663590" y="957871"/>
        <a:ext cx="217272" cy="217857"/>
      </dsp:txXfrm>
    </dsp:sp>
    <dsp:sp modelId="{4693D385-DEDA-4906-AEF4-CDC04DAFBE89}">
      <dsp:nvSpPr>
        <dsp:cNvPr id="0" name=""/>
        <dsp:cNvSpPr/>
      </dsp:nvSpPr>
      <dsp:spPr>
        <a:xfrm>
          <a:off x="4102819" y="627570"/>
          <a:ext cx="1464096" cy="878458"/>
        </a:xfrm>
        <a:prstGeom prst="roundRect">
          <a:avLst>
            <a:gd name="adj" fmla="val 10000"/>
          </a:avLst>
        </a:prstGeom>
        <a:solidFill>
          <a:schemeClr val="tx1">
            <a:lumMod val="75000"/>
            <a:lumOff val="2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SW FIFO</a:t>
          </a:r>
        </a:p>
      </dsp:txBody>
      <dsp:txXfrm>
        <a:off x="4128548" y="653299"/>
        <a:ext cx="1412638" cy="827000"/>
      </dsp:txXfrm>
    </dsp:sp>
    <dsp:sp modelId="{C10F2C54-C853-4FF8-83B4-3238F6F432C4}">
      <dsp:nvSpPr>
        <dsp:cNvPr id="0" name=""/>
        <dsp:cNvSpPr/>
      </dsp:nvSpPr>
      <dsp:spPr>
        <a:xfrm>
          <a:off x="5713325" y="885252"/>
          <a:ext cx="310388" cy="363095"/>
        </a:xfrm>
        <a:prstGeom prst="rightArrow">
          <a:avLst>
            <a:gd name="adj1" fmla="val 60000"/>
            <a:gd name="adj2" fmla="val 50000"/>
          </a:avLst>
        </a:prstGeom>
        <a:solidFill>
          <a:schemeClr val="tx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5713325" y="957871"/>
        <a:ext cx="217272" cy="217857"/>
      </dsp:txXfrm>
    </dsp:sp>
    <dsp:sp modelId="{6C360829-4FFE-4A0D-8824-5B2282296B5A}">
      <dsp:nvSpPr>
        <dsp:cNvPr id="0" name=""/>
        <dsp:cNvSpPr/>
      </dsp:nvSpPr>
      <dsp:spPr>
        <a:xfrm>
          <a:off x="6152554" y="627570"/>
          <a:ext cx="1464096" cy="878458"/>
        </a:xfrm>
        <a:prstGeom prst="roundRect">
          <a:avLst>
            <a:gd name="adj" fmla="val 10000"/>
          </a:avLst>
        </a:prstGeom>
        <a:solidFill>
          <a:schemeClr val="tx1">
            <a:lumMod val="75000"/>
            <a:lumOff val="2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Fusion Engine</a:t>
          </a:r>
        </a:p>
      </dsp:txBody>
      <dsp:txXfrm>
        <a:off x="6178283" y="653299"/>
        <a:ext cx="1412638" cy="827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2458696" y="8892663"/>
            <a:ext cx="2231775" cy="2618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7536" tIns="43768" rIns="87536" bIns="43768" numCol="1" anchor="ctr" anchorCtr="0" compatLnSpc="1">
            <a:prstTxWarp prst="textNoShape">
              <a:avLst/>
            </a:prstTxWarp>
          </a:bodyPr>
          <a:lstStyle>
            <a:lvl1pPr algn="r">
              <a:defRPr sz="1100"/>
            </a:lvl1pPr>
          </a:lstStyle>
          <a:p>
            <a:pPr algn="l"/>
            <a:fld id="{FF589425-449D-4D80-B16A-0FCA3F0B391A}" type="datetime9">
              <a:rPr lang="en-US" sz="900">
                <a:solidFill>
                  <a:schemeClr val="tx1">
                    <a:lumMod val="75000"/>
                    <a:lumOff val="25000"/>
                  </a:schemeClr>
                </a:solidFill>
              </a:rPr>
              <a:pPr algn="l"/>
              <a:t>5/27/2017 3:12:08 PM</a:t>
            </a:fld>
            <a:endParaRPr lang="en-US" sz="9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430203" y="8892664"/>
            <a:ext cx="2597601" cy="2691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7536" tIns="43768" rIns="87536" bIns="43768" numCol="1" anchor="ctr" anchorCtr="0" compatLnSpc="1">
            <a:prstTxWarp prst="textNoShape">
              <a:avLst/>
            </a:prstTxWarp>
          </a:bodyPr>
          <a:lstStyle>
            <a:lvl1pPr>
              <a:defRPr sz="1100"/>
            </a:lvl1pPr>
          </a:lstStyle>
          <a:p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Confidential and Proprietary, © NXP</a:t>
            </a:r>
          </a:p>
        </p:txBody>
      </p:sp>
      <p:sp>
        <p:nvSpPr>
          <p:cNvPr id="10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7978" y="8678600"/>
            <a:ext cx="395702" cy="4614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7536" tIns="43768" rIns="87536" bIns="43768" numCol="1" anchor="b" anchorCtr="0" compatLnSpc="1">
            <a:prstTxWarp prst="textNoShape">
              <a:avLst/>
            </a:prstTxWarp>
          </a:bodyPr>
          <a:lstStyle>
            <a:lvl1pPr algn="r">
              <a:defRPr sz="1100"/>
            </a:lvl1pPr>
          </a:lstStyle>
          <a:p>
            <a:fld id="{FB1A579D-3553-4F33-9067-7E7231905C3B}" type="slidenum">
              <a:rPr lang="en-US" sz="1000">
                <a:solidFill>
                  <a:schemeClr val="tx1">
                    <a:lumMod val="75000"/>
                    <a:lumOff val="25000"/>
                  </a:schemeClr>
                </a:solidFill>
              </a:rPr>
              <a:pPr/>
              <a:t>‹#›</a:t>
            </a:fld>
            <a:endParaRPr 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214571" y="8892347"/>
            <a:ext cx="490916" cy="179009"/>
            <a:chOff x="271463" y="2852738"/>
            <a:chExt cx="3190876" cy="1149350"/>
          </a:xfrm>
        </p:grpSpPr>
        <p:sp>
          <p:nvSpPr>
            <p:cNvPr id="11" name="Freeform 6"/>
            <p:cNvSpPr>
              <a:spLocks/>
            </p:cNvSpPr>
            <p:nvPr/>
          </p:nvSpPr>
          <p:spPr bwMode="auto">
            <a:xfrm>
              <a:off x="1577976" y="2852738"/>
              <a:ext cx="609600" cy="1149350"/>
            </a:xfrm>
            <a:custGeom>
              <a:avLst/>
              <a:gdLst>
                <a:gd name="T0" fmla="*/ 0 w 384"/>
                <a:gd name="T1" fmla="*/ 0 h 724"/>
                <a:gd name="T2" fmla="*/ 41 w 384"/>
                <a:gd name="T3" fmla="*/ 0 h 724"/>
                <a:gd name="T4" fmla="*/ 192 w 384"/>
                <a:gd name="T5" fmla="*/ 241 h 724"/>
                <a:gd name="T6" fmla="*/ 341 w 384"/>
                <a:gd name="T7" fmla="*/ 0 h 724"/>
                <a:gd name="T8" fmla="*/ 382 w 384"/>
                <a:gd name="T9" fmla="*/ 0 h 724"/>
                <a:gd name="T10" fmla="*/ 382 w 384"/>
                <a:gd name="T11" fmla="*/ 723 h 724"/>
                <a:gd name="T12" fmla="*/ 384 w 384"/>
                <a:gd name="T13" fmla="*/ 724 h 724"/>
                <a:gd name="T14" fmla="*/ 341 w 384"/>
                <a:gd name="T15" fmla="*/ 724 h 724"/>
                <a:gd name="T16" fmla="*/ 192 w 384"/>
                <a:gd name="T17" fmla="*/ 483 h 724"/>
                <a:gd name="T18" fmla="*/ 41 w 384"/>
                <a:gd name="T19" fmla="*/ 724 h 724"/>
                <a:gd name="T20" fmla="*/ 0 w 384"/>
                <a:gd name="T21" fmla="*/ 724 h 724"/>
                <a:gd name="T22" fmla="*/ 0 w 384"/>
                <a:gd name="T23" fmla="*/ 0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84" h="724">
                  <a:moveTo>
                    <a:pt x="0" y="0"/>
                  </a:moveTo>
                  <a:lnTo>
                    <a:pt x="41" y="0"/>
                  </a:lnTo>
                  <a:lnTo>
                    <a:pt x="192" y="241"/>
                  </a:lnTo>
                  <a:lnTo>
                    <a:pt x="341" y="0"/>
                  </a:lnTo>
                  <a:lnTo>
                    <a:pt x="382" y="0"/>
                  </a:lnTo>
                  <a:lnTo>
                    <a:pt x="382" y="723"/>
                  </a:lnTo>
                  <a:lnTo>
                    <a:pt x="384" y="724"/>
                  </a:lnTo>
                  <a:lnTo>
                    <a:pt x="341" y="724"/>
                  </a:lnTo>
                  <a:lnTo>
                    <a:pt x="192" y="483"/>
                  </a:lnTo>
                  <a:lnTo>
                    <a:pt x="41" y="724"/>
                  </a:lnTo>
                  <a:lnTo>
                    <a:pt x="0" y="7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DB2D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7"/>
            <p:cNvSpPr>
              <a:spLocks/>
            </p:cNvSpPr>
            <p:nvPr/>
          </p:nvSpPr>
          <p:spPr bwMode="auto">
            <a:xfrm>
              <a:off x="1225551" y="2852738"/>
              <a:ext cx="352425" cy="1149350"/>
            </a:xfrm>
            <a:custGeom>
              <a:avLst/>
              <a:gdLst>
                <a:gd name="T0" fmla="*/ 0 w 222"/>
                <a:gd name="T1" fmla="*/ 0 h 724"/>
                <a:gd name="T2" fmla="*/ 222 w 222"/>
                <a:gd name="T3" fmla="*/ 0 h 724"/>
                <a:gd name="T4" fmla="*/ 222 w 222"/>
                <a:gd name="T5" fmla="*/ 724 h 724"/>
                <a:gd name="T6" fmla="*/ 0 w 222"/>
                <a:gd name="T7" fmla="*/ 724 h 724"/>
                <a:gd name="T8" fmla="*/ 222 w 222"/>
                <a:gd name="T9" fmla="*/ 361 h 724"/>
                <a:gd name="T10" fmla="*/ 0 w 222"/>
                <a:gd name="T11" fmla="*/ 0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2" h="724">
                  <a:moveTo>
                    <a:pt x="0" y="0"/>
                  </a:moveTo>
                  <a:lnTo>
                    <a:pt x="222" y="0"/>
                  </a:lnTo>
                  <a:lnTo>
                    <a:pt x="222" y="724"/>
                  </a:lnTo>
                  <a:lnTo>
                    <a:pt x="0" y="724"/>
                  </a:lnTo>
                  <a:lnTo>
                    <a:pt x="222" y="3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5843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8"/>
            <p:cNvSpPr>
              <a:spLocks/>
            </p:cNvSpPr>
            <p:nvPr/>
          </p:nvSpPr>
          <p:spPr bwMode="auto">
            <a:xfrm>
              <a:off x="2184401" y="2852738"/>
              <a:ext cx="354013" cy="1149350"/>
            </a:xfrm>
            <a:custGeom>
              <a:avLst/>
              <a:gdLst>
                <a:gd name="T0" fmla="*/ 0 w 223"/>
                <a:gd name="T1" fmla="*/ 0 h 724"/>
                <a:gd name="T2" fmla="*/ 223 w 223"/>
                <a:gd name="T3" fmla="*/ 0 h 724"/>
                <a:gd name="T4" fmla="*/ 2 w 223"/>
                <a:gd name="T5" fmla="*/ 361 h 724"/>
                <a:gd name="T6" fmla="*/ 223 w 223"/>
                <a:gd name="T7" fmla="*/ 724 h 724"/>
                <a:gd name="T8" fmla="*/ 2 w 223"/>
                <a:gd name="T9" fmla="*/ 724 h 724"/>
                <a:gd name="T10" fmla="*/ 0 w 223"/>
                <a:gd name="T11" fmla="*/ 723 h 724"/>
                <a:gd name="T12" fmla="*/ 0 w 223"/>
                <a:gd name="T13" fmla="*/ 0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3" h="724">
                  <a:moveTo>
                    <a:pt x="0" y="0"/>
                  </a:moveTo>
                  <a:lnTo>
                    <a:pt x="223" y="0"/>
                  </a:lnTo>
                  <a:lnTo>
                    <a:pt x="2" y="361"/>
                  </a:lnTo>
                  <a:lnTo>
                    <a:pt x="223" y="724"/>
                  </a:lnTo>
                  <a:lnTo>
                    <a:pt x="2" y="724"/>
                  </a:lnTo>
                  <a:lnTo>
                    <a:pt x="0" y="7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3983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9"/>
            <p:cNvSpPr>
              <a:spLocks noEditPoints="1"/>
            </p:cNvSpPr>
            <p:nvPr/>
          </p:nvSpPr>
          <p:spPr bwMode="auto">
            <a:xfrm>
              <a:off x="2187576" y="2852738"/>
              <a:ext cx="1274763" cy="1149350"/>
            </a:xfrm>
            <a:custGeom>
              <a:avLst/>
              <a:gdLst>
                <a:gd name="T0" fmla="*/ 221 w 803"/>
                <a:gd name="T1" fmla="*/ 179 h 724"/>
                <a:gd name="T2" fmla="*/ 221 w 803"/>
                <a:gd name="T3" fmla="*/ 383 h 724"/>
                <a:gd name="T4" fmla="*/ 523 w 803"/>
                <a:gd name="T5" fmla="*/ 383 h 724"/>
                <a:gd name="T6" fmla="*/ 543 w 803"/>
                <a:gd name="T7" fmla="*/ 382 h 724"/>
                <a:gd name="T8" fmla="*/ 560 w 803"/>
                <a:gd name="T9" fmla="*/ 374 h 724"/>
                <a:gd name="T10" fmla="*/ 573 w 803"/>
                <a:gd name="T11" fmla="*/ 361 h 724"/>
                <a:gd name="T12" fmla="*/ 583 w 803"/>
                <a:gd name="T13" fmla="*/ 346 h 724"/>
                <a:gd name="T14" fmla="*/ 589 w 803"/>
                <a:gd name="T15" fmla="*/ 329 h 724"/>
                <a:gd name="T16" fmla="*/ 594 w 803"/>
                <a:gd name="T17" fmla="*/ 310 h 724"/>
                <a:gd name="T18" fmla="*/ 596 w 803"/>
                <a:gd name="T19" fmla="*/ 292 h 724"/>
                <a:gd name="T20" fmla="*/ 596 w 803"/>
                <a:gd name="T21" fmla="*/ 256 h 724"/>
                <a:gd name="T22" fmla="*/ 592 w 803"/>
                <a:gd name="T23" fmla="*/ 233 h 724"/>
                <a:gd name="T24" fmla="*/ 586 w 803"/>
                <a:gd name="T25" fmla="*/ 215 h 724"/>
                <a:gd name="T26" fmla="*/ 574 w 803"/>
                <a:gd name="T27" fmla="*/ 200 h 724"/>
                <a:gd name="T28" fmla="*/ 558 w 803"/>
                <a:gd name="T29" fmla="*/ 188 h 724"/>
                <a:gd name="T30" fmla="*/ 533 w 803"/>
                <a:gd name="T31" fmla="*/ 182 h 724"/>
                <a:gd name="T32" fmla="*/ 504 w 803"/>
                <a:gd name="T33" fmla="*/ 179 h 724"/>
                <a:gd name="T34" fmla="*/ 221 w 803"/>
                <a:gd name="T35" fmla="*/ 179 h 724"/>
                <a:gd name="T36" fmla="*/ 221 w 803"/>
                <a:gd name="T37" fmla="*/ 0 h 724"/>
                <a:gd name="T38" fmla="*/ 540 w 803"/>
                <a:gd name="T39" fmla="*/ 0 h 724"/>
                <a:gd name="T40" fmla="*/ 589 w 803"/>
                <a:gd name="T41" fmla="*/ 2 h 724"/>
                <a:gd name="T42" fmla="*/ 633 w 803"/>
                <a:gd name="T43" fmla="*/ 8 h 724"/>
                <a:gd name="T44" fmla="*/ 670 w 803"/>
                <a:gd name="T45" fmla="*/ 18 h 724"/>
                <a:gd name="T46" fmla="*/ 702 w 803"/>
                <a:gd name="T47" fmla="*/ 33 h 724"/>
                <a:gd name="T48" fmla="*/ 729 w 803"/>
                <a:gd name="T49" fmla="*/ 49 h 724"/>
                <a:gd name="T50" fmla="*/ 750 w 803"/>
                <a:gd name="T51" fmla="*/ 70 h 724"/>
                <a:gd name="T52" fmla="*/ 768 w 803"/>
                <a:gd name="T53" fmla="*/ 93 h 724"/>
                <a:gd name="T54" fmla="*/ 781 w 803"/>
                <a:gd name="T55" fmla="*/ 120 h 724"/>
                <a:gd name="T56" fmla="*/ 791 w 803"/>
                <a:gd name="T57" fmla="*/ 149 h 724"/>
                <a:gd name="T58" fmla="*/ 798 w 803"/>
                <a:gd name="T59" fmla="*/ 180 h 724"/>
                <a:gd name="T60" fmla="*/ 803 w 803"/>
                <a:gd name="T61" fmla="*/ 213 h 724"/>
                <a:gd name="T62" fmla="*/ 803 w 803"/>
                <a:gd name="T63" fmla="*/ 247 h 724"/>
                <a:gd name="T64" fmla="*/ 803 w 803"/>
                <a:gd name="T65" fmla="*/ 333 h 724"/>
                <a:gd name="T66" fmla="*/ 803 w 803"/>
                <a:gd name="T67" fmla="*/ 361 h 724"/>
                <a:gd name="T68" fmla="*/ 798 w 803"/>
                <a:gd name="T69" fmla="*/ 392 h 724"/>
                <a:gd name="T70" fmla="*/ 791 w 803"/>
                <a:gd name="T71" fmla="*/ 421 h 724"/>
                <a:gd name="T72" fmla="*/ 781 w 803"/>
                <a:gd name="T73" fmla="*/ 449 h 724"/>
                <a:gd name="T74" fmla="*/ 768 w 803"/>
                <a:gd name="T75" fmla="*/ 475 h 724"/>
                <a:gd name="T76" fmla="*/ 750 w 803"/>
                <a:gd name="T77" fmla="*/ 500 h 724"/>
                <a:gd name="T78" fmla="*/ 729 w 803"/>
                <a:gd name="T79" fmla="*/ 521 h 724"/>
                <a:gd name="T80" fmla="*/ 704 w 803"/>
                <a:gd name="T81" fmla="*/ 539 h 724"/>
                <a:gd name="T82" fmla="*/ 673 w 803"/>
                <a:gd name="T83" fmla="*/ 552 h 724"/>
                <a:gd name="T84" fmla="*/ 638 w 803"/>
                <a:gd name="T85" fmla="*/ 560 h 724"/>
                <a:gd name="T86" fmla="*/ 597 w 803"/>
                <a:gd name="T87" fmla="*/ 564 h 724"/>
                <a:gd name="T88" fmla="*/ 221 w 803"/>
                <a:gd name="T89" fmla="*/ 564 h 724"/>
                <a:gd name="T90" fmla="*/ 221 w 803"/>
                <a:gd name="T91" fmla="*/ 724 h 724"/>
                <a:gd name="T92" fmla="*/ 221 w 803"/>
                <a:gd name="T93" fmla="*/ 724 h 724"/>
                <a:gd name="T94" fmla="*/ 0 w 803"/>
                <a:gd name="T95" fmla="*/ 361 h 724"/>
                <a:gd name="T96" fmla="*/ 221 w 803"/>
                <a:gd name="T97" fmla="*/ 0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803" h="724">
                  <a:moveTo>
                    <a:pt x="221" y="179"/>
                  </a:moveTo>
                  <a:lnTo>
                    <a:pt x="221" y="383"/>
                  </a:lnTo>
                  <a:lnTo>
                    <a:pt x="523" y="383"/>
                  </a:lnTo>
                  <a:lnTo>
                    <a:pt x="543" y="382"/>
                  </a:lnTo>
                  <a:lnTo>
                    <a:pt x="560" y="374"/>
                  </a:lnTo>
                  <a:lnTo>
                    <a:pt x="573" y="361"/>
                  </a:lnTo>
                  <a:lnTo>
                    <a:pt x="583" y="346"/>
                  </a:lnTo>
                  <a:lnTo>
                    <a:pt x="589" y="329"/>
                  </a:lnTo>
                  <a:lnTo>
                    <a:pt x="594" y="310"/>
                  </a:lnTo>
                  <a:lnTo>
                    <a:pt x="596" y="292"/>
                  </a:lnTo>
                  <a:lnTo>
                    <a:pt x="596" y="256"/>
                  </a:lnTo>
                  <a:lnTo>
                    <a:pt x="592" y="233"/>
                  </a:lnTo>
                  <a:lnTo>
                    <a:pt x="586" y="215"/>
                  </a:lnTo>
                  <a:lnTo>
                    <a:pt x="574" y="200"/>
                  </a:lnTo>
                  <a:lnTo>
                    <a:pt x="558" y="188"/>
                  </a:lnTo>
                  <a:lnTo>
                    <a:pt x="533" y="182"/>
                  </a:lnTo>
                  <a:lnTo>
                    <a:pt x="504" y="179"/>
                  </a:lnTo>
                  <a:lnTo>
                    <a:pt x="221" y="179"/>
                  </a:lnTo>
                  <a:close/>
                  <a:moveTo>
                    <a:pt x="221" y="0"/>
                  </a:moveTo>
                  <a:lnTo>
                    <a:pt x="540" y="0"/>
                  </a:lnTo>
                  <a:lnTo>
                    <a:pt x="589" y="2"/>
                  </a:lnTo>
                  <a:lnTo>
                    <a:pt x="633" y="8"/>
                  </a:lnTo>
                  <a:lnTo>
                    <a:pt x="670" y="18"/>
                  </a:lnTo>
                  <a:lnTo>
                    <a:pt x="702" y="33"/>
                  </a:lnTo>
                  <a:lnTo>
                    <a:pt x="729" y="49"/>
                  </a:lnTo>
                  <a:lnTo>
                    <a:pt x="750" y="70"/>
                  </a:lnTo>
                  <a:lnTo>
                    <a:pt x="768" y="93"/>
                  </a:lnTo>
                  <a:lnTo>
                    <a:pt x="781" y="120"/>
                  </a:lnTo>
                  <a:lnTo>
                    <a:pt x="791" y="149"/>
                  </a:lnTo>
                  <a:lnTo>
                    <a:pt x="798" y="180"/>
                  </a:lnTo>
                  <a:lnTo>
                    <a:pt x="803" y="213"/>
                  </a:lnTo>
                  <a:lnTo>
                    <a:pt x="803" y="247"/>
                  </a:lnTo>
                  <a:lnTo>
                    <a:pt x="803" y="333"/>
                  </a:lnTo>
                  <a:lnTo>
                    <a:pt x="803" y="361"/>
                  </a:lnTo>
                  <a:lnTo>
                    <a:pt x="798" y="392"/>
                  </a:lnTo>
                  <a:lnTo>
                    <a:pt x="791" y="421"/>
                  </a:lnTo>
                  <a:lnTo>
                    <a:pt x="781" y="449"/>
                  </a:lnTo>
                  <a:lnTo>
                    <a:pt x="768" y="475"/>
                  </a:lnTo>
                  <a:lnTo>
                    <a:pt x="750" y="500"/>
                  </a:lnTo>
                  <a:lnTo>
                    <a:pt x="729" y="521"/>
                  </a:lnTo>
                  <a:lnTo>
                    <a:pt x="704" y="539"/>
                  </a:lnTo>
                  <a:lnTo>
                    <a:pt x="673" y="552"/>
                  </a:lnTo>
                  <a:lnTo>
                    <a:pt x="638" y="560"/>
                  </a:lnTo>
                  <a:lnTo>
                    <a:pt x="597" y="564"/>
                  </a:lnTo>
                  <a:lnTo>
                    <a:pt x="221" y="564"/>
                  </a:lnTo>
                  <a:lnTo>
                    <a:pt x="221" y="724"/>
                  </a:lnTo>
                  <a:lnTo>
                    <a:pt x="221" y="724"/>
                  </a:lnTo>
                  <a:lnTo>
                    <a:pt x="0" y="361"/>
                  </a:lnTo>
                  <a:lnTo>
                    <a:pt x="221" y="0"/>
                  </a:lnTo>
                  <a:close/>
                </a:path>
              </a:pathLst>
            </a:custGeom>
            <a:solidFill>
              <a:srgbClr val="C7D22D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0"/>
            <p:cNvSpPr>
              <a:spLocks/>
            </p:cNvSpPr>
            <p:nvPr/>
          </p:nvSpPr>
          <p:spPr bwMode="auto">
            <a:xfrm>
              <a:off x="271463" y="2852738"/>
              <a:ext cx="1306513" cy="1149350"/>
            </a:xfrm>
            <a:custGeom>
              <a:avLst/>
              <a:gdLst>
                <a:gd name="T0" fmla="*/ 0 w 823"/>
                <a:gd name="T1" fmla="*/ 0 h 724"/>
                <a:gd name="T2" fmla="*/ 223 w 823"/>
                <a:gd name="T3" fmla="*/ 0 h 724"/>
                <a:gd name="T4" fmla="*/ 601 w 823"/>
                <a:gd name="T5" fmla="*/ 438 h 724"/>
                <a:gd name="T6" fmla="*/ 601 w 823"/>
                <a:gd name="T7" fmla="*/ 0 h 724"/>
                <a:gd name="T8" fmla="*/ 601 w 823"/>
                <a:gd name="T9" fmla="*/ 0 h 724"/>
                <a:gd name="T10" fmla="*/ 823 w 823"/>
                <a:gd name="T11" fmla="*/ 361 h 724"/>
                <a:gd name="T12" fmla="*/ 601 w 823"/>
                <a:gd name="T13" fmla="*/ 724 h 724"/>
                <a:gd name="T14" fmla="*/ 223 w 823"/>
                <a:gd name="T15" fmla="*/ 287 h 724"/>
                <a:gd name="T16" fmla="*/ 223 w 823"/>
                <a:gd name="T17" fmla="*/ 724 h 724"/>
                <a:gd name="T18" fmla="*/ 0 w 823"/>
                <a:gd name="T19" fmla="*/ 724 h 724"/>
                <a:gd name="T20" fmla="*/ 0 w 823"/>
                <a:gd name="T21" fmla="*/ 0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23" h="724">
                  <a:moveTo>
                    <a:pt x="0" y="0"/>
                  </a:moveTo>
                  <a:lnTo>
                    <a:pt x="223" y="0"/>
                  </a:lnTo>
                  <a:lnTo>
                    <a:pt x="601" y="438"/>
                  </a:lnTo>
                  <a:lnTo>
                    <a:pt x="601" y="0"/>
                  </a:lnTo>
                  <a:lnTo>
                    <a:pt x="601" y="0"/>
                  </a:lnTo>
                  <a:lnTo>
                    <a:pt x="823" y="361"/>
                  </a:lnTo>
                  <a:lnTo>
                    <a:pt x="601" y="724"/>
                  </a:lnTo>
                  <a:lnTo>
                    <a:pt x="223" y="287"/>
                  </a:lnTo>
                  <a:lnTo>
                    <a:pt x="223" y="724"/>
                  </a:lnTo>
                  <a:lnTo>
                    <a:pt x="0" y="7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AD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7891972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68400" y="693738"/>
            <a:ext cx="4618038" cy="346551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95786" y="4389705"/>
            <a:ext cx="5563267" cy="41574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534" tIns="46267" rIns="92534" bIns="4626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2458696" y="8892663"/>
            <a:ext cx="2231775" cy="2618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7536" tIns="43768" rIns="87536" bIns="43768" numCol="1" anchor="ctr" anchorCtr="0" compatLnSpc="1">
            <a:prstTxWarp prst="textNoShape">
              <a:avLst/>
            </a:prstTxWarp>
          </a:bodyPr>
          <a:lstStyle>
            <a:lvl1pPr algn="r">
              <a:defRPr sz="1100"/>
            </a:lvl1pPr>
          </a:lstStyle>
          <a:p>
            <a:pPr algn="l"/>
            <a:fld id="{FF589425-449D-4D80-B16A-0FCA3F0B391A}" type="datetime9">
              <a:rPr lang="en-US" sz="900">
                <a:solidFill>
                  <a:schemeClr val="tx1">
                    <a:lumMod val="75000"/>
                    <a:lumOff val="25000"/>
                  </a:schemeClr>
                </a:solidFill>
              </a:rPr>
              <a:pPr algn="l"/>
              <a:t>5/27/2017 3:12:07 PM</a:t>
            </a:fld>
            <a:endParaRPr lang="en-US" sz="9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Rectangle 4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430203" y="8892664"/>
            <a:ext cx="2597601" cy="2691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7536" tIns="43768" rIns="87536" bIns="43768" numCol="1" anchor="ctr" anchorCtr="0" compatLnSpc="1">
            <a:prstTxWarp prst="textNoShape">
              <a:avLst/>
            </a:prstTxWarp>
          </a:bodyPr>
          <a:lstStyle>
            <a:lvl1pPr>
              <a:defRPr sz="1100"/>
            </a:lvl1pPr>
          </a:lstStyle>
          <a:p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Confidential and Proprietary, © NXP</a:t>
            </a:r>
          </a:p>
        </p:txBody>
      </p:sp>
      <p:sp>
        <p:nvSpPr>
          <p:cNvPr id="14" name="Rectangle 5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7978" y="8678600"/>
            <a:ext cx="395702" cy="4614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7536" tIns="43768" rIns="87536" bIns="43768" numCol="1" anchor="b" anchorCtr="0" compatLnSpc="1">
            <a:prstTxWarp prst="textNoShape">
              <a:avLst/>
            </a:prstTxWarp>
          </a:bodyPr>
          <a:lstStyle>
            <a:lvl1pPr algn="r">
              <a:defRPr sz="1100"/>
            </a:lvl1pPr>
          </a:lstStyle>
          <a:p>
            <a:fld id="{FB1A579D-3553-4F33-9067-7E7231905C3B}" type="slidenum">
              <a:rPr lang="en-US" sz="1000">
                <a:solidFill>
                  <a:schemeClr val="tx1">
                    <a:lumMod val="75000"/>
                    <a:lumOff val="25000"/>
                  </a:schemeClr>
                </a:solidFill>
              </a:rPr>
              <a:pPr/>
              <a:t>‹#›</a:t>
            </a:fld>
            <a:endParaRPr 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6214571" y="8892347"/>
            <a:ext cx="490916" cy="179009"/>
            <a:chOff x="271463" y="2852738"/>
            <a:chExt cx="3190876" cy="1149350"/>
          </a:xfrm>
        </p:grpSpPr>
        <p:sp>
          <p:nvSpPr>
            <p:cNvPr id="16" name="Freeform 6"/>
            <p:cNvSpPr>
              <a:spLocks/>
            </p:cNvSpPr>
            <p:nvPr/>
          </p:nvSpPr>
          <p:spPr bwMode="auto">
            <a:xfrm>
              <a:off x="1577976" y="2852738"/>
              <a:ext cx="609600" cy="1149350"/>
            </a:xfrm>
            <a:custGeom>
              <a:avLst/>
              <a:gdLst>
                <a:gd name="T0" fmla="*/ 0 w 384"/>
                <a:gd name="T1" fmla="*/ 0 h 724"/>
                <a:gd name="T2" fmla="*/ 41 w 384"/>
                <a:gd name="T3" fmla="*/ 0 h 724"/>
                <a:gd name="T4" fmla="*/ 192 w 384"/>
                <a:gd name="T5" fmla="*/ 241 h 724"/>
                <a:gd name="T6" fmla="*/ 341 w 384"/>
                <a:gd name="T7" fmla="*/ 0 h 724"/>
                <a:gd name="T8" fmla="*/ 382 w 384"/>
                <a:gd name="T9" fmla="*/ 0 h 724"/>
                <a:gd name="T10" fmla="*/ 382 w 384"/>
                <a:gd name="T11" fmla="*/ 723 h 724"/>
                <a:gd name="T12" fmla="*/ 384 w 384"/>
                <a:gd name="T13" fmla="*/ 724 h 724"/>
                <a:gd name="T14" fmla="*/ 341 w 384"/>
                <a:gd name="T15" fmla="*/ 724 h 724"/>
                <a:gd name="T16" fmla="*/ 192 w 384"/>
                <a:gd name="T17" fmla="*/ 483 h 724"/>
                <a:gd name="T18" fmla="*/ 41 w 384"/>
                <a:gd name="T19" fmla="*/ 724 h 724"/>
                <a:gd name="T20" fmla="*/ 0 w 384"/>
                <a:gd name="T21" fmla="*/ 724 h 724"/>
                <a:gd name="T22" fmla="*/ 0 w 384"/>
                <a:gd name="T23" fmla="*/ 0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84" h="724">
                  <a:moveTo>
                    <a:pt x="0" y="0"/>
                  </a:moveTo>
                  <a:lnTo>
                    <a:pt x="41" y="0"/>
                  </a:lnTo>
                  <a:lnTo>
                    <a:pt x="192" y="241"/>
                  </a:lnTo>
                  <a:lnTo>
                    <a:pt x="341" y="0"/>
                  </a:lnTo>
                  <a:lnTo>
                    <a:pt x="382" y="0"/>
                  </a:lnTo>
                  <a:lnTo>
                    <a:pt x="382" y="723"/>
                  </a:lnTo>
                  <a:lnTo>
                    <a:pt x="384" y="724"/>
                  </a:lnTo>
                  <a:lnTo>
                    <a:pt x="341" y="724"/>
                  </a:lnTo>
                  <a:lnTo>
                    <a:pt x="192" y="483"/>
                  </a:lnTo>
                  <a:lnTo>
                    <a:pt x="41" y="724"/>
                  </a:lnTo>
                  <a:lnTo>
                    <a:pt x="0" y="7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DB2D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7"/>
            <p:cNvSpPr>
              <a:spLocks/>
            </p:cNvSpPr>
            <p:nvPr/>
          </p:nvSpPr>
          <p:spPr bwMode="auto">
            <a:xfrm>
              <a:off x="1225551" y="2852738"/>
              <a:ext cx="352425" cy="1149350"/>
            </a:xfrm>
            <a:custGeom>
              <a:avLst/>
              <a:gdLst>
                <a:gd name="T0" fmla="*/ 0 w 222"/>
                <a:gd name="T1" fmla="*/ 0 h 724"/>
                <a:gd name="T2" fmla="*/ 222 w 222"/>
                <a:gd name="T3" fmla="*/ 0 h 724"/>
                <a:gd name="T4" fmla="*/ 222 w 222"/>
                <a:gd name="T5" fmla="*/ 724 h 724"/>
                <a:gd name="T6" fmla="*/ 0 w 222"/>
                <a:gd name="T7" fmla="*/ 724 h 724"/>
                <a:gd name="T8" fmla="*/ 222 w 222"/>
                <a:gd name="T9" fmla="*/ 361 h 724"/>
                <a:gd name="T10" fmla="*/ 0 w 222"/>
                <a:gd name="T11" fmla="*/ 0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2" h="724">
                  <a:moveTo>
                    <a:pt x="0" y="0"/>
                  </a:moveTo>
                  <a:lnTo>
                    <a:pt x="222" y="0"/>
                  </a:lnTo>
                  <a:lnTo>
                    <a:pt x="222" y="724"/>
                  </a:lnTo>
                  <a:lnTo>
                    <a:pt x="0" y="724"/>
                  </a:lnTo>
                  <a:lnTo>
                    <a:pt x="222" y="3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5843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8"/>
            <p:cNvSpPr>
              <a:spLocks/>
            </p:cNvSpPr>
            <p:nvPr/>
          </p:nvSpPr>
          <p:spPr bwMode="auto">
            <a:xfrm>
              <a:off x="2184401" y="2852738"/>
              <a:ext cx="354013" cy="1149350"/>
            </a:xfrm>
            <a:custGeom>
              <a:avLst/>
              <a:gdLst>
                <a:gd name="T0" fmla="*/ 0 w 223"/>
                <a:gd name="T1" fmla="*/ 0 h 724"/>
                <a:gd name="T2" fmla="*/ 223 w 223"/>
                <a:gd name="T3" fmla="*/ 0 h 724"/>
                <a:gd name="T4" fmla="*/ 2 w 223"/>
                <a:gd name="T5" fmla="*/ 361 h 724"/>
                <a:gd name="T6" fmla="*/ 223 w 223"/>
                <a:gd name="T7" fmla="*/ 724 h 724"/>
                <a:gd name="T8" fmla="*/ 2 w 223"/>
                <a:gd name="T9" fmla="*/ 724 h 724"/>
                <a:gd name="T10" fmla="*/ 0 w 223"/>
                <a:gd name="T11" fmla="*/ 723 h 724"/>
                <a:gd name="T12" fmla="*/ 0 w 223"/>
                <a:gd name="T13" fmla="*/ 0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3" h="724">
                  <a:moveTo>
                    <a:pt x="0" y="0"/>
                  </a:moveTo>
                  <a:lnTo>
                    <a:pt x="223" y="0"/>
                  </a:lnTo>
                  <a:lnTo>
                    <a:pt x="2" y="361"/>
                  </a:lnTo>
                  <a:lnTo>
                    <a:pt x="223" y="724"/>
                  </a:lnTo>
                  <a:lnTo>
                    <a:pt x="2" y="724"/>
                  </a:lnTo>
                  <a:lnTo>
                    <a:pt x="0" y="7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3983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9"/>
            <p:cNvSpPr>
              <a:spLocks noEditPoints="1"/>
            </p:cNvSpPr>
            <p:nvPr/>
          </p:nvSpPr>
          <p:spPr bwMode="auto">
            <a:xfrm>
              <a:off x="2187576" y="2852738"/>
              <a:ext cx="1274763" cy="1149350"/>
            </a:xfrm>
            <a:custGeom>
              <a:avLst/>
              <a:gdLst>
                <a:gd name="T0" fmla="*/ 221 w 803"/>
                <a:gd name="T1" fmla="*/ 179 h 724"/>
                <a:gd name="T2" fmla="*/ 221 w 803"/>
                <a:gd name="T3" fmla="*/ 383 h 724"/>
                <a:gd name="T4" fmla="*/ 523 w 803"/>
                <a:gd name="T5" fmla="*/ 383 h 724"/>
                <a:gd name="T6" fmla="*/ 543 w 803"/>
                <a:gd name="T7" fmla="*/ 382 h 724"/>
                <a:gd name="T8" fmla="*/ 560 w 803"/>
                <a:gd name="T9" fmla="*/ 374 h 724"/>
                <a:gd name="T10" fmla="*/ 573 w 803"/>
                <a:gd name="T11" fmla="*/ 361 h 724"/>
                <a:gd name="T12" fmla="*/ 583 w 803"/>
                <a:gd name="T13" fmla="*/ 346 h 724"/>
                <a:gd name="T14" fmla="*/ 589 w 803"/>
                <a:gd name="T15" fmla="*/ 329 h 724"/>
                <a:gd name="T16" fmla="*/ 594 w 803"/>
                <a:gd name="T17" fmla="*/ 310 h 724"/>
                <a:gd name="T18" fmla="*/ 596 w 803"/>
                <a:gd name="T19" fmla="*/ 292 h 724"/>
                <a:gd name="T20" fmla="*/ 596 w 803"/>
                <a:gd name="T21" fmla="*/ 256 h 724"/>
                <a:gd name="T22" fmla="*/ 592 w 803"/>
                <a:gd name="T23" fmla="*/ 233 h 724"/>
                <a:gd name="T24" fmla="*/ 586 w 803"/>
                <a:gd name="T25" fmla="*/ 215 h 724"/>
                <a:gd name="T26" fmla="*/ 574 w 803"/>
                <a:gd name="T27" fmla="*/ 200 h 724"/>
                <a:gd name="T28" fmla="*/ 558 w 803"/>
                <a:gd name="T29" fmla="*/ 188 h 724"/>
                <a:gd name="T30" fmla="*/ 533 w 803"/>
                <a:gd name="T31" fmla="*/ 182 h 724"/>
                <a:gd name="T32" fmla="*/ 504 w 803"/>
                <a:gd name="T33" fmla="*/ 179 h 724"/>
                <a:gd name="T34" fmla="*/ 221 w 803"/>
                <a:gd name="T35" fmla="*/ 179 h 724"/>
                <a:gd name="T36" fmla="*/ 221 w 803"/>
                <a:gd name="T37" fmla="*/ 0 h 724"/>
                <a:gd name="T38" fmla="*/ 540 w 803"/>
                <a:gd name="T39" fmla="*/ 0 h 724"/>
                <a:gd name="T40" fmla="*/ 589 w 803"/>
                <a:gd name="T41" fmla="*/ 2 h 724"/>
                <a:gd name="T42" fmla="*/ 633 w 803"/>
                <a:gd name="T43" fmla="*/ 8 h 724"/>
                <a:gd name="T44" fmla="*/ 670 w 803"/>
                <a:gd name="T45" fmla="*/ 18 h 724"/>
                <a:gd name="T46" fmla="*/ 702 w 803"/>
                <a:gd name="T47" fmla="*/ 33 h 724"/>
                <a:gd name="T48" fmla="*/ 729 w 803"/>
                <a:gd name="T49" fmla="*/ 49 h 724"/>
                <a:gd name="T50" fmla="*/ 750 w 803"/>
                <a:gd name="T51" fmla="*/ 70 h 724"/>
                <a:gd name="T52" fmla="*/ 768 w 803"/>
                <a:gd name="T53" fmla="*/ 93 h 724"/>
                <a:gd name="T54" fmla="*/ 781 w 803"/>
                <a:gd name="T55" fmla="*/ 120 h 724"/>
                <a:gd name="T56" fmla="*/ 791 w 803"/>
                <a:gd name="T57" fmla="*/ 149 h 724"/>
                <a:gd name="T58" fmla="*/ 798 w 803"/>
                <a:gd name="T59" fmla="*/ 180 h 724"/>
                <a:gd name="T60" fmla="*/ 803 w 803"/>
                <a:gd name="T61" fmla="*/ 213 h 724"/>
                <a:gd name="T62" fmla="*/ 803 w 803"/>
                <a:gd name="T63" fmla="*/ 247 h 724"/>
                <a:gd name="T64" fmla="*/ 803 w 803"/>
                <a:gd name="T65" fmla="*/ 333 h 724"/>
                <a:gd name="T66" fmla="*/ 803 w 803"/>
                <a:gd name="T67" fmla="*/ 361 h 724"/>
                <a:gd name="T68" fmla="*/ 798 w 803"/>
                <a:gd name="T69" fmla="*/ 392 h 724"/>
                <a:gd name="T70" fmla="*/ 791 w 803"/>
                <a:gd name="T71" fmla="*/ 421 h 724"/>
                <a:gd name="T72" fmla="*/ 781 w 803"/>
                <a:gd name="T73" fmla="*/ 449 h 724"/>
                <a:gd name="T74" fmla="*/ 768 w 803"/>
                <a:gd name="T75" fmla="*/ 475 h 724"/>
                <a:gd name="T76" fmla="*/ 750 w 803"/>
                <a:gd name="T77" fmla="*/ 500 h 724"/>
                <a:gd name="T78" fmla="*/ 729 w 803"/>
                <a:gd name="T79" fmla="*/ 521 h 724"/>
                <a:gd name="T80" fmla="*/ 704 w 803"/>
                <a:gd name="T81" fmla="*/ 539 h 724"/>
                <a:gd name="T82" fmla="*/ 673 w 803"/>
                <a:gd name="T83" fmla="*/ 552 h 724"/>
                <a:gd name="T84" fmla="*/ 638 w 803"/>
                <a:gd name="T85" fmla="*/ 560 h 724"/>
                <a:gd name="T86" fmla="*/ 597 w 803"/>
                <a:gd name="T87" fmla="*/ 564 h 724"/>
                <a:gd name="T88" fmla="*/ 221 w 803"/>
                <a:gd name="T89" fmla="*/ 564 h 724"/>
                <a:gd name="T90" fmla="*/ 221 w 803"/>
                <a:gd name="T91" fmla="*/ 724 h 724"/>
                <a:gd name="T92" fmla="*/ 221 w 803"/>
                <a:gd name="T93" fmla="*/ 724 h 724"/>
                <a:gd name="T94" fmla="*/ 0 w 803"/>
                <a:gd name="T95" fmla="*/ 361 h 724"/>
                <a:gd name="T96" fmla="*/ 221 w 803"/>
                <a:gd name="T97" fmla="*/ 0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803" h="724">
                  <a:moveTo>
                    <a:pt x="221" y="179"/>
                  </a:moveTo>
                  <a:lnTo>
                    <a:pt x="221" y="383"/>
                  </a:lnTo>
                  <a:lnTo>
                    <a:pt x="523" y="383"/>
                  </a:lnTo>
                  <a:lnTo>
                    <a:pt x="543" y="382"/>
                  </a:lnTo>
                  <a:lnTo>
                    <a:pt x="560" y="374"/>
                  </a:lnTo>
                  <a:lnTo>
                    <a:pt x="573" y="361"/>
                  </a:lnTo>
                  <a:lnTo>
                    <a:pt x="583" y="346"/>
                  </a:lnTo>
                  <a:lnTo>
                    <a:pt x="589" y="329"/>
                  </a:lnTo>
                  <a:lnTo>
                    <a:pt x="594" y="310"/>
                  </a:lnTo>
                  <a:lnTo>
                    <a:pt x="596" y="292"/>
                  </a:lnTo>
                  <a:lnTo>
                    <a:pt x="596" y="256"/>
                  </a:lnTo>
                  <a:lnTo>
                    <a:pt x="592" y="233"/>
                  </a:lnTo>
                  <a:lnTo>
                    <a:pt x="586" y="215"/>
                  </a:lnTo>
                  <a:lnTo>
                    <a:pt x="574" y="200"/>
                  </a:lnTo>
                  <a:lnTo>
                    <a:pt x="558" y="188"/>
                  </a:lnTo>
                  <a:lnTo>
                    <a:pt x="533" y="182"/>
                  </a:lnTo>
                  <a:lnTo>
                    <a:pt x="504" y="179"/>
                  </a:lnTo>
                  <a:lnTo>
                    <a:pt x="221" y="179"/>
                  </a:lnTo>
                  <a:close/>
                  <a:moveTo>
                    <a:pt x="221" y="0"/>
                  </a:moveTo>
                  <a:lnTo>
                    <a:pt x="540" y="0"/>
                  </a:lnTo>
                  <a:lnTo>
                    <a:pt x="589" y="2"/>
                  </a:lnTo>
                  <a:lnTo>
                    <a:pt x="633" y="8"/>
                  </a:lnTo>
                  <a:lnTo>
                    <a:pt x="670" y="18"/>
                  </a:lnTo>
                  <a:lnTo>
                    <a:pt x="702" y="33"/>
                  </a:lnTo>
                  <a:lnTo>
                    <a:pt x="729" y="49"/>
                  </a:lnTo>
                  <a:lnTo>
                    <a:pt x="750" y="70"/>
                  </a:lnTo>
                  <a:lnTo>
                    <a:pt x="768" y="93"/>
                  </a:lnTo>
                  <a:lnTo>
                    <a:pt x="781" y="120"/>
                  </a:lnTo>
                  <a:lnTo>
                    <a:pt x="791" y="149"/>
                  </a:lnTo>
                  <a:lnTo>
                    <a:pt x="798" y="180"/>
                  </a:lnTo>
                  <a:lnTo>
                    <a:pt x="803" y="213"/>
                  </a:lnTo>
                  <a:lnTo>
                    <a:pt x="803" y="247"/>
                  </a:lnTo>
                  <a:lnTo>
                    <a:pt x="803" y="333"/>
                  </a:lnTo>
                  <a:lnTo>
                    <a:pt x="803" y="361"/>
                  </a:lnTo>
                  <a:lnTo>
                    <a:pt x="798" y="392"/>
                  </a:lnTo>
                  <a:lnTo>
                    <a:pt x="791" y="421"/>
                  </a:lnTo>
                  <a:lnTo>
                    <a:pt x="781" y="449"/>
                  </a:lnTo>
                  <a:lnTo>
                    <a:pt x="768" y="475"/>
                  </a:lnTo>
                  <a:lnTo>
                    <a:pt x="750" y="500"/>
                  </a:lnTo>
                  <a:lnTo>
                    <a:pt x="729" y="521"/>
                  </a:lnTo>
                  <a:lnTo>
                    <a:pt x="704" y="539"/>
                  </a:lnTo>
                  <a:lnTo>
                    <a:pt x="673" y="552"/>
                  </a:lnTo>
                  <a:lnTo>
                    <a:pt x="638" y="560"/>
                  </a:lnTo>
                  <a:lnTo>
                    <a:pt x="597" y="564"/>
                  </a:lnTo>
                  <a:lnTo>
                    <a:pt x="221" y="564"/>
                  </a:lnTo>
                  <a:lnTo>
                    <a:pt x="221" y="724"/>
                  </a:lnTo>
                  <a:lnTo>
                    <a:pt x="221" y="724"/>
                  </a:lnTo>
                  <a:lnTo>
                    <a:pt x="0" y="361"/>
                  </a:lnTo>
                  <a:lnTo>
                    <a:pt x="221" y="0"/>
                  </a:lnTo>
                  <a:close/>
                </a:path>
              </a:pathLst>
            </a:custGeom>
            <a:solidFill>
              <a:srgbClr val="C7D22D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0"/>
            <p:cNvSpPr>
              <a:spLocks/>
            </p:cNvSpPr>
            <p:nvPr/>
          </p:nvSpPr>
          <p:spPr bwMode="auto">
            <a:xfrm>
              <a:off x="271463" y="2852738"/>
              <a:ext cx="1306513" cy="1149350"/>
            </a:xfrm>
            <a:custGeom>
              <a:avLst/>
              <a:gdLst>
                <a:gd name="T0" fmla="*/ 0 w 823"/>
                <a:gd name="T1" fmla="*/ 0 h 724"/>
                <a:gd name="T2" fmla="*/ 223 w 823"/>
                <a:gd name="T3" fmla="*/ 0 h 724"/>
                <a:gd name="T4" fmla="*/ 601 w 823"/>
                <a:gd name="T5" fmla="*/ 438 h 724"/>
                <a:gd name="T6" fmla="*/ 601 w 823"/>
                <a:gd name="T7" fmla="*/ 0 h 724"/>
                <a:gd name="T8" fmla="*/ 601 w 823"/>
                <a:gd name="T9" fmla="*/ 0 h 724"/>
                <a:gd name="T10" fmla="*/ 823 w 823"/>
                <a:gd name="T11" fmla="*/ 361 h 724"/>
                <a:gd name="T12" fmla="*/ 601 w 823"/>
                <a:gd name="T13" fmla="*/ 724 h 724"/>
                <a:gd name="T14" fmla="*/ 223 w 823"/>
                <a:gd name="T15" fmla="*/ 287 h 724"/>
                <a:gd name="T16" fmla="*/ 223 w 823"/>
                <a:gd name="T17" fmla="*/ 724 h 724"/>
                <a:gd name="T18" fmla="*/ 0 w 823"/>
                <a:gd name="T19" fmla="*/ 724 h 724"/>
                <a:gd name="T20" fmla="*/ 0 w 823"/>
                <a:gd name="T21" fmla="*/ 0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23" h="724">
                  <a:moveTo>
                    <a:pt x="0" y="0"/>
                  </a:moveTo>
                  <a:lnTo>
                    <a:pt x="223" y="0"/>
                  </a:lnTo>
                  <a:lnTo>
                    <a:pt x="601" y="438"/>
                  </a:lnTo>
                  <a:lnTo>
                    <a:pt x="601" y="0"/>
                  </a:lnTo>
                  <a:lnTo>
                    <a:pt x="601" y="0"/>
                  </a:lnTo>
                  <a:lnTo>
                    <a:pt x="823" y="361"/>
                  </a:lnTo>
                  <a:lnTo>
                    <a:pt x="601" y="724"/>
                  </a:lnTo>
                  <a:lnTo>
                    <a:pt x="223" y="287"/>
                  </a:lnTo>
                  <a:lnTo>
                    <a:pt x="223" y="724"/>
                  </a:lnTo>
                  <a:lnTo>
                    <a:pt x="0" y="7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AD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0800221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1A579D-3553-4F33-9067-7E7231905C3B}" type="slidenum">
              <a:rPr lang="en-US" smtClean="0">
                <a:solidFill>
                  <a:schemeClr val="accent4">
                    <a:lumMod val="85000"/>
                    <a:lumOff val="15000"/>
                  </a:schemeClr>
                </a:solidFill>
              </a:rPr>
              <a:pPr/>
              <a:t>15</a:t>
            </a:fld>
            <a:endParaRPr lang="en-US">
              <a:solidFill>
                <a:schemeClr val="accent4">
                  <a:lumMod val="85000"/>
                  <a:lumOff val="15000"/>
                </a:schemeClr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2_Master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 Placeholder 89"/>
          <p:cNvSpPr>
            <a:spLocks noGrp="1"/>
          </p:cNvSpPr>
          <p:nvPr userDrawn="1">
            <p:ph type="body" sz="quarter" idx="12"/>
          </p:nvPr>
        </p:nvSpPr>
        <p:spPr>
          <a:xfrm>
            <a:off x="323529" y="2817333"/>
            <a:ext cx="4676812" cy="1129411"/>
          </a:xfrm>
        </p:spPr>
        <p:txBody>
          <a:bodyPr>
            <a:normAutofit/>
          </a:bodyPr>
          <a:lstStyle>
            <a:lvl1pPr marL="0" indent="0" algn="r">
              <a:lnSpc>
                <a:spcPct val="100000"/>
              </a:lnSpc>
              <a:buFontTx/>
              <a:buNone/>
              <a:defRPr sz="1500" b="0" cap="all" spc="-45" baseline="0">
                <a:solidFill>
                  <a:schemeClr val="tx2">
                    <a:lumMod val="75000"/>
                  </a:schemeClr>
                </a:solidFill>
                <a:latin typeface="+mj-lt"/>
              </a:defRPr>
            </a:lvl1pPr>
            <a:lvl2pPr marL="175022" indent="0">
              <a:buFontTx/>
              <a:buNone/>
              <a:defRPr/>
            </a:lvl2pPr>
            <a:lvl3pPr marL="301229" indent="0">
              <a:buFontTx/>
              <a:buNone/>
              <a:defRPr/>
            </a:lvl3pPr>
            <a:lvl4pPr marL="427434" indent="0">
              <a:buFontTx/>
              <a:buNone/>
              <a:defRPr/>
            </a:lvl4pPr>
            <a:lvl5pPr marL="559594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7" name="Rectangle 183"/>
          <p:cNvSpPr>
            <a:spLocks noGrp="1" noChangeArrowheads="1"/>
          </p:cNvSpPr>
          <p:nvPr userDrawn="1">
            <p:ph type="subTitle" idx="1" hasCustomPrompt="1"/>
          </p:nvPr>
        </p:nvSpPr>
        <p:spPr bwMode="blackWhite">
          <a:xfrm>
            <a:off x="5047929" y="2042632"/>
            <a:ext cx="3346771" cy="992668"/>
          </a:xfrm>
          <a:prstGeom prst="rect">
            <a:avLst/>
          </a:prstGeom>
          <a:ln w="25400" algn="ctr"/>
          <a:effectLst/>
        </p:spPr>
        <p:txBody>
          <a:bodyPr tIns="0" bIns="91440" anchor="t">
            <a:noAutofit/>
          </a:bodyPr>
          <a:lstStyle>
            <a:lvl1pPr marL="0" indent="0" algn="l" rtl="0" fontAlgn="base">
              <a:lnSpc>
                <a:spcPct val="100000"/>
              </a:lnSpc>
              <a:spcBef>
                <a:spcPct val="25000"/>
              </a:spcBef>
              <a:spcAft>
                <a:spcPct val="0"/>
              </a:spcAft>
              <a:buClrTx/>
              <a:buFont typeface="Arial" charset="0"/>
              <a:buNone/>
              <a:defRPr lang="en-US" sz="1800" b="1" kern="1200" cap="all" spc="-45" baseline="0" dirty="0" smtClean="0">
                <a:solidFill>
                  <a:schemeClr val="tx2">
                    <a:lumMod val="7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8" name="Rectangle 182"/>
          <p:cNvSpPr>
            <a:spLocks noGrp="1" noChangeArrowheads="1"/>
          </p:cNvSpPr>
          <p:nvPr userDrawn="1">
            <p:ph type="ctrTitle" hasCustomPrompt="1"/>
          </p:nvPr>
        </p:nvSpPr>
        <p:spPr bwMode="blackWhite">
          <a:xfrm>
            <a:off x="323529" y="1052032"/>
            <a:ext cx="4676812" cy="1716568"/>
          </a:xfrm>
          <a:ln w="25400"/>
          <a:effectLst/>
        </p:spPr>
        <p:txBody>
          <a:bodyPr tIns="91440" bIns="91440" anchor="t"/>
          <a:lstStyle>
            <a:lvl1pPr algn="l">
              <a:lnSpc>
                <a:spcPct val="100000"/>
              </a:lnSpc>
              <a:spcBef>
                <a:spcPct val="25000"/>
              </a:spcBef>
              <a:defRPr lang="en-US" sz="2600" b="1" kern="1200" cap="all" spc="-45" baseline="0" dirty="0">
                <a:solidFill>
                  <a:schemeClr val="tx2">
                    <a:lumMod val="75000"/>
                  </a:schemeClr>
                </a:solidFill>
                <a:effectLst/>
                <a:latin typeface="Arial" charset="0"/>
                <a:ea typeface="+mn-ea"/>
                <a:cs typeface="+mn-cs"/>
              </a:defRPr>
            </a:lvl1pPr>
          </a:lstStyle>
          <a:p>
            <a:r>
              <a:rPr lang="en-US" dirty="0"/>
              <a:t>Title Goes Here</a:t>
            </a:r>
            <a:br>
              <a:rPr lang="en-US" dirty="0"/>
            </a:br>
            <a:r>
              <a:rPr lang="en-US" dirty="0"/>
              <a:t>Second Line Optional</a:t>
            </a:r>
          </a:p>
        </p:txBody>
      </p:sp>
      <p:sp>
        <p:nvSpPr>
          <p:cNvPr id="52" name="TextBox 51"/>
          <p:cNvSpPr txBox="1"/>
          <p:nvPr userDrawn="1"/>
        </p:nvSpPr>
        <p:spPr>
          <a:xfrm>
            <a:off x="333816" y="6298063"/>
            <a:ext cx="3514373" cy="30877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en-US" sz="975" b="0" i="0" cap="all" baseline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PUBLIC </a:t>
            </a:r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4807153" y="6036338"/>
            <a:ext cx="3993947" cy="512367"/>
            <a:chOff x="7003917" y="-725488"/>
            <a:chExt cx="10382383" cy="1331913"/>
          </a:xfrm>
        </p:grpSpPr>
        <p:sp>
          <p:nvSpPr>
            <p:cNvPr id="14" name="Rectangle 12"/>
            <p:cNvSpPr>
              <a:spLocks noChangeArrowheads="1"/>
            </p:cNvSpPr>
            <p:nvPr userDrawn="1"/>
          </p:nvSpPr>
          <p:spPr bwMode="auto">
            <a:xfrm>
              <a:off x="10345738" y="-725488"/>
              <a:ext cx="28575" cy="1331913"/>
            </a:xfrm>
            <a:prstGeom prst="rect">
              <a:avLst/>
            </a:prstGeom>
            <a:solidFill>
              <a:srgbClr val="00000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Rectangle 13"/>
            <p:cNvSpPr>
              <a:spLocks noChangeArrowheads="1"/>
            </p:cNvSpPr>
            <p:nvPr userDrawn="1"/>
          </p:nvSpPr>
          <p:spPr bwMode="auto">
            <a:xfrm>
              <a:off x="17357725" y="-725488"/>
              <a:ext cx="28575" cy="1331913"/>
            </a:xfrm>
            <a:prstGeom prst="rect">
              <a:avLst/>
            </a:prstGeom>
            <a:solidFill>
              <a:srgbClr val="00000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4"/>
            <p:cNvSpPr>
              <a:spLocks/>
            </p:cNvSpPr>
            <p:nvPr userDrawn="1"/>
          </p:nvSpPr>
          <p:spPr bwMode="auto">
            <a:xfrm>
              <a:off x="10807700" y="-511175"/>
              <a:ext cx="250825" cy="395288"/>
            </a:xfrm>
            <a:custGeom>
              <a:avLst/>
              <a:gdLst>
                <a:gd name="T0" fmla="*/ 88 w 158"/>
                <a:gd name="T1" fmla="*/ 0 h 249"/>
                <a:gd name="T2" fmla="*/ 114 w 158"/>
                <a:gd name="T3" fmla="*/ 2 h 249"/>
                <a:gd name="T4" fmla="*/ 137 w 158"/>
                <a:gd name="T5" fmla="*/ 9 h 249"/>
                <a:gd name="T6" fmla="*/ 156 w 158"/>
                <a:gd name="T7" fmla="*/ 26 h 249"/>
                <a:gd name="T8" fmla="*/ 130 w 158"/>
                <a:gd name="T9" fmla="*/ 51 h 249"/>
                <a:gd name="T10" fmla="*/ 114 w 158"/>
                <a:gd name="T11" fmla="*/ 35 h 249"/>
                <a:gd name="T12" fmla="*/ 88 w 158"/>
                <a:gd name="T13" fmla="*/ 30 h 249"/>
                <a:gd name="T14" fmla="*/ 65 w 158"/>
                <a:gd name="T15" fmla="*/ 33 h 249"/>
                <a:gd name="T16" fmla="*/ 51 w 158"/>
                <a:gd name="T17" fmla="*/ 42 h 249"/>
                <a:gd name="T18" fmla="*/ 44 w 158"/>
                <a:gd name="T19" fmla="*/ 54 h 249"/>
                <a:gd name="T20" fmla="*/ 41 w 158"/>
                <a:gd name="T21" fmla="*/ 65 h 249"/>
                <a:gd name="T22" fmla="*/ 46 w 158"/>
                <a:gd name="T23" fmla="*/ 84 h 249"/>
                <a:gd name="T24" fmla="*/ 55 w 158"/>
                <a:gd name="T25" fmla="*/ 93 h 249"/>
                <a:gd name="T26" fmla="*/ 72 w 158"/>
                <a:gd name="T27" fmla="*/ 103 h 249"/>
                <a:gd name="T28" fmla="*/ 90 w 158"/>
                <a:gd name="T29" fmla="*/ 110 h 249"/>
                <a:gd name="T30" fmla="*/ 109 w 158"/>
                <a:gd name="T31" fmla="*/ 114 h 249"/>
                <a:gd name="T32" fmla="*/ 128 w 158"/>
                <a:gd name="T33" fmla="*/ 124 h 249"/>
                <a:gd name="T34" fmla="*/ 144 w 158"/>
                <a:gd name="T35" fmla="*/ 135 h 249"/>
                <a:gd name="T36" fmla="*/ 156 w 158"/>
                <a:gd name="T37" fmla="*/ 151 h 249"/>
                <a:gd name="T38" fmla="*/ 158 w 158"/>
                <a:gd name="T39" fmla="*/ 177 h 249"/>
                <a:gd name="T40" fmla="*/ 156 w 158"/>
                <a:gd name="T41" fmla="*/ 203 h 249"/>
                <a:gd name="T42" fmla="*/ 144 w 158"/>
                <a:gd name="T43" fmla="*/ 221 h 249"/>
                <a:gd name="T44" fmla="*/ 125 w 158"/>
                <a:gd name="T45" fmla="*/ 238 h 249"/>
                <a:gd name="T46" fmla="*/ 102 w 158"/>
                <a:gd name="T47" fmla="*/ 247 h 249"/>
                <a:gd name="T48" fmla="*/ 76 w 158"/>
                <a:gd name="T49" fmla="*/ 249 h 249"/>
                <a:gd name="T50" fmla="*/ 46 w 158"/>
                <a:gd name="T51" fmla="*/ 247 h 249"/>
                <a:gd name="T52" fmla="*/ 21 w 158"/>
                <a:gd name="T53" fmla="*/ 235 h 249"/>
                <a:gd name="T54" fmla="*/ 0 w 158"/>
                <a:gd name="T55" fmla="*/ 217 h 249"/>
                <a:gd name="T56" fmla="*/ 28 w 158"/>
                <a:gd name="T57" fmla="*/ 193 h 249"/>
                <a:gd name="T58" fmla="*/ 41 w 158"/>
                <a:gd name="T59" fmla="*/ 210 h 249"/>
                <a:gd name="T60" fmla="*/ 58 w 158"/>
                <a:gd name="T61" fmla="*/ 217 h 249"/>
                <a:gd name="T62" fmla="*/ 76 w 158"/>
                <a:gd name="T63" fmla="*/ 219 h 249"/>
                <a:gd name="T64" fmla="*/ 93 w 158"/>
                <a:gd name="T65" fmla="*/ 217 h 249"/>
                <a:gd name="T66" fmla="*/ 109 w 158"/>
                <a:gd name="T67" fmla="*/ 210 h 249"/>
                <a:gd name="T68" fmla="*/ 121 w 158"/>
                <a:gd name="T69" fmla="*/ 198 h 249"/>
                <a:gd name="T70" fmla="*/ 125 w 158"/>
                <a:gd name="T71" fmla="*/ 179 h 249"/>
                <a:gd name="T72" fmla="*/ 121 w 158"/>
                <a:gd name="T73" fmla="*/ 165 h 249"/>
                <a:gd name="T74" fmla="*/ 109 w 158"/>
                <a:gd name="T75" fmla="*/ 154 h 249"/>
                <a:gd name="T76" fmla="*/ 95 w 158"/>
                <a:gd name="T77" fmla="*/ 147 h 249"/>
                <a:gd name="T78" fmla="*/ 76 w 158"/>
                <a:gd name="T79" fmla="*/ 140 h 249"/>
                <a:gd name="T80" fmla="*/ 55 w 158"/>
                <a:gd name="T81" fmla="*/ 133 h 249"/>
                <a:gd name="T82" fmla="*/ 37 w 158"/>
                <a:gd name="T83" fmla="*/ 126 h 249"/>
                <a:gd name="T84" fmla="*/ 23 w 158"/>
                <a:gd name="T85" fmla="*/ 112 h 249"/>
                <a:gd name="T86" fmla="*/ 11 w 158"/>
                <a:gd name="T87" fmla="*/ 93 h 249"/>
                <a:gd name="T88" fmla="*/ 7 w 158"/>
                <a:gd name="T89" fmla="*/ 65 h 249"/>
                <a:gd name="T90" fmla="*/ 9 w 158"/>
                <a:gd name="T91" fmla="*/ 49 h 249"/>
                <a:gd name="T92" fmla="*/ 18 w 158"/>
                <a:gd name="T93" fmla="*/ 30 h 249"/>
                <a:gd name="T94" fmla="*/ 35 w 158"/>
                <a:gd name="T95" fmla="*/ 14 h 249"/>
                <a:gd name="T96" fmla="*/ 58 w 158"/>
                <a:gd name="T97" fmla="*/ 2 h 249"/>
                <a:gd name="T98" fmla="*/ 88 w 158"/>
                <a:gd name="T99" fmla="*/ 0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58" h="249">
                  <a:moveTo>
                    <a:pt x="88" y="0"/>
                  </a:moveTo>
                  <a:lnTo>
                    <a:pt x="114" y="2"/>
                  </a:lnTo>
                  <a:lnTo>
                    <a:pt x="137" y="9"/>
                  </a:lnTo>
                  <a:lnTo>
                    <a:pt x="156" y="26"/>
                  </a:lnTo>
                  <a:lnTo>
                    <a:pt x="130" y="51"/>
                  </a:lnTo>
                  <a:lnTo>
                    <a:pt x="114" y="35"/>
                  </a:lnTo>
                  <a:lnTo>
                    <a:pt x="88" y="30"/>
                  </a:lnTo>
                  <a:lnTo>
                    <a:pt x="65" y="33"/>
                  </a:lnTo>
                  <a:lnTo>
                    <a:pt x="51" y="42"/>
                  </a:lnTo>
                  <a:lnTo>
                    <a:pt x="44" y="54"/>
                  </a:lnTo>
                  <a:lnTo>
                    <a:pt x="41" y="65"/>
                  </a:lnTo>
                  <a:lnTo>
                    <a:pt x="46" y="84"/>
                  </a:lnTo>
                  <a:lnTo>
                    <a:pt x="55" y="93"/>
                  </a:lnTo>
                  <a:lnTo>
                    <a:pt x="72" y="103"/>
                  </a:lnTo>
                  <a:lnTo>
                    <a:pt x="90" y="110"/>
                  </a:lnTo>
                  <a:lnTo>
                    <a:pt x="109" y="114"/>
                  </a:lnTo>
                  <a:lnTo>
                    <a:pt x="128" y="124"/>
                  </a:lnTo>
                  <a:lnTo>
                    <a:pt x="144" y="135"/>
                  </a:lnTo>
                  <a:lnTo>
                    <a:pt x="156" y="151"/>
                  </a:lnTo>
                  <a:lnTo>
                    <a:pt x="158" y="177"/>
                  </a:lnTo>
                  <a:lnTo>
                    <a:pt x="156" y="203"/>
                  </a:lnTo>
                  <a:lnTo>
                    <a:pt x="144" y="221"/>
                  </a:lnTo>
                  <a:lnTo>
                    <a:pt x="125" y="238"/>
                  </a:lnTo>
                  <a:lnTo>
                    <a:pt x="102" y="247"/>
                  </a:lnTo>
                  <a:lnTo>
                    <a:pt x="76" y="249"/>
                  </a:lnTo>
                  <a:lnTo>
                    <a:pt x="46" y="247"/>
                  </a:lnTo>
                  <a:lnTo>
                    <a:pt x="21" y="235"/>
                  </a:lnTo>
                  <a:lnTo>
                    <a:pt x="0" y="217"/>
                  </a:lnTo>
                  <a:lnTo>
                    <a:pt x="28" y="193"/>
                  </a:lnTo>
                  <a:lnTo>
                    <a:pt x="41" y="210"/>
                  </a:lnTo>
                  <a:lnTo>
                    <a:pt x="58" y="217"/>
                  </a:lnTo>
                  <a:lnTo>
                    <a:pt x="76" y="219"/>
                  </a:lnTo>
                  <a:lnTo>
                    <a:pt x="93" y="217"/>
                  </a:lnTo>
                  <a:lnTo>
                    <a:pt x="109" y="210"/>
                  </a:lnTo>
                  <a:lnTo>
                    <a:pt x="121" y="198"/>
                  </a:lnTo>
                  <a:lnTo>
                    <a:pt x="125" y="179"/>
                  </a:lnTo>
                  <a:lnTo>
                    <a:pt x="121" y="165"/>
                  </a:lnTo>
                  <a:lnTo>
                    <a:pt x="109" y="154"/>
                  </a:lnTo>
                  <a:lnTo>
                    <a:pt x="95" y="147"/>
                  </a:lnTo>
                  <a:lnTo>
                    <a:pt x="76" y="140"/>
                  </a:lnTo>
                  <a:lnTo>
                    <a:pt x="55" y="133"/>
                  </a:lnTo>
                  <a:lnTo>
                    <a:pt x="37" y="126"/>
                  </a:lnTo>
                  <a:lnTo>
                    <a:pt x="23" y="112"/>
                  </a:lnTo>
                  <a:lnTo>
                    <a:pt x="11" y="93"/>
                  </a:lnTo>
                  <a:lnTo>
                    <a:pt x="7" y="65"/>
                  </a:lnTo>
                  <a:lnTo>
                    <a:pt x="9" y="49"/>
                  </a:lnTo>
                  <a:lnTo>
                    <a:pt x="18" y="30"/>
                  </a:lnTo>
                  <a:lnTo>
                    <a:pt x="35" y="14"/>
                  </a:lnTo>
                  <a:lnTo>
                    <a:pt x="58" y="2"/>
                  </a:lnTo>
                  <a:lnTo>
                    <a:pt x="88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5"/>
            <p:cNvSpPr>
              <a:spLocks/>
            </p:cNvSpPr>
            <p:nvPr userDrawn="1"/>
          </p:nvSpPr>
          <p:spPr bwMode="auto">
            <a:xfrm>
              <a:off x="11136313" y="-503238"/>
              <a:ext cx="254000" cy="381000"/>
            </a:xfrm>
            <a:custGeom>
              <a:avLst/>
              <a:gdLst>
                <a:gd name="T0" fmla="*/ 0 w 160"/>
                <a:gd name="T1" fmla="*/ 0 h 240"/>
                <a:gd name="T2" fmla="*/ 153 w 160"/>
                <a:gd name="T3" fmla="*/ 0 h 240"/>
                <a:gd name="T4" fmla="*/ 153 w 160"/>
                <a:gd name="T5" fmla="*/ 30 h 240"/>
                <a:gd name="T6" fmla="*/ 32 w 160"/>
                <a:gd name="T7" fmla="*/ 30 h 240"/>
                <a:gd name="T8" fmla="*/ 32 w 160"/>
                <a:gd name="T9" fmla="*/ 102 h 240"/>
                <a:gd name="T10" fmla="*/ 146 w 160"/>
                <a:gd name="T11" fmla="*/ 102 h 240"/>
                <a:gd name="T12" fmla="*/ 146 w 160"/>
                <a:gd name="T13" fmla="*/ 133 h 240"/>
                <a:gd name="T14" fmla="*/ 32 w 160"/>
                <a:gd name="T15" fmla="*/ 133 h 240"/>
                <a:gd name="T16" fmla="*/ 32 w 160"/>
                <a:gd name="T17" fmla="*/ 209 h 240"/>
                <a:gd name="T18" fmla="*/ 160 w 160"/>
                <a:gd name="T19" fmla="*/ 209 h 240"/>
                <a:gd name="T20" fmla="*/ 160 w 160"/>
                <a:gd name="T21" fmla="*/ 240 h 240"/>
                <a:gd name="T22" fmla="*/ 0 w 160"/>
                <a:gd name="T23" fmla="*/ 240 h 240"/>
                <a:gd name="T24" fmla="*/ 0 w 160"/>
                <a:gd name="T25" fmla="*/ 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0" h="240">
                  <a:moveTo>
                    <a:pt x="0" y="0"/>
                  </a:moveTo>
                  <a:lnTo>
                    <a:pt x="153" y="0"/>
                  </a:lnTo>
                  <a:lnTo>
                    <a:pt x="153" y="30"/>
                  </a:lnTo>
                  <a:lnTo>
                    <a:pt x="32" y="30"/>
                  </a:lnTo>
                  <a:lnTo>
                    <a:pt x="32" y="102"/>
                  </a:lnTo>
                  <a:lnTo>
                    <a:pt x="146" y="102"/>
                  </a:lnTo>
                  <a:lnTo>
                    <a:pt x="146" y="133"/>
                  </a:lnTo>
                  <a:lnTo>
                    <a:pt x="32" y="133"/>
                  </a:lnTo>
                  <a:lnTo>
                    <a:pt x="32" y="209"/>
                  </a:lnTo>
                  <a:lnTo>
                    <a:pt x="160" y="209"/>
                  </a:lnTo>
                  <a:lnTo>
                    <a:pt x="160" y="240"/>
                  </a:lnTo>
                  <a:lnTo>
                    <a:pt x="0" y="2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6"/>
            <p:cNvSpPr>
              <a:spLocks/>
            </p:cNvSpPr>
            <p:nvPr userDrawn="1"/>
          </p:nvSpPr>
          <p:spPr bwMode="auto">
            <a:xfrm>
              <a:off x="11428413" y="-511175"/>
              <a:ext cx="339725" cy="395288"/>
            </a:xfrm>
            <a:custGeom>
              <a:avLst/>
              <a:gdLst>
                <a:gd name="T0" fmla="*/ 125 w 214"/>
                <a:gd name="T1" fmla="*/ 0 h 249"/>
                <a:gd name="T2" fmla="*/ 156 w 214"/>
                <a:gd name="T3" fmla="*/ 2 h 249"/>
                <a:gd name="T4" fmla="*/ 186 w 214"/>
                <a:gd name="T5" fmla="*/ 16 h 249"/>
                <a:gd name="T6" fmla="*/ 209 w 214"/>
                <a:gd name="T7" fmla="*/ 37 h 249"/>
                <a:gd name="T8" fmla="*/ 181 w 214"/>
                <a:gd name="T9" fmla="*/ 56 h 249"/>
                <a:gd name="T10" fmla="*/ 165 w 214"/>
                <a:gd name="T11" fmla="*/ 42 h 249"/>
                <a:gd name="T12" fmla="*/ 146 w 214"/>
                <a:gd name="T13" fmla="*/ 33 h 249"/>
                <a:gd name="T14" fmla="*/ 123 w 214"/>
                <a:gd name="T15" fmla="*/ 30 h 249"/>
                <a:gd name="T16" fmla="*/ 95 w 214"/>
                <a:gd name="T17" fmla="*/ 35 h 249"/>
                <a:gd name="T18" fmla="*/ 69 w 214"/>
                <a:gd name="T19" fmla="*/ 49 h 249"/>
                <a:gd name="T20" fmla="*/ 51 w 214"/>
                <a:gd name="T21" fmla="*/ 70 h 249"/>
                <a:gd name="T22" fmla="*/ 39 w 214"/>
                <a:gd name="T23" fmla="*/ 96 h 249"/>
                <a:gd name="T24" fmla="*/ 34 w 214"/>
                <a:gd name="T25" fmla="*/ 126 h 249"/>
                <a:gd name="T26" fmla="*/ 39 w 214"/>
                <a:gd name="T27" fmla="*/ 156 h 249"/>
                <a:gd name="T28" fmla="*/ 51 w 214"/>
                <a:gd name="T29" fmla="*/ 182 h 249"/>
                <a:gd name="T30" fmla="*/ 69 w 214"/>
                <a:gd name="T31" fmla="*/ 200 h 249"/>
                <a:gd name="T32" fmla="*/ 93 w 214"/>
                <a:gd name="T33" fmla="*/ 214 h 249"/>
                <a:gd name="T34" fmla="*/ 123 w 214"/>
                <a:gd name="T35" fmla="*/ 219 h 249"/>
                <a:gd name="T36" fmla="*/ 149 w 214"/>
                <a:gd name="T37" fmla="*/ 217 h 249"/>
                <a:gd name="T38" fmla="*/ 169 w 214"/>
                <a:gd name="T39" fmla="*/ 205 h 249"/>
                <a:gd name="T40" fmla="*/ 186 w 214"/>
                <a:gd name="T41" fmla="*/ 189 h 249"/>
                <a:gd name="T42" fmla="*/ 214 w 214"/>
                <a:gd name="T43" fmla="*/ 207 h 249"/>
                <a:gd name="T44" fmla="*/ 207 w 214"/>
                <a:gd name="T45" fmla="*/ 217 h 249"/>
                <a:gd name="T46" fmla="*/ 195 w 214"/>
                <a:gd name="T47" fmla="*/ 228 h 249"/>
                <a:gd name="T48" fmla="*/ 176 w 214"/>
                <a:gd name="T49" fmla="*/ 238 h 249"/>
                <a:gd name="T50" fmla="*/ 153 w 214"/>
                <a:gd name="T51" fmla="*/ 247 h 249"/>
                <a:gd name="T52" fmla="*/ 123 w 214"/>
                <a:gd name="T53" fmla="*/ 249 h 249"/>
                <a:gd name="T54" fmla="*/ 88 w 214"/>
                <a:gd name="T55" fmla="*/ 245 h 249"/>
                <a:gd name="T56" fmla="*/ 58 w 214"/>
                <a:gd name="T57" fmla="*/ 231 h 249"/>
                <a:gd name="T58" fmla="*/ 32 w 214"/>
                <a:gd name="T59" fmla="*/ 212 h 249"/>
                <a:gd name="T60" fmla="*/ 16 w 214"/>
                <a:gd name="T61" fmla="*/ 186 h 249"/>
                <a:gd name="T62" fmla="*/ 4 w 214"/>
                <a:gd name="T63" fmla="*/ 156 h 249"/>
                <a:gd name="T64" fmla="*/ 0 w 214"/>
                <a:gd name="T65" fmla="*/ 126 h 249"/>
                <a:gd name="T66" fmla="*/ 7 w 214"/>
                <a:gd name="T67" fmla="*/ 84 h 249"/>
                <a:gd name="T68" fmla="*/ 23 w 214"/>
                <a:gd name="T69" fmla="*/ 49 h 249"/>
                <a:gd name="T70" fmla="*/ 48 w 214"/>
                <a:gd name="T71" fmla="*/ 23 h 249"/>
                <a:gd name="T72" fmla="*/ 83 w 214"/>
                <a:gd name="T73" fmla="*/ 5 h 249"/>
                <a:gd name="T74" fmla="*/ 125 w 214"/>
                <a:gd name="T75" fmla="*/ 0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14" h="249">
                  <a:moveTo>
                    <a:pt x="125" y="0"/>
                  </a:moveTo>
                  <a:lnTo>
                    <a:pt x="156" y="2"/>
                  </a:lnTo>
                  <a:lnTo>
                    <a:pt x="186" y="16"/>
                  </a:lnTo>
                  <a:lnTo>
                    <a:pt x="209" y="37"/>
                  </a:lnTo>
                  <a:lnTo>
                    <a:pt x="181" y="56"/>
                  </a:lnTo>
                  <a:lnTo>
                    <a:pt x="165" y="42"/>
                  </a:lnTo>
                  <a:lnTo>
                    <a:pt x="146" y="33"/>
                  </a:lnTo>
                  <a:lnTo>
                    <a:pt x="123" y="30"/>
                  </a:lnTo>
                  <a:lnTo>
                    <a:pt x="95" y="35"/>
                  </a:lnTo>
                  <a:lnTo>
                    <a:pt x="69" y="49"/>
                  </a:lnTo>
                  <a:lnTo>
                    <a:pt x="51" y="70"/>
                  </a:lnTo>
                  <a:lnTo>
                    <a:pt x="39" y="96"/>
                  </a:lnTo>
                  <a:lnTo>
                    <a:pt x="34" y="126"/>
                  </a:lnTo>
                  <a:lnTo>
                    <a:pt x="39" y="156"/>
                  </a:lnTo>
                  <a:lnTo>
                    <a:pt x="51" y="182"/>
                  </a:lnTo>
                  <a:lnTo>
                    <a:pt x="69" y="200"/>
                  </a:lnTo>
                  <a:lnTo>
                    <a:pt x="93" y="214"/>
                  </a:lnTo>
                  <a:lnTo>
                    <a:pt x="123" y="219"/>
                  </a:lnTo>
                  <a:lnTo>
                    <a:pt x="149" y="217"/>
                  </a:lnTo>
                  <a:lnTo>
                    <a:pt x="169" y="205"/>
                  </a:lnTo>
                  <a:lnTo>
                    <a:pt x="186" y="189"/>
                  </a:lnTo>
                  <a:lnTo>
                    <a:pt x="214" y="207"/>
                  </a:lnTo>
                  <a:lnTo>
                    <a:pt x="207" y="217"/>
                  </a:lnTo>
                  <a:lnTo>
                    <a:pt x="195" y="228"/>
                  </a:lnTo>
                  <a:lnTo>
                    <a:pt x="176" y="238"/>
                  </a:lnTo>
                  <a:lnTo>
                    <a:pt x="153" y="247"/>
                  </a:lnTo>
                  <a:lnTo>
                    <a:pt x="123" y="249"/>
                  </a:lnTo>
                  <a:lnTo>
                    <a:pt x="88" y="245"/>
                  </a:lnTo>
                  <a:lnTo>
                    <a:pt x="58" y="231"/>
                  </a:lnTo>
                  <a:lnTo>
                    <a:pt x="32" y="212"/>
                  </a:lnTo>
                  <a:lnTo>
                    <a:pt x="16" y="186"/>
                  </a:lnTo>
                  <a:lnTo>
                    <a:pt x="4" y="156"/>
                  </a:lnTo>
                  <a:lnTo>
                    <a:pt x="0" y="126"/>
                  </a:lnTo>
                  <a:lnTo>
                    <a:pt x="7" y="84"/>
                  </a:lnTo>
                  <a:lnTo>
                    <a:pt x="23" y="49"/>
                  </a:lnTo>
                  <a:lnTo>
                    <a:pt x="48" y="23"/>
                  </a:lnTo>
                  <a:lnTo>
                    <a:pt x="83" y="5"/>
                  </a:lnTo>
                  <a:lnTo>
                    <a:pt x="125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7"/>
            <p:cNvSpPr>
              <a:spLocks/>
            </p:cNvSpPr>
            <p:nvPr userDrawn="1"/>
          </p:nvSpPr>
          <p:spPr bwMode="auto">
            <a:xfrm>
              <a:off x="11812588" y="-503238"/>
              <a:ext cx="290513" cy="387350"/>
            </a:xfrm>
            <a:custGeom>
              <a:avLst/>
              <a:gdLst>
                <a:gd name="T0" fmla="*/ 0 w 183"/>
                <a:gd name="T1" fmla="*/ 0 h 244"/>
                <a:gd name="T2" fmla="*/ 32 w 183"/>
                <a:gd name="T3" fmla="*/ 0 h 244"/>
                <a:gd name="T4" fmla="*/ 32 w 183"/>
                <a:gd name="T5" fmla="*/ 146 h 244"/>
                <a:gd name="T6" fmla="*/ 35 w 183"/>
                <a:gd name="T7" fmla="*/ 165 h 244"/>
                <a:gd name="T8" fmla="*/ 39 w 183"/>
                <a:gd name="T9" fmla="*/ 184 h 244"/>
                <a:gd name="T10" fmla="*/ 51 w 183"/>
                <a:gd name="T11" fmla="*/ 200 h 244"/>
                <a:gd name="T12" fmla="*/ 67 w 183"/>
                <a:gd name="T13" fmla="*/ 212 h 244"/>
                <a:gd name="T14" fmla="*/ 93 w 183"/>
                <a:gd name="T15" fmla="*/ 214 h 244"/>
                <a:gd name="T16" fmla="*/ 116 w 183"/>
                <a:gd name="T17" fmla="*/ 212 h 244"/>
                <a:gd name="T18" fmla="*/ 132 w 183"/>
                <a:gd name="T19" fmla="*/ 200 h 244"/>
                <a:gd name="T20" fmla="*/ 144 w 183"/>
                <a:gd name="T21" fmla="*/ 184 h 244"/>
                <a:gd name="T22" fmla="*/ 151 w 183"/>
                <a:gd name="T23" fmla="*/ 165 h 244"/>
                <a:gd name="T24" fmla="*/ 151 w 183"/>
                <a:gd name="T25" fmla="*/ 146 h 244"/>
                <a:gd name="T26" fmla="*/ 151 w 183"/>
                <a:gd name="T27" fmla="*/ 0 h 244"/>
                <a:gd name="T28" fmla="*/ 183 w 183"/>
                <a:gd name="T29" fmla="*/ 0 h 244"/>
                <a:gd name="T30" fmla="*/ 183 w 183"/>
                <a:gd name="T31" fmla="*/ 151 h 244"/>
                <a:gd name="T32" fmla="*/ 179 w 183"/>
                <a:gd name="T33" fmla="*/ 184 h 244"/>
                <a:gd name="T34" fmla="*/ 167 w 183"/>
                <a:gd name="T35" fmla="*/ 209 h 244"/>
                <a:gd name="T36" fmla="*/ 146 w 183"/>
                <a:gd name="T37" fmla="*/ 228 h 244"/>
                <a:gd name="T38" fmla="*/ 121 w 183"/>
                <a:gd name="T39" fmla="*/ 240 h 244"/>
                <a:gd name="T40" fmla="*/ 93 w 183"/>
                <a:gd name="T41" fmla="*/ 244 h 244"/>
                <a:gd name="T42" fmla="*/ 62 w 183"/>
                <a:gd name="T43" fmla="*/ 240 h 244"/>
                <a:gd name="T44" fmla="*/ 37 w 183"/>
                <a:gd name="T45" fmla="*/ 228 h 244"/>
                <a:gd name="T46" fmla="*/ 16 w 183"/>
                <a:gd name="T47" fmla="*/ 209 h 244"/>
                <a:gd name="T48" fmla="*/ 4 w 183"/>
                <a:gd name="T49" fmla="*/ 184 h 244"/>
                <a:gd name="T50" fmla="*/ 0 w 183"/>
                <a:gd name="T51" fmla="*/ 151 h 244"/>
                <a:gd name="T52" fmla="*/ 0 w 183"/>
                <a:gd name="T53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83" h="244">
                  <a:moveTo>
                    <a:pt x="0" y="0"/>
                  </a:moveTo>
                  <a:lnTo>
                    <a:pt x="32" y="0"/>
                  </a:lnTo>
                  <a:lnTo>
                    <a:pt x="32" y="146"/>
                  </a:lnTo>
                  <a:lnTo>
                    <a:pt x="35" y="165"/>
                  </a:lnTo>
                  <a:lnTo>
                    <a:pt x="39" y="184"/>
                  </a:lnTo>
                  <a:lnTo>
                    <a:pt x="51" y="200"/>
                  </a:lnTo>
                  <a:lnTo>
                    <a:pt x="67" y="212"/>
                  </a:lnTo>
                  <a:lnTo>
                    <a:pt x="93" y="214"/>
                  </a:lnTo>
                  <a:lnTo>
                    <a:pt x="116" y="212"/>
                  </a:lnTo>
                  <a:lnTo>
                    <a:pt x="132" y="200"/>
                  </a:lnTo>
                  <a:lnTo>
                    <a:pt x="144" y="184"/>
                  </a:lnTo>
                  <a:lnTo>
                    <a:pt x="151" y="165"/>
                  </a:lnTo>
                  <a:lnTo>
                    <a:pt x="151" y="146"/>
                  </a:lnTo>
                  <a:lnTo>
                    <a:pt x="151" y="0"/>
                  </a:lnTo>
                  <a:lnTo>
                    <a:pt x="183" y="0"/>
                  </a:lnTo>
                  <a:lnTo>
                    <a:pt x="183" y="151"/>
                  </a:lnTo>
                  <a:lnTo>
                    <a:pt x="179" y="184"/>
                  </a:lnTo>
                  <a:lnTo>
                    <a:pt x="167" y="209"/>
                  </a:lnTo>
                  <a:lnTo>
                    <a:pt x="146" y="228"/>
                  </a:lnTo>
                  <a:lnTo>
                    <a:pt x="121" y="240"/>
                  </a:lnTo>
                  <a:lnTo>
                    <a:pt x="93" y="244"/>
                  </a:lnTo>
                  <a:lnTo>
                    <a:pt x="62" y="240"/>
                  </a:lnTo>
                  <a:lnTo>
                    <a:pt x="37" y="228"/>
                  </a:lnTo>
                  <a:lnTo>
                    <a:pt x="16" y="209"/>
                  </a:lnTo>
                  <a:lnTo>
                    <a:pt x="4" y="184"/>
                  </a:lnTo>
                  <a:lnTo>
                    <a:pt x="0" y="1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8"/>
            <p:cNvSpPr>
              <a:spLocks noEditPoints="1"/>
            </p:cNvSpPr>
            <p:nvPr userDrawn="1"/>
          </p:nvSpPr>
          <p:spPr bwMode="auto">
            <a:xfrm>
              <a:off x="12196763" y="-503238"/>
              <a:ext cx="269875" cy="381000"/>
            </a:xfrm>
            <a:custGeom>
              <a:avLst/>
              <a:gdLst>
                <a:gd name="T0" fmla="*/ 32 w 170"/>
                <a:gd name="T1" fmla="*/ 28 h 240"/>
                <a:gd name="T2" fmla="*/ 32 w 170"/>
                <a:gd name="T3" fmla="*/ 105 h 240"/>
                <a:gd name="T4" fmla="*/ 74 w 170"/>
                <a:gd name="T5" fmla="*/ 105 h 240"/>
                <a:gd name="T6" fmla="*/ 88 w 170"/>
                <a:gd name="T7" fmla="*/ 105 h 240"/>
                <a:gd name="T8" fmla="*/ 102 w 170"/>
                <a:gd name="T9" fmla="*/ 102 h 240"/>
                <a:gd name="T10" fmla="*/ 114 w 170"/>
                <a:gd name="T11" fmla="*/ 95 h 240"/>
                <a:gd name="T12" fmla="*/ 123 w 170"/>
                <a:gd name="T13" fmla="*/ 84 h 240"/>
                <a:gd name="T14" fmla="*/ 125 w 170"/>
                <a:gd name="T15" fmla="*/ 67 h 240"/>
                <a:gd name="T16" fmla="*/ 123 w 170"/>
                <a:gd name="T17" fmla="*/ 51 h 240"/>
                <a:gd name="T18" fmla="*/ 114 w 170"/>
                <a:gd name="T19" fmla="*/ 39 h 240"/>
                <a:gd name="T20" fmla="*/ 102 w 170"/>
                <a:gd name="T21" fmla="*/ 32 h 240"/>
                <a:gd name="T22" fmla="*/ 88 w 170"/>
                <a:gd name="T23" fmla="*/ 30 h 240"/>
                <a:gd name="T24" fmla="*/ 74 w 170"/>
                <a:gd name="T25" fmla="*/ 28 h 240"/>
                <a:gd name="T26" fmla="*/ 32 w 170"/>
                <a:gd name="T27" fmla="*/ 28 h 240"/>
                <a:gd name="T28" fmla="*/ 0 w 170"/>
                <a:gd name="T29" fmla="*/ 0 h 240"/>
                <a:gd name="T30" fmla="*/ 83 w 170"/>
                <a:gd name="T31" fmla="*/ 0 h 240"/>
                <a:gd name="T32" fmla="*/ 109 w 170"/>
                <a:gd name="T33" fmla="*/ 2 h 240"/>
                <a:gd name="T34" fmla="*/ 130 w 170"/>
                <a:gd name="T35" fmla="*/ 11 h 240"/>
                <a:gd name="T36" fmla="*/ 144 w 170"/>
                <a:gd name="T37" fmla="*/ 23 h 240"/>
                <a:gd name="T38" fmla="*/ 153 w 170"/>
                <a:gd name="T39" fmla="*/ 37 h 240"/>
                <a:gd name="T40" fmla="*/ 158 w 170"/>
                <a:gd name="T41" fmla="*/ 51 h 240"/>
                <a:gd name="T42" fmla="*/ 160 w 170"/>
                <a:gd name="T43" fmla="*/ 67 h 240"/>
                <a:gd name="T44" fmla="*/ 156 w 170"/>
                <a:gd name="T45" fmla="*/ 88 h 240"/>
                <a:gd name="T46" fmla="*/ 144 w 170"/>
                <a:gd name="T47" fmla="*/ 109 h 240"/>
                <a:gd name="T48" fmla="*/ 125 w 170"/>
                <a:gd name="T49" fmla="*/ 123 h 240"/>
                <a:gd name="T50" fmla="*/ 102 w 170"/>
                <a:gd name="T51" fmla="*/ 130 h 240"/>
                <a:gd name="T52" fmla="*/ 170 w 170"/>
                <a:gd name="T53" fmla="*/ 240 h 240"/>
                <a:gd name="T54" fmla="*/ 128 w 170"/>
                <a:gd name="T55" fmla="*/ 240 h 240"/>
                <a:gd name="T56" fmla="*/ 67 w 170"/>
                <a:gd name="T57" fmla="*/ 135 h 240"/>
                <a:gd name="T58" fmla="*/ 32 w 170"/>
                <a:gd name="T59" fmla="*/ 135 h 240"/>
                <a:gd name="T60" fmla="*/ 32 w 170"/>
                <a:gd name="T61" fmla="*/ 240 h 240"/>
                <a:gd name="T62" fmla="*/ 0 w 170"/>
                <a:gd name="T63" fmla="*/ 240 h 240"/>
                <a:gd name="T64" fmla="*/ 0 w 170"/>
                <a:gd name="T65" fmla="*/ 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70" h="240">
                  <a:moveTo>
                    <a:pt x="32" y="28"/>
                  </a:moveTo>
                  <a:lnTo>
                    <a:pt x="32" y="105"/>
                  </a:lnTo>
                  <a:lnTo>
                    <a:pt x="74" y="105"/>
                  </a:lnTo>
                  <a:lnTo>
                    <a:pt x="88" y="105"/>
                  </a:lnTo>
                  <a:lnTo>
                    <a:pt x="102" y="102"/>
                  </a:lnTo>
                  <a:lnTo>
                    <a:pt x="114" y="95"/>
                  </a:lnTo>
                  <a:lnTo>
                    <a:pt x="123" y="84"/>
                  </a:lnTo>
                  <a:lnTo>
                    <a:pt x="125" y="67"/>
                  </a:lnTo>
                  <a:lnTo>
                    <a:pt x="123" y="51"/>
                  </a:lnTo>
                  <a:lnTo>
                    <a:pt x="114" y="39"/>
                  </a:lnTo>
                  <a:lnTo>
                    <a:pt x="102" y="32"/>
                  </a:lnTo>
                  <a:lnTo>
                    <a:pt x="88" y="30"/>
                  </a:lnTo>
                  <a:lnTo>
                    <a:pt x="74" y="28"/>
                  </a:lnTo>
                  <a:lnTo>
                    <a:pt x="32" y="28"/>
                  </a:lnTo>
                  <a:close/>
                  <a:moveTo>
                    <a:pt x="0" y="0"/>
                  </a:moveTo>
                  <a:lnTo>
                    <a:pt x="83" y="0"/>
                  </a:lnTo>
                  <a:lnTo>
                    <a:pt x="109" y="2"/>
                  </a:lnTo>
                  <a:lnTo>
                    <a:pt x="130" y="11"/>
                  </a:lnTo>
                  <a:lnTo>
                    <a:pt x="144" y="23"/>
                  </a:lnTo>
                  <a:lnTo>
                    <a:pt x="153" y="37"/>
                  </a:lnTo>
                  <a:lnTo>
                    <a:pt x="158" y="51"/>
                  </a:lnTo>
                  <a:lnTo>
                    <a:pt x="160" y="67"/>
                  </a:lnTo>
                  <a:lnTo>
                    <a:pt x="156" y="88"/>
                  </a:lnTo>
                  <a:lnTo>
                    <a:pt x="144" y="109"/>
                  </a:lnTo>
                  <a:lnTo>
                    <a:pt x="125" y="123"/>
                  </a:lnTo>
                  <a:lnTo>
                    <a:pt x="102" y="130"/>
                  </a:lnTo>
                  <a:lnTo>
                    <a:pt x="170" y="240"/>
                  </a:lnTo>
                  <a:lnTo>
                    <a:pt x="128" y="240"/>
                  </a:lnTo>
                  <a:lnTo>
                    <a:pt x="67" y="135"/>
                  </a:lnTo>
                  <a:lnTo>
                    <a:pt x="32" y="135"/>
                  </a:lnTo>
                  <a:lnTo>
                    <a:pt x="32" y="240"/>
                  </a:lnTo>
                  <a:lnTo>
                    <a:pt x="0" y="2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9"/>
            <p:cNvSpPr>
              <a:spLocks/>
            </p:cNvSpPr>
            <p:nvPr userDrawn="1"/>
          </p:nvSpPr>
          <p:spPr bwMode="auto">
            <a:xfrm>
              <a:off x="12520613" y="-503238"/>
              <a:ext cx="255588" cy="381000"/>
            </a:xfrm>
            <a:custGeom>
              <a:avLst/>
              <a:gdLst>
                <a:gd name="T0" fmla="*/ 0 w 161"/>
                <a:gd name="T1" fmla="*/ 0 h 240"/>
                <a:gd name="T2" fmla="*/ 156 w 161"/>
                <a:gd name="T3" fmla="*/ 0 h 240"/>
                <a:gd name="T4" fmla="*/ 156 w 161"/>
                <a:gd name="T5" fmla="*/ 30 h 240"/>
                <a:gd name="T6" fmla="*/ 33 w 161"/>
                <a:gd name="T7" fmla="*/ 30 h 240"/>
                <a:gd name="T8" fmla="*/ 33 w 161"/>
                <a:gd name="T9" fmla="*/ 102 h 240"/>
                <a:gd name="T10" fmla="*/ 147 w 161"/>
                <a:gd name="T11" fmla="*/ 102 h 240"/>
                <a:gd name="T12" fmla="*/ 147 w 161"/>
                <a:gd name="T13" fmla="*/ 133 h 240"/>
                <a:gd name="T14" fmla="*/ 33 w 161"/>
                <a:gd name="T15" fmla="*/ 133 h 240"/>
                <a:gd name="T16" fmla="*/ 33 w 161"/>
                <a:gd name="T17" fmla="*/ 209 h 240"/>
                <a:gd name="T18" fmla="*/ 161 w 161"/>
                <a:gd name="T19" fmla="*/ 209 h 240"/>
                <a:gd name="T20" fmla="*/ 161 w 161"/>
                <a:gd name="T21" fmla="*/ 240 h 240"/>
                <a:gd name="T22" fmla="*/ 0 w 161"/>
                <a:gd name="T23" fmla="*/ 240 h 240"/>
                <a:gd name="T24" fmla="*/ 0 w 161"/>
                <a:gd name="T25" fmla="*/ 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1" h="240">
                  <a:moveTo>
                    <a:pt x="0" y="0"/>
                  </a:moveTo>
                  <a:lnTo>
                    <a:pt x="156" y="0"/>
                  </a:lnTo>
                  <a:lnTo>
                    <a:pt x="156" y="30"/>
                  </a:lnTo>
                  <a:lnTo>
                    <a:pt x="33" y="30"/>
                  </a:lnTo>
                  <a:lnTo>
                    <a:pt x="33" y="102"/>
                  </a:lnTo>
                  <a:lnTo>
                    <a:pt x="147" y="102"/>
                  </a:lnTo>
                  <a:lnTo>
                    <a:pt x="147" y="133"/>
                  </a:lnTo>
                  <a:lnTo>
                    <a:pt x="33" y="133"/>
                  </a:lnTo>
                  <a:lnTo>
                    <a:pt x="33" y="209"/>
                  </a:lnTo>
                  <a:lnTo>
                    <a:pt x="161" y="209"/>
                  </a:lnTo>
                  <a:lnTo>
                    <a:pt x="161" y="240"/>
                  </a:lnTo>
                  <a:lnTo>
                    <a:pt x="0" y="2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20"/>
            <p:cNvSpPr>
              <a:spLocks/>
            </p:cNvSpPr>
            <p:nvPr userDrawn="1"/>
          </p:nvSpPr>
          <p:spPr bwMode="auto">
            <a:xfrm>
              <a:off x="12976225" y="-511175"/>
              <a:ext cx="334963" cy="395288"/>
            </a:xfrm>
            <a:custGeom>
              <a:avLst/>
              <a:gdLst>
                <a:gd name="T0" fmla="*/ 123 w 211"/>
                <a:gd name="T1" fmla="*/ 0 h 249"/>
                <a:gd name="T2" fmla="*/ 156 w 211"/>
                <a:gd name="T3" fmla="*/ 2 h 249"/>
                <a:gd name="T4" fmla="*/ 184 w 211"/>
                <a:gd name="T5" fmla="*/ 16 h 249"/>
                <a:gd name="T6" fmla="*/ 207 w 211"/>
                <a:gd name="T7" fmla="*/ 37 h 249"/>
                <a:gd name="T8" fmla="*/ 181 w 211"/>
                <a:gd name="T9" fmla="*/ 56 h 249"/>
                <a:gd name="T10" fmla="*/ 165 w 211"/>
                <a:gd name="T11" fmla="*/ 42 h 249"/>
                <a:gd name="T12" fmla="*/ 144 w 211"/>
                <a:gd name="T13" fmla="*/ 33 h 249"/>
                <a:gd name="T14" fmla="*/ 123 w 211"/>
                <a:gd name="T15" fmla="*/ 30 h 249"/>
                <a:gd name="T16" fmla="*/ 93 w 211"/>
                <a:gd name="T17" fmla="*/ 35 h 249"/>
                <a:gd name="T18" fmla="*/ 67 w 211"/>
                <a:gd name="T19" fmla="*/ 49 h 249"/>
                <a:gd name="T20" fmla="*/ 49 w 211"/>
                <a:gd name="T21" fmla="*/ 70 h 249"/>
                <a:gd name="T22" fmla="*/ 37 w 211"/>
                <a:gd name="T23" fmla="*/ 96 h 249"/>
                <a:gd name="T24" fmla="*/ 35 w 211"/>
                <a:gd name="T25" fmla="*/ 126 h 249"/>
                <a:gd name="T26" fmla="*/ 37 w 211"/>
                <a:gd name="T27" fmla="*/ 156 h 249"/>
                <a:gd name="T28" fmla="*/ 49 w 211"/>
                <a:gd name="T29" fmla="*/ 182 h 249"/>
                <a:gd name="T30" fmla="*/ 67 w 211"/>
                <a:gd name="T31" fmla="*/ 200 h 249"/>
                <a:gd name="T32" fmla="*/ 93 w 211"/>
                <a:gd name="T33" fmla="*/ 214 h 249"/>
                <a:gd name="T34" fmla="*/ 123 w 211"/>
                <a:gd name="T35" fmla="*/ 219 h 249"/>
                <a:gd name="T36" fmla="*/ 149 w 211"/>
                <a:gd name="T37" fmla="*/ 217 h 249"/>
                <a:gd name="T38" fmla="*/ 170 w 211"/>
                <a:gd name="T39" fmla="*/ 205 h 249"/>
                <a:gd name="T40" fmla="*/ 186 w 211"/>
                <a:gd name="T41" fmla="*/ 189 h 249"/>
                <a:gd name="T42" fmla="*/ 211 w 211"/>
                <a:gd name="T43" fmla="*/ 207 h 249"/>
                <a:gd name="T44" fmla="*/ 205 w 211"/>
                <a:gd name="T45" fmla="*/ 217 h 249"/>
                <a:gd name="T46" fmla="*/ 193 w 211"/>
                <a:gd name="T47" fmla="*/ 228 h 249"/>
                <a:gd name="T48" fmla="*/ 174 w 211"/>
                <a:gd name="T49" fmla="*/ 238 h 249"/>
                <a:gd name="T50" fmla="*/ 151 w 211"/>
                <a:gd name="T51" fmla="*/ 247 h 249"/>
                <a:gd name="T52" fmla="*/ 121 w 211"/>
                <a:gd name="T53" fmla="*/ 249 h 249"/>
                <a:gd name="T54" fmla="*/ 86 w 211"/>
                <a:gd name="T55" fmla="*/ 245 h 249"/>
                <a:gd name="T56" fmla="*/ 56 w 211"/>
                <a:gd name="T57" fmla="*/ 231 h 249"/>
                <a:gd name="T58" fmla="*/ 32 w 211"/>
                <a:gd name="T59" fmla="*/ 212 h 249"/>
                <a:gd name="T60" fmla="*/ 14 w 211"/>
                <a:gd name="T61" fmla="*/ 186 h 249"/>
                <a:gd name="T62" fmla="*/ 2 w 211"/>
                <a:gd name="T63" fmla="*/ 156 h 249"/>
                <a:gd name="T64" fmla="*/ 0 w 211"/>
                <a:gd name="T65" fmla="*/ 126 h 249"/>
                <a:gd name="T66" fmla="*/ 4 w 211"/>
                <a:gd name="T67" fmla="*/ 84 h 249"/>
                <a:gd name="T68" fmla="*/ 21 w 211"/>
                <a:gd name="T69" fmla="*/ 49 h 249"/>
                <a:gd name="T70" fmla="*/ 49 w 211"/>
                <a:gd name="T71" fmla="*/ 23 h 249"/>
                <a:gd name="T72" fmla="*/ 83 w 211"/>
                <a:gd name="T73" fmla="*/ 5 h 249"/>
                <a:gd name="T74" fmla="*/ 123 w 211"/>
                <a:gd name="T75" fmla="*/ 0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11" h="249">
                  <a:moveTo>
                    <a:pt x="123" y="0"/>
                  </a:moveTo>
                  <a:lnTo>
                    <a:pt x="156" y="2"/>
                  </a:lnTo>
                  <a:lnTo>
                    <a:pt x="184" y="16"/>
                  </a:lnTo>
                  <a:lnTo>
                    <a:pt x="207" y="37"/>
                  </a:lnTo>
                  <a:lnTo>
                    <a:pt x="181" y="56"/>
                  </a:lnTo>
                  <a:lnTo>
                    <a:pt x="165" y="42"/>
                  </a:lnTo>
                  <a:lnTo>
                    <a:pt x="144" y="33"/>
                  </a:lnTo>
                  <a:lnTo>
                    <a:pt x="123" y="30"/>
                  </a:lnTo>
                  <a:lnTo>
                    <a:pt x="93" y="35"/>
                  </a:lnTo>
                  <a:lnTo>
                    <a:pt x="67" y="49"/>
                  </a:lnTo>
                  <a:lnTo>
                    <a:pt x="49" y="70"/>
                  </a:lnTo>
                  <a:lnTo>
                    <a:pt x="37" y="96"/>
                  </a:lnTo>
                  <a:lnTo>
                    <a:pt x="35" y="126"/>
                  </a:lnTo>
                  <a:lnTo>
                    <a:pt x="37" y="156"/>
                  </a:lnTo>
                  <a:lnTo>
                    <a:pt x="49" y="182"/>
                  </a:lnTo>
                  <a:lnTo>
                    <a:pt x="67" y="200"/>
                  </a:lnTo>
                  <a:lnTo>
                    <a:pt x="93" y="214"/>
                  </a:lnTo>
                  <a:lnTo>
                    <a:pt x="123" y="219"/>
                  </a:lnTo>
                  <a:lnTo>
                    <a:pt x="149" y="217"/>
                  </a:lnTo>
                  <a:lnTo>
                    <a:pt x="170" y="205"/>
                  </a:lnTo>
                  <a:lnTo>
                    <a:pt x="186" y="189"/>
                  </a:lnTo>
                  <a:lnTo>
                    <a:pt x="211" y="207"/>
                  </a:lnTo>
                  <a:lnTo>
                    <a:pt x="205" y="217"/>
                  </a:lnTo>
                  <a:lnTo>
                    <a:pt x="193" y="228"/>
                  </a:lnTo>
                  <a:lnTo>
                    <a:pt x="174" y="238"/>
                  </a:lnTo>
                  <a:lnTo>
                    <a:pt x="151" y="247"/>
                  </a:lnTo>
                  <a:lnTo>
                    <a:pt x="121" y="249"/>
                  </a:lnTo>
                  <a:lnTo>
                    <a:pt x="86" y="245"/>
                  </a:lnTo>
                  <a:lnTo>
                    <a:pt x="56" y="231"/>
                  </a:lnTo>
                  <a:lnTo>
                    <a:pt x="32" y="212"/>
                  </a:lnTo>
                  <a:lnTo>
                    <a:pt x="14" y="186"/>
                  </a:lnTo>
                  <a:lnTo>
                    <a:pt x="2" y="156"/>
                  </a:lnTo>
                  <a:lnTo>
                    <a:pt x="0" y="126"/>
                  </a:lnTo>
                  <a:lnTo>
                    <a:pt x="4" y="84"/>
                  </a:lnTo>
                  <a:lnTo>
                    <a:pt x="21" y="49"/>
                  </a:lnTo>
                  <a:lnTo>
                    <a:pt x="49" y="23"/>
                  </a:lnTo>
                  <a:lnTo>
                    <a:pt x="83" y="5"/>
                  </a:lnTo>
                  <a:lnTo>
                    <a:pt x="12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21"/>
            <p:cNvSpPr>
              <a:spLocks noEditPoints="1"/>
            </p:cNvSpPr>
            <p:nvPr userDrawn="1"/>
          </p:nvSpPr>
          <p:spPr bwMode="auto">
            <a:xfrm>
              <a:off x="13341350" y="-511175"/>
              <a:ext cx="395288" cy="395288"/>
            </a:xfrm>
            <a:custGeom>
              <a:avLst/>
              <a:gdLst>
                <a:gd name="T0" fmla="*/ 123 w 249"/>
                <a:gd name="T1" fmla="*/ 30 h 249"/>
                <a:gd name="T2" fmla="*/ 93 w 249"/>
                <a:gd name="T3" fmla="*/ 35 h 249"/>
                <a:gd name="T4" fmla="*/ 70 w 249"/>
                <a:gd name="T5" fmla="*/ 49 h 249"/>
                <a:gd name="T6" fmla="*/ 49 w 249"/>
                <a:gd name="T7" fmla="*/ 68 h 249"/>
                <a:gd name="T8" fmla="*/ 37 w 249"/>
                <a:gd name="T9" fmla="*/ 96 h 249"/>
                <a:gd name="T10" fmla="*/ 35 w 249"/>
                <a:gd name="T11" fmla="*/ 124 h 249"/>
                <a:gd name="T12" fmla="*/ 37 w 249"/>
                <a:gd name="T13" fmla="*/ 154 h 249"/>
                <a:gd name="T14" fmla="*/ 49 w 249"/>
                <a:gd name="T15" fmla="*/ 182 h 249"/>
                <a:gd name="T16" fmla="*/ 70 w 249"/>
                <a:gd name="T17" fmla="*/ 200 h 249"/>
                <a:gd name="T18" fmla="*/ 93 w 249"/>
                <a:gd name="T19" fmla="*/ 214 h 249"/>
                <a:gd name="T20" fmla="*/ 123 w 249"/>
                <a:gd name="T21" fmla="*/ 219 h 249"/>
                <a:gd name="T22" fmla="*/ 154 w 249"/>
                <a:gd name="T23" fmla="*/ 214 h 249"/>
                <a:gd name="T24" fmla="*/ 179 w 249"/>
                <a:gd name="T25" fmla="*/ 200 h 249"/>
                <a:gd name="T26" fmla="*/ 198 w 249"/>
                <a:gd name="T27" fmla="*/ 182 h 249"/>
                <a:gd name="T28" fmla="*/ 210 w 249"/>
                <a:gd name="T29" fmla="*/ 154 h 249"/>
                <a:gd name="T30" fmla="*/ 214 w 249"/>
                <a:gd name="T31" fmla="*/ 124 h 249"/>
                <a:gd name="T32" fmla="*/ 210 w 249"/>
                <a:gd name="T33" fmla="*/ 96 h 249"/>
                <a:gd name="T34" fmla="*/ 198 w 249"/>
                <a:gd name="T35" fmla="*/ 68 h 249"/>
                <a:gd name="T36" fmla="*/ 179 w 249"/>
                <a:gd name="T37" fmla="*/ 49 h 249"/>
                <a:gd name="T38" fmla="*/ 154 w 249"/>
                <a:gd name="T39" fmla="*/ 35 h 249"/>
                <a:gd name="T40" fmla="*/ 123 w 249"/>
                <a:gd name="T41" fmla="*/ 30 h 249"/>
                <a:gd name="T42" fmla="*/ 123 w 249"/>
                <a:gd name="T43" fmla="*/ 0 h 249"/>
                <a:gd name="T44" fmla="*/ 165 w 249"/>
                <a:gd name="T45" fmla="*/ 5 h 249"/>
                <a:gd name="T46" fmla="*/ 200 w 249"/>
                <a:gd name="T47" fmla="*/ 23 h 249"/>
                <a:gd name="T48" fmla="*/ 226 w 249"/>
                <a:gd name="T49" fmla="*/ 49 h 249"/>
                <a:gd name="T50" fmla="*/ 242 w 249"/>
                <a:gd name="T51" fmla="*/ 84 h 249"/>
                <a:gd name="T52" fmla="*/ 249 w 249"/>
                <a:gd name="T53" fmla="*/ 124 h 249"/>
                <a:gd name="T54" fmla="*/ 242 w 249"/>
                <a:gd name="T55" fmla="*/ 165 h 249"/>
                <a:gd name="T56" fmla="*/ 226 w 249"/>
                <a:gd name="T57" fmla="*/ 200 h 249"/>
                <a:gd name="T58" fmla="*/ 200 w 249"/>
                <a:gd name="T59" fmla="*/ 226 h 249"/>
                <a:gd name="T60" fmla="*/ 165 w 249"/>
                <a:gd name="T61" fmla="*/ 245 h 249"/>
                <a:gd name="T62" fmla="*/ 123 w 249"/>
                <a:gd name="T63" fmla="*/ 249 h 249"/>
                <a:gd name="T64" fmla="*/ 84 w 249"/>
                <a:gd name="T65" fmla="*/ 245 h 249"/>
                <a:gd name="T66" fmla="*/ 49 w 249"/>
                <a:gd name="T67" fmla="*/ 226 h 249"/>
                <a:gd name="T68" fmla="*/ 23 w 249"/>
                <a:gd name="T69" fmla="*/ 200 h 249"/>
                <a:gd name="T70" fmla="*/ 5 w 249"/>
                <a:gd name="T71" fmla="*/ 165 h 249"/>
                <a:gd name="T72" fmla="*/ 0 w 249"/>
                <a:gd name="T73" fmla="*/ 124 h 249"/>
                <a:gd name="T74" fmla="*/ 5 w 249"/>
                <a:gd name="T75" fmla="*/ 84 h 249"/>
                <a:gd name="T76" fmla="*/ 23 w 249"/>
                <a:gd name="T77" fmla="*/ 49 h 249"/>
                <a:gd name="T78" fmla="*/ 49 w 249"/>
                <a:gd name="T79" fmla="*/ 23 h 249"/>
                <a:gd name="T80" fmla="*/ 84 w 249"/>
                <a:gd name="T81" fmla="*/ 5 h 249"/>
                <a:gd name="T82" fmla="*/ 123 w 249"/>
                <a:gd name="T83" fmla="*/ 0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49" h="249">
                  <a:moveTo>
                    <a:pt x="123" y="30"/>
                  </a:moveTo>
                  <a:lnTo>
                    <a:pt x="93" y="35"/>
                  </a:lnTo>
                  <a:lnTo>
                    <a:pt x="70" y="49"/>
                  </a:lnTo>
                  <a:lnTo>
                    <a:pt x="49" y="68"/>
                  </a:lnTo>
                  <a:lnTo>
                    <a:pt x="37" y="96"/>
                  </a:lnTo>
                  <a:lnTo>
                    <a:pt x="35" y="124"/>
                  </a:lnTo>
                  <a:lnTo>
                    <a:pt x="37" y="154"/>
                  </a:lnTo>
                  <a:lnTo>
                    <a:pt x="49" y="182"/>
                  </a:lnTo>
                  <a:lnTo>
                    <a:pt x="70" y="200"/>
                  </a:lnTo>
                  <a:lnTo>
                    <a:pt x="93" y="214"/>
                  </a:lnTo>
                  <a:lnTo>
                    <a:pt x="123" y="219"/>
                  </a:lnTo>
                  <a:lnTo>
                    <a:pt x="154" y="214"/>
                  </a:lnTo>
                  <a:lnTo>
                    <a:pt x="179" y="200"/>
                  </a:lnTo>
                  <a:lnTo>
                    <a:pt x="198" y="182"/>
                  </a:lnTo>
                  <a:lnTo>
                    <a:pt x="210" y="154"/>
                  </a:lnTo>
                  <a:lnTo>
                    <a:pt x="214" y="124"/>
                  </a:lnTo>
                  <a:lnTo>
                    <a:pt x="210" y="96"/>
                  </a:lnTo>
                  <a:lnTo>
                    <a:pt x="198" y="68"/>
                  </a:lnTo>
                  <a:lnTo>
                    <a:pt x="179" y="49"/>
                  </a:lnTo>
                  <a:lnTo>
                    <a:pt x="154" y="35"/>
                  </a:lnTo>
                  <a:lnTo>
                    <a:pt x="123" y="30"/>
                  </a:lnTo>
                  <a:close/>
                  <a:moveTo>
                    <a:pt x="123" y="0"/>
                  </a:moveTo>
                  <a:lnTo>
                    <a:pt x="165" y="5"/>
                  </a:lnTo>
                  <a:lnTo>
                    <a:pt x="200" y="23"/>
                  </a:lnTo>
                  <a:lnTo>
                    <a:pt x="226" y="49"/>
                  </a:lnTo>
                  <a:lnTo>
                    <a:pt x="242" y="84"/>
                  </a:lnTo>
                  <a:lnTo>
                    <a:pt x="249" y="124"/>
                  </a:lnTo>
                  <a:lnTo>
                    <a:pt x="242" y="165"/>
                  </a:lnTo>
                  <a:lnTo>
                    <a:pt x="226" y="200"/>
                  </a:lnTo>
                  <a:lnTo>
                    <a:pt x="200" y="226"/>
                  </a:lnTo>
                  <a:lnTo>
                    <a:pt x="165" y="245"/>
                  </a:lnTo>
                  <a:lnTo>
                    <a:pt x="123" y="249"/>
                  </a:lnTo>
                  <a:lnTo>
                    <a:pt x="84" y="245"/>
                  </a:lnTo>
                  <a:lnTo>
                    <a:pt x="49" y="226"/>
                  </a:lnTo>
                  <a:lnTo>
                    <a:pt x="23" y="200"/>
                  </a:lnTo>
                  <a:lnTo>
                    <a:pt x="5" y="165"/>
                  </a:lnTo>
                  <a:lnTo>
                    <a:pt x="0" y="124"/>
                  </a:lnTo>
                  <a:lnTo>
                    <a:pt x="5" y="84"/>
                  </a:lnTo>
                  <a:lnTo>
                    <a:pt x="23" y="49"/>
                  </a:lnTo>
                  <a:lnTo>
                    <a:pt x="49" y="23"/>
                  </a:lnTo>
                  <a:lnTo>
                    <a:pt x="84" y="5"/>
                  </a:lnTo>
                  <a:lnTo>
                    <a:pt x="12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22"/>
            <p:cNvSpPr>
              <a:spLocks/>
            </p:cNvSpPr>
            <p:nvPr userDrawn="1"/>
          </p:nvSpPr>
          <p:spPr bwMode="auto">
            <a:xfrm>
              <a:off x="13811250" y="-503238"/>
              <a:ext cx="328613" cy="381000"/>
            </a:xfrm>
            <a:custGeom>
              <a:avLst/>
              <a:gdLst>
                <a:gd name="T0" fmla="*/ 0 w 207"/>
                <a:gd name="T1" fmla="*/ 0 h 240"/>
                <a:gd name="T2" fmla="*/ 42 w 207"/>
                <a:gd name="T3" fmla="*/ 0 h 240"/>
                <a:gd name="T4" fmla="*/ 172 w 207"/>
                <a:gd name="T5" fmla="*/ 198 h 240"/>
                <a:gd name="T6" fmla="*/ 174 w 207"/>
                <a:gd name="T7" fmla="*/ 198 h 240"/>
                <a:gd name="T8" fmla="*/ 174 w 207"/>
                <a:gd name="T9" fmla="*/ 0 h 240"/>
                <a:gd name="T10" fmla="*/ 207 w 207"/>
                <a:gd name="T11" fmla="*/ 0 h 240"/>
                <a:gd name="T12" fmla="*/ 207 w 207"/>
                <a:gd name="T13" fmla="*/ 240 h 240"/>
                <a:gd name="T14" fmla="*/ 165 w 207"/>
                <a:gd name="T15" fmla="*/ 240 h 240"/>
                <a:gd name="T16" fmla="*/ 32 w 207"/>
                <a:gd name="T17" fmla="*/ 42 h 240"/>
                <a:gd name="T18" fmla="*/ 32 w 207"/>
                <a:gd name="T19" fmla="*/ 42 h 240"/>
                <a:gd name="T20" fmla="*/ 32 w 207"/>
                <a:gd name="T21" fmla="*/ 240 h 240"/>
                <a:gd name="T22" fmla="*/ 0 w 207"/>
                <a:gd name="T23" fmla="*/ 240 h 240"/>
                <a:gd name="T24" fmla="*/ 0 w 207"/>
                <a:gd name="T25" fmla="*/ 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7" h="240">
                  <a:moveTo>
                    <a:pt x="0" y="0"/>
                  </a:moveTo>
                  <a:lnTo>
                    <a:pt x="42" y="0"/>
                  </a:lnTo>
                  <a:lnTo>
                    <a:pt x="172" y="198"/>
                  </a:lnTo>
                  <a:lnTo>
                    <a:pt x="174" y="198"/>
                  </a:lnTo>
                  <a:lnTo>
                    <a:pt x="174" y="0"/>
                  </a:lnTo>
                  <a:lnTo>
                    <a:pt x="207" y="0"/>
                  </a:lnTo>
                  <a:lnTo>
                    <a:pt x="207" y="240"/>
                  </a:lnTo>
                  <a:lnTo>
                    <a:pt x="165" y="240"/>
                  </a:lnTo>
                  <a:lnTo>
                    <a:pt x="32" y="42"/>
                  </a:lnTo>
                  <a:lnTo>
                    <a:pt x="32" y="42"/>
                  </a:lnTo>
                  <a:lnTo>
                    <a:pt x="32" y="240"/>
                  </a:lnTo>
                  <a:lnTo>
                    <a:pt x="0" y="2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23"/>
            <p:cNvSpPr>
              <a:spLocks/>
            </p:cNvSpPr>
            <p:nvPr userDrawn="1"/>
          </p:nvSpPr>
          <p:spPr bwMode="auto">
            <a:xfrm>
              <a:off x="14224000" y="-503238"/>
              <a:ext cx="328613" cy="381000"/>
            </a:xfrm>
            <a:custGeom>
              <a:avLst/>
              <a:gdLst>
                <a:gd name="T0" fmla="*/ 0 w 207"/>
                <a:gd name="T1" fmla="*/ 0 h 240"/>
                <a:gd name="T2" fmla="*/ 42 w 207"/>
                <a:gd name="T3" fmla="*/ 0 h 240"/>
                <a:gd name="T4" fmla="*/ 175 w 207"/>
                <a:gd name="T5" fmla="*/ 198 h 240"/>
                <a:gd name="T6" fmla="*/ 175 w 207"/>
                <a:gd name="T7" fmla="*/ 198 h 240"/>
                <a:gd name="T8" fmla="*/ 175 w 207"/>
                <a:gd name="T9" fmla="*/ 0 h 240"/>
                <a:gd name="T10" fmla="*/ 207 w 207"/>
                <a:gd name="T11" fmla="*/ 0 h 240"/>
                <a:gd name="T12" fmla="*/ 207 w 207"/>
                <a:gd name="T13" fmla="*/ 240 h 240"/>
                <a:gd name="T14" fmla="*/ 166 w 207"/>
                <a:gd name="T15" fmla="*/ 240 h 240"/>
                <a:gd name="T16" fmla="*/ 33 w 207"/>
                <a:gd name="T17" fmla="*/ 42 h 240"/>
                <a:gd name="T18" fmla="*/ 33 w 207"/>
                <a:gd name="T19" fmla="*/ 42 h 240"/>
                <a:gd name="T20" fmla="*/ 33 w 207"/>
                <a:gd name="T21" fmla="*/ 240 h 240"/>
                <a:gd name="T22" fmla="*/ 0 w 207"/>
                <a:gd name="T23" fmla="*/ 240 h 240"/>
                <a:gd name="T24" fmla="*/ 0 w 207"/>
                <a:gd name="T25" fmla="*/ 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7" h="240">
                  <a:moveTo>
                    <a:pt x="0" y="0"/>
                  </a:moveTo>
                  <a:lnTo>
                    <a:pt x="42" y="0"/>
                  </a:lnTo>
                  <a:lnTo>
                    <a:pt x="175" y="198"/>
                  </a:lnTo>
                  <a:lnTo>
                    <a:pt x="175" y="198"/>
                  </a:lnTo>
                  <a:lnTo>
                    <a:pt x="175" y="0"/>
                  </a:lnTo>
                  <a:lnTo>
                    <a:pt x="207" y="0"/>
                  </a:lnTo>
                  <a:lnTo>
                    <a:pt x="207" y="240"/>
                  </a:lnTo>
                  <a:lnTo>
                    <a:pt x="166" y="240"/>
                  </a:lnTo>
                  <a:lnTo>
                    <a:pt x="33" y="42"/>
                  </a:lnTo>
                  <a:lnTo>
                    <a:pt x="33" y="42"/>
                  </a:lnTo>
                  <a:lnTo>
                    <a:pt x="33" y="240"/>
                  </a:lnTo>
                  <a:lnTo>
                    <a:pt x="0" y="2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24"/>
            <p:cNvSpPr>
              <a:spLocks/>
            </p:cNvSpPr>
            <p:nvPr userDrawn="1"/>
          </p:nvSpPr>
          <p:spPr bwMode="auto">
            <a:xfrm>
              <a:off x="14652625" y="-503238"/>
              <a:ext cx="252413" cy="381000"/>
            </a:xfrm>
            <a:custGeom>
              <a:avLst/>
              <a:gdLst>
                <a:gd name="T0" fmla="*/ 0 w 159"/>
                <a:gd name="T1" fmla="*/ 0 h 240"/>
                <a:gd name="T2" fmla="*/ 154 w 159"/>
                <a:gd name="T3" fmla="*/ 0 h 240"/>
                <a:gd name="T4" fmla="*/ 154 w 159"/>
                <a:gd name="T5" fmla="*/ 30 h 240"/>
                <a:gd name="T6" fmla="*/ 31 w 159"/>
                <a:gd name="T7" fmla="*/ 30 h 240"/>
                <a:gd name="T8" fmla="*/ 31 w 159"/>
                <a:gd name="T9" fmla="*/ 102 h 240"/>
                <a:gd name="T10" fmla="*/ 145 w 159"/>
                <a:gd name="T11" fmla="*/ 102 h 240"/>
                <a:gd name="T12" fmla="*/ 145 w 159"/>
                <a:gd name="T13" fmla="*/ 133 h 240"/>
                <a:gd name="T14" fmla="*/ 31 w 159"/>
                <a:gd name="T15" fmla="*/ 133 h 240"/>
                <a:gd name="T16" fmla="*/ 31 w 159"/>
                <a:gd name="T17" fmla="*/ 209 h 240"/>
                <a:gd name="T18" fmla="*/ 159 w 159"/>
                <a:gd name="T19" fmla="*/ 209 h 240"/>
                <a:gd name="T20" fmla="*/ 159 w 159"/>
                <a:gd name="T21" fmla="*/ 240 h 240"/>
                <a:gd name="T22" fmla="*/ 0 w 159"/>
                <a:gd name="T23" fmla="*/ 240 h 240"/>
                <a:gd name="T24" fmla="*/ 0 w 159"/>
                <a:gd name="T25" fmla="*/ 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9" h="240">
                  <a:moveTo>
                    <a:pt x="0" y="0"/>
                  </a:moveTo>
                  <a:lnTo>
                    <a:pt x="154" y="0"/>
                  </a:lnTo>
                  <a:lnTo>
                    <a:pt x="154" y="30"/>
                  </a:lnTo>
                  <a:lnTo>
                    <a:pt x="31" y="30"/>
                  </a:lnTo>
                  <a:lnTo>
                    <a:pt x="31" y="102"/>
                  </a:lnTo>
                  <a:lnTo>
                    <a:pt x="145" y="102"/>
                  </a:lnTo>
                  <a:lnTo>
                    <a:pt x="145" y="133"/>
                  </a:lnTo>
                  <a:lnTo>
                    <a:pt x="31" y="133"/>
                  </a:lnTo>
                  <a:lnTo>
                    <a:pt x="31" y="209"/>
                  </a:lnTo>
                  <a:lnTo>
                    <a:pt x="159" y="209"/>
                  </a:lnTo>
                  <a:lnTo>
                    <a:pt x="159" y="240"/>
                  </a:lnTo>
                  <a:lnTo>
                    <a:pt x="0" y="2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5"/>
            <p:cNvSpPr>
              <a:spLocks/>
            </p:cNvSpPr>
            <p:nvPr userDrawn="1"/>
          </p:nvSpPr>
          <p:spPr bwMode="auto">
            <a:xfrm>
              <a:off x="14955838" y="-511175"/>
              <a:ext cx="336550" cy="395288"/>
            </a:xfrm>
            <a:custGeom>
              <a:avLst/>
              <a:gdLst>
                <a:gd name="T0" fmla="*/ 123 w 212"/>
                <a:gd name="T1" fmla="*/ 0 h 249"/>
                <a:gd name="T2" fmla="*/ 156 w 212"/>
                <a:gd name="T3" fmla="*/ 2 h 249"/>
                <a:gd name="T4" fmla="*/ 184 w 212"/>
                <a:gd name="T5" fmla="*/ 16 h 249"/>
                <a:gd name="T6" fmla="*/ 207 w 212"/>
                <a:gd name="T7" fmla="*/ 37 h 249"/>
                <a:gd name="T8" fmla="*/ 179 w 212"/>
                <a:gd name="T9" fmla="*/ 56 h 249"/>
                <a:gd name="T10" fmla="*/ 165 w 212"/>
                <a:gd name="T11" fmla="*/ 42 h 249"/>
                <a:gd name="T12" fmla="*/ 144 w 212"/>
                <a:gd name="T13" fmla="*/ 33 h 249"/>
                <a:gd name="T14" fmla="*/ 123 w 212"/>
                <a:gd name="T15" fmla="*/ 30 h 249"/>
                <a:gd name="T16" fmla="*/ 93 w 212"/>
                <a:gd name="T17" fmla="*/ 35 h 249"/>
                <a:gd name="T18" fmla="*/ 68 w 212"/>
                <a:gd name="T19" fmla="*/ 49 h 249"/>
                <a:gd name="T20" fmla="*/ 49 w 212"/>
                <a:gd name="T21" fmla="*/ 70 h 249"/>
                <a:gd name="T22" fmla="*/ 37 w 212"/>
                <a:gd name="T23" fmla="*/ 96 h 249"/>
                <a:gd name="T24" fmla="*/ 33 w 212"/>
                <a:gd name="T25" fmla="*/ 126 h 249"/>
                <a:gd name="T26" fmla="*/ 37 w 212"/>
                <a:gd name="T27" fmla="*/ 156 h 249"/>
                <a:gd name="T28" fmla="*/ 49 w 212"/>
                <a:gd name="T29" fmla="*/ 182 h 249"/>
                <a:gd name="T30" fmla="*/ 68 w 212"/>
                <a:gd name="T31" fmla="*/ 200 h 249"/>
                <a:gd name="T32" fmla="*/ 93 w 212"/>
                <a:gd name="T33" fmla="*/ 214 h 249"/>
                <a:gd name="T34" fmla="*/ 123 w 212"/>
                <a:gd name="T35" fmla="*/ 219 h 249"/>
                <a:gd name="T36" fmla="*/ 147 w 212"/>
                <a:gd name="T37" fmla="*/ 217 h 249"/>
                <a:gd name="T38" fmla="*/ 168 w 212"/>
                <a:gd name="T39" fmla="*/ 205 h 249"/>
                <a:gd name="T40" fmla="*/ 184 w 212"/>
                <a:gd name="T41" fmla="*/ 189 h 249"/>
                <a:gd name="T42" fmla="*/ 212 w 212"/>
                <a:gd name="T43" fmla="*/ 207 h 249"/>
                <a:gd name="T44" fmla="*/ 205 w 212"/>
                <a:gd name="T45" fmla="*/ 217 h 249"/>
                <a:gd name="T46" fmla="*/ 193 w 212"/>
                <a:gd name="T47" fmla="*/ 228 h 249"/>
                <a:gd name="T48" fmla="*/ 175 w 212"/>
                <a:gd name="T49" fmla="*/ 238 h 249"/>
                <a:gd name="T50" fmla="*/ 151 w 212"/>
                <a:gd name="T51" fmla="*/ 247 h 249"/>
                <a:gd name="T52" fmla="*/ 121 w 212"/>
                <a:gd name="T53" fmla="*/ 249 h 249"/>
                <a:gd name="T54" fmla="*/ 86 w 212"/>
                <a:gd name="T55" fmla="*/ 245 h 249"/>
                <a:gd name="T56" fmla="*/ 56 w 212"/>
                <a:gd name="T57" fmla="*/ 231 h 249"/>
                <a:gd name="T58" fmla="*/ 33 w 212"/>
                <a:gd name="T59" fmla="*/ 212 h 249"/>
                <a:gd name="T60" fmla="*/ 14 w 212"/>
                <a:gd name="T61" fmla="*/ 186 h 249"/>
                <a:gd name="T62" fmla="*/ 2 w 212"/>
                <a:gd name="T63" fmla="*/ 156 h 249"/>
                <a:gd name="T64" fmla="*/ 0 w 212"/>
                <a:gd name="T65" fmla="*/ 126 h 249"/>
                <a:gd name="T66" fmla="*/ 5 w 212"/>
                <a:gd name="T67" fmla="*/ 84 h 249"/>
                <a:gd name="T68" fmla="*/ 21 w 212"/>
                <a:gd name="T69" fmla="*/ 49 h 249"/>
                <a:gd name="T70" fmla="*/ 49 w 212"/>
                <a:gd name="T71" fmla="*/ 23 h 249"/>
                <a:gd name="T72" fmla="*/ 82 w 212"/>
                <a:gd name="T73" fmla="*/ 5 h 249"/>
                <a:gd name="T74" fmla="*/ 123 w 212"/>
                <a:gd name="T75" fmla="*/ 0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12" h="249">
                  <a:moveTo>
                    <a:pt x="123" y="0"/>
                  </a:moveTo>
                  <a:lnTo>
                    <a:pt x="156" y="2"/>
                  </a:lnTo>
                  <a:lnTo>
                    <a:pt x="184" y="16"/>
                  </a:lnTo>
                  <a:lnTo>
                    <a:pt x="207" y="37"/>
                  </a:lnTo>
                  <a:lnTo>
                    <a:pt x="179" y="56"/>
                  </a:lnTo>
                  <a:lnTo>
                    <a:pt x="165" y="42"/>
                  </a:lnTo>
                  <a:lnTo>
                    <a:pt x="144" y="33"/>
                  </a:lnTo>
                  <a:lnTo>
                    <a:pt x="123" y="30"/>
                  </a:lnTo>
                  <a:lnTo>
                    <a:pt x="93" y="35"/>
                  </a:lnTo>
                  <a:lnTo>
                    <a:pt x="68" y="49"/>
                  </a:lnTo>
                  <a:lnTo>
                    <a:pt x="49" y="70"/>
                  </a:lnTo>
                  <a:lnTo>
                    <a:pt x="37" y="96"/>
                  </a:lnTo>
                  <a:lnTo>
                    <a:pt x="33" y="126"/>
                  </a:lnTo>
                  <a:lnTo>
                    <a:pt x="37" y="156"/>
                  </a:lnTo>
                  <a:lnTo>
                    <a:pt x="49" y="182"/>
                  </a:lnTo>
                  <a:lnTo>
                    <a:pt x="68" y="200"/>
                  </a:lnTo>
                  <a:lnTo>
                    <a:pt x="93" y="214"/>
                  </a:lnTo>
                  <a:lnTo>
                    <a:pt x="123" y="219"/>
                  </a:lnTo>
                  <a:lnTo>
                    <a:pt x="147" y="217"/>
                  </a:lnTo>
                  <a:lnTo>
                    <a:pt x="168" y="205"/>
                  </a:lnTo>
                  <a:lnTo>
                    <a:pt x="184" y="189"/>
                  </a:lnTo>
                  <a:lnTo>
                    <a:pt x="212" y="207"/>
                  </a:lnTo>
                  <a:lnTo>
                    <a:pt x="205" y="217"/>
                  </a:lnTo>
                  <a:lnTo>
                    <a:pt x="193" y="228"/>
                  </a:lnTo>
                  <a:lnTo>
                    <a:pt x="175" y="238"/>
                  </a:lnTo>
                  <a:lnTo>
                    <a:pt x="151" y="247"/>
                  </a:lnTo>
                  <a:lnTo>
                    <a:pt x="121" y="249"/>
                  </a:lnTo>
                  <a:lnTo>
                    <a:pt x="86" y="245"/>
                  </a:lnTo>
                  <a:lnTo>
                    <a:pt x="56" y="231"/>
                  </a:lnTo>
                  <a:lnTo>
                    <a:pt x="33" y="212"/>
                  </a:lnTo>
                  <a:lnTo>
                    <a:pt x="14" y="186"/>
                  </a:lnTo>
                  <a:lnTo>
                    <a:pt x="2" y="156"/>
                  </a:lnTo>
                  <a:lnTo>
                    <a:pt x="0" y="126"/>
                  </a:lnTo>
                  <a:lnTo>
                    <a:pt x="5" y="84"/>
                  </a:lnTo>
                  <a:lnTo>
                    <a:pt x="21" y="49"/>
                  </a:lnTo>
                  <a:lnTo>
                    <a:pt x="49" y="23"/>
                  </a:lnTo>
                  <a:lnTo>
                    <a:pt x="82" y="5"/>
                  </a:lnTo>
                  <a:lnTo>
                    <a:pt x="12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6"/>
            <p:cNvSpPr>
              <a:spLocks/>
            </p:cNvSpPr>
            <p:nvPr userDrawn="1"/>
          </p:nvSpPr>
          <p:spPr bwMode="auto">
            <a:xfrm>
              <a:off x="15311438" y="-503238"/>
              <a:ext cx="295275" cy="381000"/>
            </a:xfrm>
            <a:custGeom>
              <a:avLst/>
              <a:gdLst>
                <a:gd name="T0" fmla="*/ 0 w 186"/>
                <a:gd name="T1" fmla="*/ 0 h 240"/>
                <a:gd name="T2" fmla="*/ 186 w 186"/>
                <a:gd name="T3" fmla="*/ 0 h 240"/>
                <a:gd name="T4" fmla="*/ 186 w 186"/>
                <a:gd name="T5" fmla="*/ 30 h 240"/>
                <a:gd name="T6" fmla="*/ 109 w 186"/>
                <a:gd name="T7" fmla="*/ 30 h 240"/>
                <a:gd name="T8" fmla="*/ 109 w 186"/>
                <a:gd name="T9" fmla="*/ 240 h 240"/>
                <a:gd name="T10" fmla="*/ 76 w 186"/>
                <a:gd name="T11" fmla="*/ 240 h 240"/>
                <a:gd name="T12" fmla="*/ 76 w 186"/>
                <a:gd name="T13" fmla="*/ 30 h 240"/>
                <a:gd name="T14" fmla="*/ 0 w 186"/>
                <a:gd name="T15" fmla="*/ 30 h 240"/>
                <a:gd name="T16" fmla="*/ 0 w 186"/>
                <a:gd name="T17" fmla="*/ 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6" h="240">
                  <a:moveTo>
                    <a:pt x="0" y="0"/>
                  </a:moveTo>
                  <a:lnTo>
                    <a:pt x="186" y="0"/>
                  </a:lnTo>
                  <a:lnTo>
                    <a:pt x="186" y="30"/>
                  </a:lnTo>
                  <a:lnTo>
                    <a:pt x="109" y="30"/>
                  </a:lnTo>
                  <a:lnTo>
                    <a:pt x="109" y="240"/>
                  </a:lnTo>
                  <a:lnTo>
                    <a:pt x="76" y="240"/>
                  </a:lnTo>
                  <a:lnTo>
                    <a:pt x="76" y="30"/>
                  </a:lnTo>
                  <a:lnTo>
                    <a:pt x="0" y="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Rectangle 27"/>
            <p:cNvSpPr>
              <a:spLocks noChangeArrowheads="1"/>
            </p:cNvSpPr>
            <p:nvPr userDrawn="1"/>
          </p:nvSpPr>
          <p:spPr bwMode="auto">
            <a:xfrm>
              <a:off x="15662275" y="-503238"/>
              <a:ext cx="50800" cy="381000"/>
            </a:xfrm>
            <a:prstGeom prst="rect">
              <a:avLst/>
            </a:prstGeom>
            <a:solidFill>
              <a:srgbClr val="00000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28"/>
            <p:cNvSpPr>
              <a:spLocks noEditPoints="1"/>
            </p:cNvSpPr>
            <p:nvPr userDrawn="1"/>
          </p:nvSpPr>
          <p:spPr bwMode="auto">
            <a:xfrm>
              <a:off x="15776575" y="-511175"/>
              <a:ext cx="395288" cy="395288"/>
            </a:xfrm>
            <a:custGeom>
              <a:avLst/>
              <a:gdLst>
                <a:gd name="T0" fmla="*/ 125 w 249"/>
                <a:gd name="T1" fmla="*/ 30 h 249"/>
                <a:gd name="T2" fmla="*/ 95 w 249"/>
                <a:gd name="T3" fmla="*/ 35 h 249"/>
                <a:gd name="T4" fmla="*/ 70 w 249"/>
                <a:gd name="T5" fmla="*/ 49 h 249"/>
                <a:gd name="T6" fmla="*/ 51 w 249"/>
                <a:gd name="T7" fmla="*/ 68 h 249"/>
                <a:gd name="T8" fmla="*/ 39 w 249"/>
                <a:gd name="T9" fmla="*/ 96 h 249"/>
                <a:gd name="T10" fmla="*/ 35 w 249"/>
                <a:gd name="T11" fmla="*/ 124 h 249"/>
                <a:gd name="T12" fmla="*/ 39 w 249"/>
                <a:gd name="T13" fmla="*/ 154 h 249"/>
                <a:gd name="T14" fmla="*/ 51 w 249"/>
                <a:gd name="T15" fmla="*/ 182 h 249"/>
                <a:gd name="T16" fmla="*/ 70 w 249"/>
                <a:gd name="T17" fmla="*/ 200 h 249"/>
                <a:gd name="T18" fmla="*/ 95 w 249"/>
                <a:gd name="T19" fmla="*/ 214 h 249"/>
                <a:gd name="T20" fmla="*/ 125 w 249"/>
                <a:gd name="T21" fmla="*/ 219 h 249"/>
                <a:gd name="T22" fmla="*/ 156 w 249"/>
                <a:gd name="T23" fmla="*/ 214 h 249"/>
                <a:gd name="T24" fmla="*/ 179 w 249"/>
                <a:gd name="T25" fmla="*/ 200 h 249"/>
                <a:gd name="T26" fmla="*/ 198 w 249"/>
                <a:gd name="T27" fmla="*/ 182 h 249"/>
                <a:gd name="T28" fmla="*/ 212 w 249"/>
                <a:gd name="T29" fmla="*/ 154 h 249"/>
                <a:gd name="T30" fmla="*/ 214 w 249"/>
                <a:gd name="T31" fmla="*/ 124 h 249"/>
                <a:gd name="T32" fmla="*/ 212 w 249"/>
                <a:gd name="T33" fmla="*/ 96 h 249"/>
                <a:gd name="T34" fmla="*/ 198 w 249"/>
                <a:gd name="T35" fmla="*/ 68 h 249"/>
                <a:gd name="T36" fmla="*/ 179 w 249"/>
                <a:gd name="T37" fmla="*/ 49 h 249"/>
                <a:gd name="T38" fmla="*/ 156 w 249"/>
                <a:gd name="T39" fmla="*/ 35 h 249"/>
                <a:gd name="T40" fmla="*/ 125 w 249"/>
                <a:gd name="T41" fmla="*/ 30 h 249"/>
                <a:gd name="T42" fmla="*/ 125 w 249"/>
                <a:gd name="T43" fmla="*/ 0 h 249"/>
                <a:gd name="T44" fmla="*/ 165 w 249"/>
                <a:gd name="T45" fmla="*/ 5 h 249"/>
                <a:gd name="T46" fmla="*/ 200 w 249"/>
                <a:gd name="T47" fmla="*/ 23 h 249"/>
                <a:gd name="T48" fmla="*/ 226 w 249"/>
                <a:gd name="T49" fmla="*/ 49 h 249"/>
                <a:gd name="T50" fmla="*/ 244 w 249"/>
                <a:gd name="T51" fmla="*/ 84 h 249"/>
                <a:gd name="T52" fmla="*/ 249 w 249"/>
                <a:gd name="T53" fmla="*/ 124 h 249"/>
                <a:gd name="T54" fmla="*/ 244 w 249"/>
                <a:gd name="T55" fmla="*/ 165 h 249"/>
                <a:gd name="T56" fmla="*/ 226 w 249"/>
                <a:gd name="T57" fmla="*/ 200 h 249"/>
                <a:gd name="T58" fmla="*/ 200 w 249"/>
                <a:gd name="T59" fmla="*/ 226 h 249"/>
                <a:gd name="T60" fmla="*/ 165 w 249"/>
                <a:gd name="T61" fmla="*/ 245 h 249"/>
                <a:gd name="T62" fmla="*/ 125 w 249"/>
                <a:gd name="T63" fmla="*/ 249 h 249"/>
                <a:gd name="T64" fmla="*/ 84 w 249"/>
                <a:gd name="T65" fmla="*/ 245 h 249"/>
                <a:gd name="T66" fmla="*/ 49 w 249"/>
                <a:gd name="T67" fmla="*/ 226 h 249"/>
                <a:gd name="T68" fmla="*/ 23 w 249"/>
                <a:gd name="T69" fmla="*/ 200 h 249"/>
                <a:gd name="T70" fmla="*/ 7 w 249"/>
                <a:gd name="T71" fmla="*/ 165 h 249"/>
                <a:gd name="T72" fmla="*/ 0 w 249"/>
                <a:gd name="T73" fmla="*/ 124 h 249"/>
                <a:gd name="T74" fmla="*/ 7 w 249"/>
                <a:gd name="T75" fmla="*/ 84 h 249"/>
                <a:gd name="T76" fmla="*/ 23 w 249"/>
                <a:gd name="T77" fmla="*/ 49 h 249"/>
                <a:gd name="T78" fmla="*/ 49 w 249"/>
                <a:gd name="T79" fmla="*/ 23 h 249"/>
                <a:gd name="T80" fmla="*/ 84 w 249"/>
                <a:gd name="T81" fmla="*/ 5 h 249"/>
                <a:gd name="T82" fmla="*/ 125 w 249"/>
                <a:gd name="T83" fmla="*/ 0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49" h="249">
                  <a:moveTo>
                    <a:pt x="125" y="30"/>
                  </a:moveTo>
                  <a:lnTo>
                    <a:pt x="95" y="35"/>
                  </a:lnTo>
                  <a:lnTo>
                    <a:pt x="70" y="49"/>
                  </a:lnTo>
                  <a:lnTo>
                    <a:pt x="51" y="68"/>
                  </a:lnTo>
                  <a:lnTo>
                    <a:pt x="39" y="96"/>
                  </a:lnTo>
                  <a:lnTo>
                    <a:pt x="35" y="124"/>
                  </a:lnTo>
                  <a:lnTo>
                    <a:pt x="39" y="154"/>
                  </a:lnTo>
                  <a:lnTo>
                    <a:pt x="51" y="182"/>
                  </a:lnTo>
                  <a:lnTo>
                    <a:pt x="70" y="200"/>
                  </a:lnTo>
                  <a:lnTo>
                    <a:pt x="95" y="214"/>
                  </a:lnTo>
                  <a:lnTo>
                    <a:pt x="125" y="219"/>
                  </a:lnTo>
                  <a:lnTo>
                    <a:pt x="156" y="214"/>
                  </a:lnTo>
                  <a:lnTo>
                    <a:pt x="179" y="200"/>
                  </a:lnTo>
                  <a:lnTo>
                    <a:pt x="198" y="182"/>
                  </a:lnTo>
                  <a:lnTo>
                    <a:pt x="212" y="154"/>
                  </a:lnTo>
                  <a:lnTo>
                    <a:pt x="214" y="124"/>
                  </a:lnTo>
                  <a:lnTo>
                    <a:pt x="212" y="96"/>
                  </a:lnTo>
                  <a:lnTo>
                    <a:pt x="198" y="68"/>
                  </a:lnTo>
                  <a:lnTo>
                    <a:pt x="179" y="49"/>
                  </a:lnTo>
                  <a:lnTo>
                    <a:pt x="156" y="35"/>
                  </a:lnTo>
                  <a:lnTo>
                    <a:pt x="125" y="30"/>
                  </a:lnTo>
                  <a:close/>
                  <a:moveTo>
                    <a:pt x="125" y="0"/>
                  </a:moveTo>
                  <a:lnTo>
                    <a:pt x="165" y="5"/>
                  </a:lnTo>
                  <a:lnTo>
                    <a:pt x="200" y="23"/>
                  </a:lnTo>
                  <a:lnTo>
                    <a:pt x="226" y="49"/>
                  </a:lnTo>
                  <a:lnTo>
                    <a:pt x="244" y="84"/>
                  </a:lnTo>
                  <a:lnTo>
                    <a:pt x="249" y="124"/>
                  </a:lnTo>
                  <a:lnTo>
                    <a:pt x="244" y="165"/>
                  </a:lnTo>
                  <a:lnTo>
                    <a:pt x="226" y="200"/>
                  </a:lnTo>
                  <a:lnTo>
                    <a:pt x="200" y="226"/>
                  </a:lnTo>
                  <a:lnTo>
                    <a:pt x="165" y="245"/>
                  </a:lnTo>
                  <a:lnTo>
                    <a:pt x="125" y="249"/>
                  </a:lnTo>
                  <a:lnTo>
                    <a:pt x="84" y="245"/>
                  </a:lnTo>
                  <a:lnTo>
                    <a:pt x="49" y="226"/>
                  </a:lnTo>
                  <a:lnTo>
                    <a:pt x="23" y="200"/>
                  </a:lnTo>
                  <a:lnTo>
                    <a:pt x="7" y="165"/>
                  </a:lnTo>
                  <a:lnTo>
                    <a:pt x="0" y="124"/>
                  </a:lnTo>
                  <a:lnTo>
                    <a:pt x="7" y="84"/>
                  </a:lnTo>
                  <a:lnTo>
                    <a:pt x="23" y="49"/>
                  </a:lnTo>
                  <a:lnTo>
                    <a:pt x="49" y="23"/>
                  </a:lnTo>
                  <a:lnTo>
                    <a:pt x="84" y="5"/>
                  </a:lnTo>
                  <a:lnTo>
                    <a:pt x="125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29"/>
            <p:cNvSpPr>
              <a:spLocks/>
            </p:cNvSpPr>
            <p:nvPr userDrawn="1"/>
          </p:nvSpPr>
          <p:spPr bwMode="auto">
            <a:xfrm>
              <a:off x="16244888" y="-503238"/>
              <a:ext cx="328613" cy="381000"/>
            </a:xfrm>
            <a:custGeom>
              <a:avLst/>
              <a:gdLst>
                <a:gd name="T0" fmla="*/ 0 w 207"/>
                <a:gd name="T1" fmla="*/ 0 h 240"/>
                <a:gd name="T2" fmla="*/ 42 w 207"/>
                <a:gd name="T3" fmla="*/ 0 h 240"/>
                <a:gd name="T4" fmla="*/ 175 w 207"/>
                <a:gd name="T5" fmla="*/ 198 h 240"/>
                <a:gd name="T6" fmla="*/ 175 w 207"/>
                <a:gd name="T7" fmla="*/ 198 h 240"/>
                <a:gd name="T8" fmla="*/ 175 w 207"/>
                <a:gd name="T9" fmla="*/ 0 h 240"/>
                <a:gd name="T10" fmla="*/ 207 w 207"/>
                <a:gd name="T11" fmla="*/ 0 h 240"/>
                <a:gd name="T12" fmla="*/ 207 w 207"/>
                <a:gd name="T13" fmla="*/ 240 h 240"/>
                <a:gd name="T14" fmla="*/ 166 w 207"/>
                <a:gd name="T15" fmla="*/ 240 h 240"/>
                <a:gd name="T16" fmla="*/ 33 w 207"/>
                <a:gd name="T17" fmla="*/ 42 h 240"/>
                <a:gd name="T18" fmla="*/ 33 w 207"/>
                <a:gd name="T19" fmla="*/ 42 h 240"/>
                <a:gd name="T20" fmla="*/ 33 w 207"/>
                <a:gd name="T21" fmla="*/ 240 h 240"/>
                <a:gd name="T22" fmla="*/ 0 w 207"/>
                <a:gd name="T23" fmla="*/ 240 h 240"/>
                <a:gd name="T24" fmla="*/ 0 w 207"/>
                <a:gd name="T25" fmla="*/ 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7" h="240">
                  <a:moveTo>
                    <a:pt x="0" y="0"/>
                  </a:moveTo>
                  <a:lnTo>
                    <a:pt x="42" y="0"/>
                  </a:lnTo>
                  <a:lnTo>
                    <a:pt x="175" y="198"/>
                  </a:lnTo>
                  <a:lnTo>
                    <a:pt x="175" y="198"/>
                  </a:lnTo>
                  <a:lnTo>
                    <a:pt x="175" y="0"/>
                  </a:lnTo>
                  <a:lnTo>
                    <a:pt x="207" y="0"/>
                  </a:lnTo>
                  <a:lnTo>
                    <a:pt x="207" y="240"/>
                  </a:lnTo>
                  <a:lnTo>
                    <a:pt x="166" y="240"/>
                  </a:lnTo>
                  <a:lnTo>
                    <a:pt x="33" y="42"/>
                  </a:lnTo>
                  <a:lnTo>
                    <a:pt x="33" y="42"/>
                  </a:lnTo>
                  <a:lnTo>
                    <a:pt x="33" y="240"/>
                  </a:lnTo>
                  <a:lnTo>
                    <a:pt x="0" y="2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30"/>
            <p:cNvSpPr>
              <a:spLocks/>
            </p:cNvSpPr>
            <p:nvPr userDrawn="1"/>
          </p:nvSpPr>
          <p:spPr bwMode="auto">
            <a:xfrm>
              <a:off x="16640175" y="-511175"/>
              <a:ext cx="252413" cy="395288"/>
            </a:xfrm>
            <a:custGeom>
              <a:avLst/>
              <a:gdLst>
                <a:gd name="T0" fmla="*/ 89 w 159"/>
                <a:gd name="T1" fmla="*/ 0 h 249"/>
                <a:gd name="T2" fmla="*/ 114 w 159"/>
                <a:gd name="T3" fmla="*/ 2 h 249"/>
                <a:gd name="T4" fmla="*/ 138 w 159"/>
                <a:gd name="T5" fmla="*/ 9 h 249"/>
                <a:gd name="T6" fmla="*/ 156 w 159"/>
                <a:gd name="T7" fmla="*/ 26 h 249"/>
                <a:gd name="T8" fmla="*/ 131 w 159"/>
                <a:gd name="T9" fmla="*/ 51 h 249"/>
                <a:gd name="T10" fmla="*/ 114 w 159"/>
                <a:gd name="T11" fmla="*/ 35 h 249"/>
                <a:gd name="T12" fmla="*/ 89 w 159"/>
                <a:gd name="T13" fmla="*/ 30 h 249"/>
                <a:gd name="T14" fmla="*/ 66 w 159"/>
                <a:gd name="T15" fmla="*/ 33 h 249"/>
                <a:gd name="T16" fmla="*/ 52 w 159"/>
                <a:gd name="T17" fmla="*/ 42 h 249"/>
                <a:gd name="T18" fmla="*/ 45 w 159"/>
                <a:gd name="T19" fmla="*/ 54 h 249"/>
                <a:gd name="T20" fmla="*/ 42 w 159"/>
                <a:gd name="T21" fmla="*/ 65 h 249"/>
                <a:gd name="T22" fmla="*/ 47 w 159"/>
                <a:gd name="T23" fmla="*/ 84 h 249"/>
                <a:gd name="T24" fmla="*/ 56 w 159"/>
                <a:gd name="T25" fmla="*/ 93 h 249"/>
                <a:gd name="T26" fmla="*/ 73 w 159"/>
                <a:gd name="T27" fmla="*/ 103 h 249"/>
                <a:gd name="T28" fmla="*/ 91 w 159"/>
                <a:gd name="T29" fmla="*/ 110 h 249"/>
                <a:gd name="T30" fmla="*/ 110 w 159"/>
                <a:gd name="T31" fmla="*/ 114 h 249"/>
                <a:gd name="T32" fmla="*/ 128 w 159"/>
                <a:gd name="T33" fmla="*/ 124 h 249"/>
                <a:gd name="T34" fmla="*/ 145 w 159"/>
                <a:gd name="T35" fmla="*/ 135 h 249"/>
                <a:gd name="T36" fmla="*/ 156 w 159"/>
                <a:gd name="T37" fmla="*/ 151 h 249"/>
                <a:gd name="T38" fmla="*/ 159 w 159"/>
                <a:gd name="T39" fmla="*/ 177 h 249"/>
                <a:gd name="T40" fmla="*/ 156 w 159"/>
                <a:gd name="T41" fmla="*/ 203 h 249"/>
                <a:gd name="T42" fmla="*/ 145 w 159"/>
                <a:gd name="T43" fmla="*/ 221 h 249"/>
                <a:gd name="T44" fmla="*/ 126 w 159"/>
                <a:gd name="T45" fmla="*/ 238 h 249"/>
                <a:gd name="T46" fmla="*/ 103 w 159"/>
                <a:gd name="T47" fmla="*/ 247 h 249"/>
                <a:gd name="T48" fmla="*/ 77 w 159"/>
                <a:gd name="T49" fmla="*/ 249 h 249"/>
                <a:gd name="T50" fmla="*/ 47 w 159"/>
                <a:gd name="T51" fmla="*/ 247 h 249"/>
                <a:gd name="T52" fmla="*/ 21 w 159"/>
                <a:gd name="T53" fmla="*/ 235 h 249"/>
                <a:gd name="T54" fmla="*/ 0 w 159"/>
                <a:gd name="T55" fmla="*/ 217 h 249"/>
                <a:gd name="T56" fmla="*/ 26 w 159"/>
                <a:gd name="T57" fmla="*/ 193 h 249"/>
                <a:gd name="T58" fmla="*/ 40 w 159"/>
                <a:gd name="T59" fmla="*/ 210 h 249"/>
                <a:gd name="T60" fmla="*/ 59 w 159"/>
                <a:gd name="T61" fmla="*/ 217 h 249"/>
                <a:gd name="T62" fmla="*/ 77 w 159"/>
                <a:gd name="T63" fmla="*/ 219 h 249"/>
                <a:gd name="T64" fmla="*/ 93 w 159"/>
                <a:gd name="T65" fmla="*/ 217 h 249"/>
                <a:gd name="T66" fmla="*/ 110 w 159"/>
                <a:gd name="T67" fmla="*/ 210 h 249"/>
                <a:gd name="T68" fmla="*/ 121 w 159"/>
                <a:gd name="T69" fmla="*/ 198 h 249"/>
                <a:gd name="T70" fmla="*/ 126 w 159"/>
                <a:gd name="T71" fmla="*/ 179 h 249"/>
                <a:gd name="T72" fmla="*/ 121 w 159"/>
                <a:gd name="T73" fmla="*/ 165 h 249"/>
                <a:gd name="T74" fmla="*/ 110 w 159"/>
                <a:gd name="T75" fmla="*/ 154 h 249"/>
                <a:gd name="T76" fmla="*/ 96 w 159"/>
                <a:gd name="T77" fmla="*/ 147 h 249"/>
                <a:gd name="T78" fmla="*/ 77 w 159"/>
                <a:gd name="T79" fmla="*/ 140 h 249"/>
                <a:gd name="T80" fmla="*/ 56 w 159"/>
                <a:gd name="T81" fmla="*/ 133 h 249"/>
                <a:gd name="T82" fmla="*/ 38 w 159"/>
                <a:gd name="T83" fmla="*/ 126 h 249"/>
                <a:gd name="T84" fmla="*/ 21 w 159"/>
                <a:gd name="T85" fmla="*/ 112 h 249"/>
                <a:gd name="T86" fmla="*/ 12 w 159"/>
                <a:gd name="T87" fmla="*/ 93 h 249"/>
                <a:gd name="T88" fmla="*/ 7 w 159"/>
                <a:gd name="T89" fmla="*/ 65 h 249"/>
                <a:gd name="T90" fmla="*/ 10 w 159"/>
                <a:gd name="T91" fmla="*/ 49 h 249"/>
                <a:gd name="T92" fmla="*/ 19 w 159"/>
                <a:gd name="T93" fmla="*/ 30 h 249"/>
                <a:gd name="T94" fmla="*/ 35 w 159"/>
                <a:gd name="T95" fmla="*/ 14 h 249"/>
                <a:gd name="T96" fmla="*/ 59 w 159"/>
                <a:gd name="T97" fmla="*/ 2 h 249"/>
                <a:gd name="T98" fmla="*/ 89 w 159"/>
                <a:gd name="T99" fmla="*/ 0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59" h="249">
                  <a:moveTo>
                    <a:pt x="89" y="0"/>
                  </a:moveTo>
                  <a:lnTo>
                    <a:pt x="114" y="2"/>
                  </a:lnTo>
                  <a:lnTo>
                    <a:pt x="138" y="9"/>
                  </a:lnTo>
                  <a:lnTo>
                    <a:pt x="156" y="26"/>
                  </a:lnTo>
                  <a:lnTo>
                    <a:pt x="131" y="51"/>
                  </a:lnTo>
                  <a:lnTo>
                    <a:pt x="114" y="35"/>
                  </a:lnTo>
                  <a:lnTo>
                    <a:pt x="89" y="30"/>
                  </a:lnTo>
                  <a:lnTo>
                    <a:pt x="66" y="33"/>
                  </a:lnTo>
                  <a:lnTo>
                    <a:pt x="52" y="42"/>
                  </a:lnTo>
                  <a:lnTo>
                    <a:pt x="45" y="54"/>
                  </a:lnTo>
                  <a:lnTo>
                    <a:pt x="42" y="65"/>
                  </a:lnTo>
                  <a:lnTo>
                    <a:pt x="47" y="84"/>
                  </a:lnTo>
                  <a:lnTo>
                    <a:pt x="56" y="93"/>
                  </a:lnTo>
                  <a:lnTo>
                    <a:pt x="73" y="103"/>
                  </a:lnTo>
                  <a:lnTo>
                    <a:pt x="91" y="110"/>
                  </a:lnTo>
                  <a:lnTo>
                    <a:pt x="110" y="114"/>
                  </a:lnTo>
                  <a:lnTo>
                    <a:pt x="128" y="124"/>
                  </a:lnTo>
                  <a:lnTo>
                    <a:pt x="145" y="135"/>
                  </a:lnTo>
                  <a:lnTo>
                    <a:pt x="156" y="151"/>
                  </a:lnTo>
                  <a:lnTo>
                    <a:pt x="159" y="177"/>
                  </a:lnTo>
                  <a:lnTo>
                    <a:pt x="156" y="203"/>
                  </a:lnTo>
                  <a:lnTo>
                    <a:pt x="145" y="221"/>
                  </a:lnTo>
                  <a:lnTo>
                    <a:pt x="126" y="238"/>
                  </a:lnTo>
                  <a:lnTo>
                    <a:pt x="103" y="247"/>
                  </a:lnTo>
                  <a:lnTo>
                    <a:pt x="77" y="249"/>
                  </a:lnTo>
                  <a:lnTo>
                    <a:pt x="47" y="247"/>
                  </a:lnTo>
                  <a:lnTo>
                    <a:pt x="21" y="235"/>
                  </a:lnTo>
                  <a:lnTo>
                    <a:pt x="0" y="217"/>
                  </a:lnTo>
                  <a:lnTo>
                    <a:pt x="26" y="193"/>
                  </a:lnTo>
                  <a:lnTo>
                    <a:pt x="40" y="210"/>
                  </a:lnTo>
                  <a:lnTo>
                    <a:pt x="59" y="217"/>
                  </a:lnTo>
                  <a:lnTo>
                    <a:pt x="77" y="219"/>
                  </a:lnTo>
                  <a:lnTo>
                    <a:pt x="93" y="217"/>
                  </a:lnTo>
                  <a:lnTo>
                    <a:pt x="110" y="210"/>
                  </a:lnTo>
                  <a:lnTo>
                    <a:pt x="121" y="198"/>
                  </a:lnTo>
                  <a:lnTo>
                    <a:pt x="126" y="179"/>
                  </a:lnTo>
                  <a:lnTo>
                    <a:pt x="121" y="165"/>
                  </a:lnTo>
                  <a:lnTo>
                    <a:pt x="110" y="154"/>
                  </a:lnTo>
                  <a:lnTo>
                    <a:pt x="96" y="147"/>
                  </a:lnTo>
                  <a:lnTo>
                    <a:pt x="77" y="140"/>
                  </a:lnTo>
                  <a:lnTo>
                    <a:pt x="56" y="133"/>
                  </a:lnTo>
                  <a:lnTo>
                    <a:pt x="38" y="126"/>
                  </a:lnTo>
                  <a:lnTo>
                    <a:pt x="21" y="112"/>
                  </a:lnTo>
                  <a:lnTo>
                    <a:pt x="12" y="93"/>
                  </a:lnTo>
                  <a:lnTo>
                    <a:pt x="7" y="65"/>
                  </a:lnTo>
                  <a:lnTo>
                    <a:pt x="10" y="49"/>
                  </a:lnTo>
                  <a:lnTo>
                    <a:pt x="19" y="30"/>
                  </a:lnTo>
                  <a:lnTo>
                    <a:pt x="35" y="14"/>
                  </a:lnTo>
                  <a:lnTo>
                    <a:pt x="59" y="2"/>
                  </a:lnTo>
                  <a:lnTo>
                    <a:pt x="89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31"/>
            <p:cNvSpPr>
              <a:spLocks/>
            </p:cNvSpPr>
            <p:nvPr userDrawn="1"/>
          </p:nvSpPr>
          <p:spPr bwMode="auto">
            <a:xfrm>
              <a:off x="10836275" y="3175"/>
              <a:ext cx="239713" cy="381000"/>
            </a:xfrm>
            <a:custGeom>
              <a:avLst/>
              <a:gdLst>
                <a:gd name="T0" fmla="*/ 0 w 151"/>
                <a:gd name="T1" fmla="*/ 0 h 240"/>
                <a:gd name="T2" fmla="*/ 151 w 151"/>
                <a:gd name="T3" fmla="*/ 0 h 240"/>
                <a:gd name="T4" fmla="*/ 151 w 151"/>
                <a:gd name="T5" fmla="*/ 30 h 240"/>
                <a:gd name="T6" fmla="*/ 33 w 151"/>
                <a:gd name="T7" fmla="*/ 30 h 240"/>
                <a:gd name="T8" fmla="*/ 33 w 151"/>
                <a:gd name="T9" fmla="*/ 105 h 240"/>
                <a:gd name="T10" fmla="*/ 142 w 151"/>
                <a:gd name="T11" fmla="*/ 105 h 240"/>
                <a:gd name="T12" fmla="*/ 142 w 151"/>
                <a:gd name="T13" fmla="*/ 135 h 240"/>
                <a:gd name="T14" fmla="*/ 33 w 151"/>
                <a:gd name="T15" fmla="*/ 135 h 240"/>
                <a:gd name="T16" fmla="*/ 33 w 151"/>
                <a:gd name="T17" fmla="*/ 240 h 240"/>
                <a:gd name="T18" fmla="*/ 0 w 151"/>
                <a:gd name="T19" fmla="*/ 240 h 240"/>
                <a:gd name="T20" fmla="*/ 0 w 151"/>
                <a:gd name="T21" fmla="*/ 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1" h="240">
                  <a:moveTo>
                    <a:pt x="0" y="0"/>
                  </a:moveTo>
                  <a:lnTo>
                    <a:pt x="151" y="0"/>
                  </a:lnTo>
                  <a:lnTo>
                    <a:pt x="151" y="30"/>
                  </a:lnTo>
                  <a:lnTo>
                    <a:pt x="33" y="30"/>
                  </a:lnTo>
                  <a:lnTo>
                    <a:pt x="33" y="105"/>
                  </a:lnTo>
                  <a:lnTo>
                    <a:pt x="142" y="105"/>
                  </a:lnTo>
                  <a:lnTo>
                    <a:pt x="142" y="135"/>
                  </a:lnTo>
                  <a:lnTo>
                    <a:pt x="33" y="135"/>
                  </a:lnTo>
                  <a:lnTo>
                    <a:pt x="33" y="240"/>
                  </a:lnTo>
                  <a:lnTo>
                    <a:pt x="0" y="2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32"/>
            <p:cNvSpPr>
              <a:spLocks noEditPoints="1"/>
            </p:cNvSpPr>
            <p:nvPr userDrawn="1"/>
          </p:nvSpPr>
          <p:spPr bwMode="auto">
            <a:xfrm>
              <a:off x="11114088" y="-7938"/>
              <a:ext cx="395288" cy="400050"/>
            </a:xfrm>
            <a:custGeom>
              <a:avLst/>
              <a:gdLst>
                <a:gd name="T0" fmla="*/ 125 w 249"/>
                <a:gd name="T1" fmla="*/ 33 h 252"/>
                <a:gd name="T2" fmla="*/ 95 w 249"/>
                <a:gd name="T3" fmla="*/ 37 h 252"/>
                <a:gd name="T4" fmla="*/ 70 w 249"/>
                <a:gd name="T5" fmla="*/ 49 h 252"/>
                <a:gd name="T6" fmla="*/ 51 w 249"/>
                <a:gd name="T7" fmla="*/ 70 h 252"/>
                <a:gd name="T8" fmla="*/ 39 w 249"/>
                <a:gd name="T9" fmla="*/ 98 h 252"/>
                <a:gd name="T10" fmla="*/ 35 w 249"/>
                <a:gd name="T11" fmla="*/ 126 h 252"/>
                <a:gd name="T12" fmla="*/ 39 w 249"/>
                <a:gd name="T13" fmla="*/ 156 h 252"/>
                <a:gd name="T14" fmla="*/ 51 w 249"/>
                <a:gd name="T15" fmla="*/ 182 h 252"/>
                <a:gd name="T16" fmla="*/ 70 w 249"/>
                <a:gd name="T17" fmla="*/ 203 h 252"/>
                <a:gd name="T18" fmla="*/ 95 w 249"/>
                <a:gd name="T19" fmla="*/ 217 h 252"/>
                <a:gd name="T20" fmla="*/ 125 w 249"/>
                <a:gd name="T21" fmla="*/ 221 h 252"/>
                <a:gd name="T22" fmla="*/ 156 w 249"/>
                <a:gd name="T23" fmla="*/ 217 h 252"/>
                <a:gd name="T24" fmla="*/ 179 w 249"/>
                <a:gd name="T25" fmla="*/ 203 h 252"/>
                <a:gd name="T26" fmla="*/ 200 w 249"/>
                <a:gd name="T27" fmla="*/ 182 h 252"/>
                <a:gd name="T28" fmla="*/ 212 w 249"/>
                <a:gd name="T29" fmla="*/ 156 h 252"/>
                <a:gd name="T30" fmla="*/ 214 w 249"/>
                <a:gd name="T31" fmla="*/ 126 h 252"/>
                <a:gd name="T32" fmla="*/ 212 w 249"/>
                <a:gd name="T33" fmla="*/ 98 h 252"/>
                <a:gd name="T34" fmla="*/ 200 w 249"/>
                <a:gd name="T35" fmla="*/ 70 h 252"/>
                <a:gd name="T36" fmla="*/ 179 w 249"/>
                <a:gd name="T37" fmla="*/ 49 h 252"/>
                <a:gd name="T38" fmla="*/ 156 w 249"/>
                <a:gd name="T39" fmla="*/ 37 h 252"/>
                <a:gd name="T40" fmla="*/ 125 w 249"/>
                <a:gd name="T41" fmla="*/ 33 h 252"/>
                <a:gd name="T42" fmla="*/ 125 w 249"/>
                <a:gd name="T43" fmla="*/ 0 h 252"/>
                <a:gd name="T44" fmla="*/ 165 w 249"/>
                <a:gd name="T45" fmla="*/ 7 h 252"/>
                <a:gd name="T46" fmla="*/ 200 w 249"/>
                <a:gd name="T47" fmla="*/ 26 h 252"/>
                <a:gd name="T48" fmla="*/ 226 w 249"/>
                <a:gd name="T49" fmla="*/ 51 h 252"/>
                <a:gd name="T50" fmla="*/ 244 w 249"/>
                <a:gd name="T51" fmla="*/ 86 h 252"/>
                <a:gd name="T52" fmla="*/ 249 w 249"/>
                <a:gd name="T53" fmla="*/ 126 h 252"/>
                <a:gd name="T54" fmla="*/ 244 w 249"/>
                <a:gd name="T55" fmla="*/ 168 h 252"/>
                <a:gd name="T56" fmla="*/ 226 w 249"/>
                <a:gd name="T57" fmla="*/ 203 h 252"/>
                <a:gd name="T58" fmla="*/ 200 w 249"/>
                <a:gd name="T59" fmla="*/ 228 h 252"/>
                <a:gd name="T60" fmla="*/ 165 w 249"/>
                <a:gd name="T61" fmla="*/ 247 h 252"/>
                <a:gd name="T62" fmla="*/ 125 w 249"/>
                <a:gd name="T63" fmla="*/ 252 h 252"/>
                <a:gd name="T64" fmla="*/ 84 w 249"/>
                <a:gd name="T65" fmla="*/ 247 h 252"/>
                <a:gd name="T66" fmla="*/ 49 w 249"/>
                <a:gd name="T67" fmla="*/ 228 h 252"/>
                <a:gd name="T68" fmla="*/ 23 w 249"/>
                <a:gd name="T69" fmla="*/ 203 h 252"/>
                <a:gd name="T70" fmla="*/ 7 w 249"/>
                <a:gd name="T71" fmla="*/ 168 h 252"/>
                <a:gd name="T72" fmla="*/ 0 w 249"/>
                <a:gd name="T73" fmla="*/ 126 h 252"/>
                <a:gd name="T74" fmla="*/ 7 w 249"/>
                <a:gd name="T75" fmla="*/ 86 h 252"/>
                <a:gd name="T76" fmla="*/ 23 w 249"/>
                <a:gd name="T77" fmla="*/ 51 h 252"/>
                <a:gd name="T78" fmla="*/ 49 w 249"/>
                <a:gd name="T79" fmla="*/ 26 h 252"/>
                <a:gd name="T80" fmla="*/ 84 w 249"/>
                <a:gd name="T81" fmla="*/ 7 h 252"/>
                <a:gd name="T82" fmla="*/ 125 w 249"/>
                <a:gd name="T83" fmla="*/ 0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49" h="252">
                  <a:moveTo>
                    <a:pt x="125" y="33"/>
                  </a:moveTo>
                  <a:lnTo>
                    <a:pt x="95" y="37"/>
                  </a:lnTo>
                  <a:lnTo>
                    <a:pt x="70" y="49"/>
                  </a:lnTo>
                  <a:lnTo>
                    <a:pt x="51" y="70"/>
                  </a:lnTo>
                  <a:lnTo>
                    <a:pt x="39" y="98"/>
                  </a:lnTo>
                  <a:lnTo>
                    <a:pt x="35" y="126"/>
                  </a:lnTo>
                  <a:lnTo>
                    <a:pt x="39" y="156"/>
                  </a:lnTo>
                  <a:lnTo>
                    <a:pt x="51" y="182"/>
                  </a:lnTo>
                  <a:lnTo>
                    <a:pt x="70" y="203"/>
                  </a:lnTo>
                  <a:lnTo>
                    <a:pt x="95" y="217"/>
                  </a:lnTo>
                  <a:lnTo>
                    <a:pt x="125" y="221"/>
                  </a:lnTo>
                  <a:lnTo>
                    <a:pt x="156" y="217"/>
                  </a:lnTo>
                  <a:lnTo>
                    <a:pt x="179" y="203"/>
                  </a:lnTo>
                  <a:lnTo>
                    <a:pt x="200" y="182"/>
                  </a:lnTo>
                  <a:lnTo>
                    <a:pt x="212" y="156"/>
                  </a:lnTo>
                  <a:lnTo>
                    <a:pt x="214" y="126"/>
                  </a:lnTo>
                  <a:lnTo>
                    <a:pt x="212" y="98"/>
                  </a:lnTo>
                  <a:lnTo>
                    <a:pt x="200" y="70"/>
                  </a:lnTo>
                  <a:lnTo>
                    <a:pt x="179" y="49"/>
                  </a:lnTo>
                  <a:lnTo>
                    <a:pt x="156" y="37"/>
                  </a:lnTo>
                  <a:lnTo>
                    <a:pt x="125" y="33"/>
                  </a:lnTo>
                  <a:close/>
                  <a:moveTo>
                    <a:pt x="125" y="0"/>
                  </a:moveTo>
                  <a:lnTo>
                    <a:pt x="165" y="7"/>
                  </a:lnTo>
                  <a:lnTo>
                    <a:pt x="200" y="26"/>
                  </a:lnTo>
                  <a:lnTo>
                    <a:pt x="226" y="51"/>
                  </a:lnTo>
                  <a:lnTo>
                    <a:pt x="244" y="86"/>
                  </a:lnTo>
                  <a:lnTo>
                    <a:pt x="249" y="126"/>
                  </a:lnTo>
                  <a:lnTo>
                    <a:pt x="244" y="168"/>
                  </a:lnTo>
                  <a:lnTo>
                    <a:pt x="226" y="203"/>
                  </a:lnTo>
                  <a:lnTo>
                    <a:pt x="200" y="228"/>
                  </a:lnTo>
                  <a:lnTo>
                    <a:pt x="165" y="247"/>
                  </a:lnTo>
                  <a:lnTo>
                    <a:pt x="125" y="252"/>
                  </a:lnTo>
                  <a:lnTo>
                    <a:pt x="84" y="247"/>
                  </a:lnTo>
                  <a:lnTo>
                    <a:pt x="49" y="228"/>
                  </a:lnTo>
                  <a:lnTo>
                    <a:pt x="23" y="203"/>
                  </a:lnTo>
                  <a:lnTo>
                    <a:pt x="7" y="168"/>
                  </a:lnTo>
                  <a:lnTo>
                    <a:pt x="0" y="126"/>
                  </a:lnTo>
                  <a:lnTo>
                    <a:pt x="7" y="86"/>
                  </a:lnTo>
                  <a:lnTo>
                    <a:pt x="23" y="51"/>
                  </a:lnTo>
                  <a:lnTo>
                    <a:pt x="49" y="26"/>
                  </a:lnTo>
                  <a:lnTo>
                    <a:pt x="84" y="7"/>
                  </a:lnTo>
                  <a:lnTo>
                    <a:pt x="125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33"/>
            <p:cNvSpPr>
              <a:spLocks noEditPoints="1"/>
            </p:cNvSpPr>
            <p:nvPr userDrawn="1"/>
          </p:nvSpPr>
          <p:spPr bwMode="auto">
            <a:xfrm>
              <a:off x="11576050" y="3175"/>
              <a:ext cx="269875" cy="381000"/>
            </a:xfrm>
            <a:custGeom>
              <a:avLst/>
              <a:gdLst>
                <a:gd name="T0" fmla="*/ 32 w 170"/>
                <a:gd name="T1" fmla="*/ 28 h 240"/>
                <a:gd name="T2" fmla="*/ 32 w 170"/>
                <a:gd name="T3" fmla="*/ 105 h 240"/>
                <a:gd name="T4" fmla="*/ 74 w 170"/>
                <a:gd name="T5" fmla="*/ 105 h 240"/>
                <a:gd name="T6" fmla="*/ 90 w 170"/>
                <a:gd name="T7" fmla="*/ 105 h 240"/>
                <a:gd name="T8" fmla="*/ 104 w 170"/>
                <a:gd name="T9" fmla="*/ 100 h 240"/>
                <a:gd name="T10" fmla="*/ 116 w 170"/>
                <a:gd name="T11" fmla="*/ 96 h 240"/>
                <a:gd name="T12" fmla="*/ 123 w 170"/>
                <a:gd name="T13" fmla="*/ 84 h 240"/>
                <a:gd name="T14" fmla="*/ 125 w 170"/>
                <a:gd name="T15" fmla="*/ 68 h 240"/>
                <a:gd name="T16" fmla="*/ 123 w 170"/>
                <a:gd name="T17" fmla="*/ 51 h 240"/>
                <a:gd name="T18" fmla="*/ 116 w 170"/>
                <a:gd name="T19" fmla="*/ 40 h 240"/>
                <a:gd name="T20" fmla="*/ 104 w 170"/>
                <a:gd name="T21" fmla="*/ 33 h 240"/>
                <a:gd name="T22" fmla="*/ 90 w 170"/>
                <a:gd name="T23" fmla="*/ 30 h 240"/>
                <a:gd name="T24" fmla="*/ 74 w 170"/>
                <a:gd name="T25" fmla="*/ 28 h 240"/>
                <a:gd name="T26" fmla="*/ 32 w 170"/>
                <a:gd name="T27" fmla="*/ 28 h 240"/>
                <a:gd name="T28" fmla="*/ 0 w 170"/>
                <a:gd name="T29" fmla="*/ 0 h 240"/>
                <a:gd name="T30" fmla="*/ 83 w 170"/>
                <a:gd name="T31" fmla="*/ 0 h 240"/>
                <a:gd name="T32" fmla="*/ 111 w 170"/>
                <a:gd name="T33" fmla="*/ 2 h 240"/>
                <a:gd name="T34" fmla="*/ 130 w 170"/>
                <a:gd name="T35" fmla="*/ 12 h 240"/>
                <a:gd name="T36" fmla="*/ 144 w 170"/>
                <a:gd name="T37" fmla="*/ 23 h 240"/>
                <a:gd name="T38" fmla="*/ 153 w 170"/>
                <a:gd name="T39" fmla="*/ 37 h 240"/>
                <a:gd name="T40" fmla="*/ 158 w 170"/>
                <a:gd name="T41" fmla="*/ 51 h 240"/>
                <a:gd name="T42" fmla="*/ 160 w 170"/>
                <a:gd name="T43" fmla="*/ 68 h 240"/>
                <a:gd name="T44" fmla="*/ 156 w 170"/>
                <a:gd name="T45" fmla="*/ 89 h 240"/>
                <a:gd name="T46" fmla="*/ 144 w 170"/>
                <a:gd name="T47" fmla="*/ 109 h 240"/>
                <a:gd name="T48" fmla="*/ 125 w 170"/>
                <a:gd name="T49" fmla="*/ 123 h 240"/>
                <a:gd name="T50" fmla="*/ 102 w 170"/>
                <a:gd name="T51" fmla="*/ 130 h 240"/>
                <a:gd name="T52" fmla="*/ 170 w 170"/>
                <a:gd name="T53" fmla="*/ 240 h 240"/>
                <a:gd name="T54" fmla="*/ 130 w 170"/>
                <a:gd name="T55" fmla="*/ 240 h 240"/>
                <a:gd name="T56" fmla="*/ 69 w 170"/>
                <a:gd name="T57" fmla="*/ 133 h 240"/>
                <a:gd name="T58" fmla="*/ 32 w 170"/>
                <a:gd name="T59" fmla="*/ 133 h 240"/>
                <a:gd name="T60" fmla="*/ 32 w 170"/>
                <a:gd name="T61" fmla="*/ 240 h 240"/>
                <a:gd name="T62" fmla="*/ 0 w 170"/>
                <a:gd name="T63" fmla="*/ 240 h 240"/>
                <a:gd name="T64" fmla="*/ 0 w 170"/>
                <a:gd name="T65" fmla="*/ 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70" h="240">
                  <a:moveTo>
                    <a:pt x="32" y="28"/>
                  </a:moveTo>
                  <a:lnTo>
                    <a:pt x="32" y="105"/>
                  </a:lnTo>
                  <a:lnTo>
                    <a:pt x="74" y="105"/>
                  </a:lnTo>
                  <a:lnTo>
                    <a:pt x="90" y="105"/>
                  </a:lnTo>
                  <a:lnTo>
                    <a:pt x="104" y="100"/>
                  </a:lnTo>
                  <a:lnTo>
                    <a:pt x="116" y="96"/>
                  </a:lnTo>
                  <a:lnTo>
                    <a:pt x="123" y="84"/>
                  </a:lnTo>
                  <a:lnTo>
                    <a:pt x="125" y="68"/>
                  </a:lnTo>
                  <a:lnTo>
                    <a:pt x="123" y="51"/>
                  </a:lnTo>
                  <a:lnTo>
                    <a:pt x="116" y="40"/>
                  </a:lnTo>
                  <a:lnTo>
                    <a:pt x="104" y="33"/>
                  </a:lnTo>
                  <a:lnTo>
                    <a:pt x="90" y="30"/>
                  </a:lnTo>
                  <a:lnTo>
                    <a:pt x="74" y="28"/>
                  </a:lnTo>
                  <a:lnTo>
                    <a:pt x="32" y="28"/>
                  </a:lnTo>
                  <a:close/>
                  <a:moveTo>
                    <a:pt x="0" y="0"/>
                  </a:moveTo>
                  <a:lnTo>
                    <a:pt x="83" y="0"/>
                  </a:lnTo>
                  <a:lnTo>
                    <a:pt x="111" y="2"/>
                  </a:lnTo>
                  <a:lnTo>
                    <a:pt x="130" y="12"/>
                  </a:lnTo>
                  <a:lnTo>
                    <a:pt x="144" y="23"/>
                  </a:lnTo>
                  <a:lnTo>
                    <a:pt x="153" y="37"/>
                  </a:lnTo>
                  <a:lnTo>
                    <a:pt x="158" y="51"/>
                  </a:lnTo>
                  <a:lnTo>
                    <a:pt x="160" y="68"/>
                  </a:lnTo>
                  <a:lnTo>
                    <a:pt x="156" y="89"/>
                  </a:lnTo>
                  <a:lnTo>
                    <a:pt x="144" y="109"/>
                  </a:lnTo>
                  <a:lnTo>
                    <a:pt x="125" y="123"/>
                  </a:lnTo>
                  <a:lnTo>
                    <a:pt x="102" y="130"/>
                  </a:lnTo>
                  <a:lnTo>
                    <a:pt x="170" y="240"/>
                  </a:lnTo>
                  <a:lnTo>
                    <a:pt x="130" y="240"/>
                  </a:lnTo>
                  <a:lnTo>
                    <a:pt x="69" y="133"/>
                  </a:lnTo>
                  <a:lnTo>
                    <a:pt x="32" y="133"/>
                  </a:lnTo>
                  <a:lnTo>
                    <a:pt x="32" y="240"/>
                  </a:lnTo>
                  <a:lnTo>
                    <a:pt x="0" y="2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34"/>
            <p:cNvSpPr>
              <a:spLocks noEditPoints="1"/>
            </p:cNvSpPr>
            <p:nvPr userDrawn="1"/>
          </p:nvSpPr>
          <p:spPr bwMode="auto">
            <a:xfrm>
              <a:off x="11988800" y="3175"/>
              <a:ext cx="373063" cy="381000"/>
            </a:xfrm>
            <a:custGeom>
              <a:avLst/>
              <a:gdLst>
                <a:gd name="T0" fmla="*/ 117 w 235"/>
                <a:gd name="T1" fmla="*/ 42 h 240"/>
                <a:gd name="T2" fmla="*/ 72 w 235"/>
                <a:gd name="T3" fmla="*/ 151 h 240"/>
                <a:gd name="T4" fmla="*/ 163 w 235"/>
                <a:gd name="T5" fmla="*/ 151 h 240"/>
                <a:gd name="T6" fmla="*/ 119 w 235"/>
                <a:gd name="T7" fmla="*/ 42 h 240"/>
                <a:gd name="T8" fmla="*/ 117 w 235"/>
                <a:gd name="T9" fmla="*/ 42 h 240"/>
                <a:gd name="T10" fmla="*/ 105 w 235"/>
                <a:gd name="T11" fmla="*/ 0 h 240"/>
                <a:gd name="T12" fmla="*/ 135 w 235"/>
                <a:gd name="T13" fmla="*/ 0 h 240"/>
                <a:gd name="T14" fmla="*/ 235 w 235"/>
                <a:gd name="T15" fmla="*/ 240 h 240"/>
                <a:gd name="T16" fmla="*/ 198 w 235"/>
                <a:gd name="T17" fmla="*/ 240 h 240"/>
                <a:gd name="T18" fmla="*/ 175 w 235"/>
                <a:gd name="T19" fmla="*/ 179 h 240"/>
                <a:gd name="T20" fmla="*/ 61 w 235"/>
                <a:gd name="T21" fmla="*/ 179 h 240"/>
                <a:gd name="T22" fmla="*/ 38 w 235"/>
                <a:gd name="T23" fmla="*/ 240 h 240"/>
                <a:gd name="T24" fmla="*/ 0 w 235"/>
                <a:gd name="T25" fmla="*/ 240 h 240"/>
                <a:gd name="T26" fmla="*/ 105 w 235"/>
                <a:gd name="T27" fmla="*/ 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35" h="240">
                  <a:moveTo>
                    <a:pt x="117" y="42"/>
                  </a:moveTo>
                  <a:lnTo>
                    <a:pt x="72" y="151"/>
                  </a:lnTo>
                  <a:lnTo>
                    <a:pt x="163" y="151"/>
                  </a:lnTo>
                  <a:lnTo>
                    <a:pt x="119" y="42"/>
                  </a:lnTo>
                  <a:lnTo>
                    <a:pt x="117" y="42"/>
                  </a:lnTo>
                  <a:close/>
                  <a:moveTo>
                    <a:pt x="105" y="0"/>
                  </a:moveTo>
                  <a:lnTo>
                    <a:pt x="135" y="0"/>
                  </a:lnTo>
                  <a:lnTo>
                    <a:pt x="235" y="240"/>
                  </a:lnTo>
                  <a:lnTo>
                    <a:pt x="198" y="240"/>
                  </a:lnTo>
                  <a:lnTo>
                    <a:pt x="175" y="179"/>
                  </a:lnTo>
                  <a:lnTo>
                    <a:pt x="61" y="179"/>
                  </a:lnTo>
                  <a:lnTo>
                    <a:pt x="38" y="240"/>
                  </a:lnTo>
                  <a:lnTo>
                    <a:pt x="0" y="240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35"/>
            <p:cNvSpPr>
              <a:spLocks/>
            </p:cNvSpPr>
            <p:nvPr userDrawn="1"/>
          </p:nvSpPr>
          <p:spPr bwMode="auto">
            <a:xfrm>
              <a:off x="12514263" y="-7938"/>
              <a:ext cx="254000" cy="400050"/>
            </a:xfrm>
            <a:custGeom>
              <a:avLst/>
              <a:gdLst>
                <a:gd name="T0" fmla="*/ 88 w 160"/>
                <a:gd name="T1" fmla="*/ 0 h 252"/>
                <a:gd name="T2" fmla="*/ 114 w 160"/>
                <a:gd name="T3" fmla="*/ 2 h 252"/>
                <a:gd name="T4" fmla="*/ 137 w 160"/>
                <a:gd name="T5" fmla="*/ 12 h 252"/>
                <a:gd name="T6" fmla="*/ 158 w 160"/>
                <a:gd name="T7" fmla="*/ 28 h 252"/>
                <a:gd name="T8" fmla="*/ 130 w 160"/>
                <a:gd name="T9" fmla="*/ 54 h 252"/>
                <a:gd name="T10" fmla="*/ 114 w 160"/>
                <a:gd name="T11" fmla="*/ 37 h 252"/>
                <a:gd name="T12" fmla="*/ 88 w 160"/>
                <a:gd name="T13" fmla="*/ 33 h 252"/>
                <a:gd name="T14" fmla="*/ 65 w 160"/>
                <a:gd name="T15" fmla="*/ 35 h 252"/>
                <a:gd name="T16" fmla="*/ 51 w 160"/>
                <a:gd name="T17" fmla="*/ 44 h 252"/>
                <a:gd name="T18" fmla="*/ 44 w 160"/>
                <a:gd name="T19" fmla="*/ 56 h 252"/>
                <a:gd name="T20" fmla="*/ 42 w 160"/>
                <a:gd name="T21" fmla="*/ 68 h 252"/>
                <a:gd name="T22" fmla="*/ 46 w 160"/>
                <a:gd name="T23" fmla="*/ 84 h 252"/>
                <a:gd name="T24" fmla="*/ 56 w 160"/>
                <a:gd name="T25" fmla="*/ 96 h 252"/>
                <a:gd name="T26" fmla="*/ 72 w 160"/>
                <a:gd name="T27" fmla="*/ 105 h 252"/>
                <a:gd name="T28" fmla="*/ 91 w 160"/>
                <a:gd name="T29" fmla="*/ 109 h 252"/>
                <a:gd name="T30" fmla="*/ 112 w 160"/>
                <a:gd name="T31" fmla="*/ 116 h 252"/>
                <a:gd name="T32" fmla="*/ 130 w 160"/>
                <a:gd name="T33" fmla="*/ 126 h 252"/>
                <a:gd name="T34" fmla="*/ 144 w 160"/>
                <a:gd name="T35" fmla="*/ 137 h 252"/>
                <a:gd name="T36" fmla="*/ 156 w 160"/>
                <a:gd name="T37" fmla="*/ 154 h 252"/>
                <a:gd name="T38" fmla="*/ 160 w 160"/>
                <a:gd name="T39" fmla="*/ 179 h 252"/>
                <a:gd name="T40" fmla="*/ 156 w 160"/>
                <a:gd name="T41" fmla="*/ 203 h 252"/>
                <a:gd name="T42" fmla="*/ 144 w 160"/>
                <a:gd name="T43" fmla="*/ 224 h 252"/>
                <a:gd name="T44" fmla="*/ 125 w 160"/>
                <a:gd name="T45" fmla="*/ 240 h 252"/>
                <a:gd name="T46" fmla="*/ 102 w 160"/>
                <a:gd name="T47" fmla="*/ 249 h 252"/>
                <a:gd name="T48" fmla="*/ 77 w 160"/>
                <a:gd name="T49" fmla="*/ 252 h 252"/>
                <a:gd name="T50" fmla="*/ 46 w 160"/>
                <a:gd name="T51" fmla="*/ 249 h 252"/>
                <a:gd name="T52" fmla="*/ 21 w 160"/>
                <a:gd name="T53" fmla="*/ 238 h 252"/>
                <a:gd name="T54" fmla="*/ 0 w 160"/>
                <a:gd name="T55" fmla="*/ 219 h 252"/>
                <a:gd name="T56" fmla="*/ 28 w 160"/>
                <a:gd name="T57" fmla="*/ 196 h 252"/>
                <a:gd name="T58" fmla="*/ 42 w 160"/>
                <a:gd name="T59" fmla="*/ 210 h 252"/>
                <a:gd name="T60" fmla="*/ 58 w 160"/>
                <a:gd name="T61" fmla="*/ 219 h 252"/>
                <a:gd name="T62" fmla="*/ 77 w 160"/>
                <a:gd name="T63" fmla="*/ 221 h 252"/>
                <a:gd name="T64" fmla="*/ 93 w 160"/>
                <a:gd name="T65" fmla="*/ 219 h 252"/>
                <a:gd name="T66" fmla="*/ 109 w 160"/>
                <a:gd name="T67" fmla="*/ 212 h 252"/>
                <a:gd name="T68" fmla="*/ 121 w 160"/>
                <a:gd name="T69" fmla="*/ 200 h 252"/>
                <a:gd name="T70" fmla="*/ 125 w 160"/>
                <a:gd name="T71" fmla="*/ 182 h 252"/>
                <a:gd name="T72" fmla="*/ 121 w 160"/>
                <a:gd name="T73" fmla="*/ 168 h 252"/>
                <a:gd name="T74" fmla="*/ 109 w 160"/>
                <a:gd name="T75" fmla="*/ 156 h 252"/>
                <a:gd name="T76" fmla="*/ 95 w 160"/>
                <a:gd name="T77" fmla="*/ 149 h 252"/>
                <a:gd name="T78" fmla="*/ 77 w 160"/>
                <a:gd name="T79" fmla="*/ 142 h 252"/>
                <a:gd name="T80" fmla="*/ 56 w 160"/>
                <a:gd name="T81" fmla="*/ 135 h 252"/>
                <a:gd name="T82" fmla="*/ 37 w 160"/>
                <a:gd name="T83" fmla="*/ 126 h 252"/>
                <a:gd name="T84" fmla="*/ 23 w 160"/>
                <a:gd name="T85" fmla="*/ 114 h 252"/>
                <a:gd name="T86" fmla="*/ 11 w 160"/>
                <a:gd name="T87" fmla="*/ 96 h 252"/>
                <a:gd name="T88" fmla="*/ 7 w 160"/>
                <a:gd name="T89" fmla="*/ 68 h 252"/>
                <a:gd name="T90" fmla="*/ 11 w 160"/>
                <a:gd name="T91" fmla="*/ 51 h 252"/>
                <a:gd name="T92" fmla="*/ 18 w 160"/>
                <a:gd name="T93" fmla="*/ 33 h 252"/>
                <a:gd name="T94" fmla="*/ 35 w 160"/>
                <a:gd name="T95" fmla="*/ 16 h 252"/>
                <a:gd name="T96" fmla="*/ 58 w 160"/>
                <a:gd name="T97" fmla="*/ 5 h 252"/>
                <a:gd name="T98" fmla="*/ 88 w 160"/>
                <a:gd name="T99" fmla="*/ 0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60" h="252">
                  <a:moveTo>
                    <a:pt x="88" y="0"/>
                  </a:moveTo>
                  <a:lnTo>
                    <a:pt x="114" y="2"/>
                  </a:lnTo>
                  <a:lnTo>
                    <a:pt x="137" y="12"/>
                  </a:lnTo>
                  <a:lnTo>
                    <a:pt x="158" y="28"/>
                  </a:lnTo>
                  <a:lnTo>
                    <a:pt x="130" y="54"/>
                  </a:lnTo>
                  <a:lnTo>
                    <a:pt x="114" y="37"/>
                  </a:lnTo>
                  <a:lnTo>
                    <a:pt x="88" y="33"/>
                  </a:lnTo>
                  <a:lnTo>
                    <a:pt x="65" y="35"/>
                  </a:lnTo>
                  <a:lnTo>
                    <a:pt x="51" y="44"/>
                  </a:lnTo>
                  <a:lnTo>
                    <a:pt x="44" y="56"/>
                  </a:lnTo>
                  <a:lnTo>
                    <a:pt x="42" y="68"/>
                  </a:lnTo>
                  <a:lnTo>
                    <a:pt x="46" y="84"/>
                  </a:lnTo>
                  <a:lnTo>
                    <a:pt x="56" y="96"/>
                  </a:lnTo>
                  <a:lnTo>
                    <a:pt x="72" y="105"/>
                  </a:lnTo>
                  <a:lnTo>
                    <a:pt x="91" y="109"/>
                  </a:lnTo>
                  <a:lnTo>
                    <a:pt x="112" y="116"/>
                  </a:lnTo>
                  <a:lnTo>
                    <a:pt x="130" y="126"/>
                  </a:lnTo>
                  <a:lnTo>
                    <a:pt x="144" y="137"/>
                  </a:lnTo>
                  <a:lnTo>
                    <a:pt x="156" y="154"/>
                  </a:lnTo>
                  <a:lnTo>
                    <a:pt x="160" y="179"/>
                  </a:lnTo>
                  <a:lnTo>
                    <a:pt x="156" y="203"/>
                  </a:lnTo>
                  <a:lnTo>
                    <a:pt x="144" y="224"/>
                  </a:lnTo>
                  <a:lnTo>
                    <a:pt x="125" y="240"/>
                  </a:lnTo>
                  <a:lnTo>
                    <a:pt x="102" y="249"/>
                  </a:lnTo>
                  <a:lnTo>
                    <a:pt x="77" y="252"/>
                  </a:lnTo>
                  <a:lnTo>
                    <a:pt x="46" y="249"/>
                  </a:lnTo>
                  <a:lnTo>
                    <a:pt x="21" y="238"/>
                  </a:lnTo>
                  <a:lnTo>
                    <a:pt x="0" y="219"/>
                  </a:lnTo>
                  <a:lnTo>
                    <a:pt x="28" y="196"/>
                  </a:lnTo>
                  <a:lnTo>
                    <a:pt x="42" y="210"/>
                  </a:lnTo>
                  <a:lnTo>
                    <a:pt x="58" y="219"/>
                  </a:lnTo>
                  <a:lnTo>
                    <a:pt x="77" y="221"/>
                  </a:lnTo>
                  <a:lnTo>
                    <a:pt x="93" y="219"/>
                  </a:lnTo>
                  <a:lnTo>
                    <a:pt x="109" y="212"/>
                  </a:lnTo>
                  <a:lnTo>
                    <a:pt x="121" y="200"/>
                  </a:lnTo>
                  <a:lnTo>
                    <a:pt x="125" y="182"/>
                  </a:lnTo>
                  <a:lnTo>
                    <a:pt x="121" y="168"/>
                  </a:lnTo>
                  <a:lnTo>
                    <a:pt x="109" y="156"/>
                  </a:lnTo>
                  <a:lnTo>
                    <a:pt x="95" y="149"/>
                  </a:lnTo>
                  <a:lnTo>
                    <a:pt x="77" y="142"/>
                  </a:lnTo>
                  <a:lnTo>
                    <a:pt x="56" y="135"/>
                  </a:lnTo>
                  <a:lnTo>
                    <a:pt x="37" y="126"/>
                  </a:lnTo>
                  <a:lnTo>
                    <a:pt x="23" y="114"/>
                  </a:lnTo>
                  <a:lnTo>
                    <a:pt x="11" y="96"/>
                  </a:lnTo>
                  <a:lnTo>
                    <a:pt x="7" y="68"/>
                  </a:lnTo>
                  <a:lnTo>
                    <a:pt x="11" y="51"/>
                  </a:lnTo>
                  <a:lnTo>
                    <a:pt x="18" y="33"/>
                  </a:lnTo>
                  <a:lnTo>
                    <a:pt x="35" y="16"/>
                  </a:lnTo>
                  <a:lnTo>
                    <a:pt x="58" y="5"/>
                  </a:lnTo>
                  <a:lnTo>
                    <a:pt x="88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36"/>
            <p:cNvSpPr>
              <a:spLocks/>
            </p:cNvSpPr>
            <p:nvPr userDrawn="1"/>
          </p:nvSpPr>
          <p:spPr bwMode="auto">
            <a:xfrm>
              <a:off x="12831763" y="3175"/>
              <a:ext cx="395288" cy="381000"/>
            </a:xfrm>
            <a:custGeom>
              <a:avLst/>
              <a:gdLst>
                <a:gd name="T0" fmla="*/ 0 w 249"/>
                <a:gd name="T1" fmla="*/ 0 h 240"/>
                <a:gd name="T2" fmla="*/ 49 w 249"/>
                <a:gd name="T3" fmla="*/ 0 h 240"/>
                <a:gd name="T4" fmla="*/ 123 w 249"/>
                <a:gd name="T5" fmla="*/ 182 h 240"/>
                <a:gd name="T6" fmla="*/ 126 w 249"/>
                <a:gd name="T7" fmla="*/ 182 h 240"/>
                <a:gd name="T8" fmla="*/ 200 w 249"/>
                <a:gd name="T9" fmla="*/ 0 h 240"/>
                <a:gd name="T10" fmla="*/ 249 w 249"/>
                <a:gd name="T11" fmla="*/ 0 h 240"/>
                <a:gd name="T12" fmla="*/ 249 w 249"/>
                <a:gd name="T13" fmla="*/ 240 h 240"/>
                <a:gd name="T14" fmla="*/ 216 w 249"/>
                <a:gd name="T15" fmla="*/ 240 h 240"/>
                <a:gd name="T16" fmla="*/ 216 w 249"/>
                <a:gd name="T17" fmla="*/ 42 h 240"/>
                <a:gd name="T18" fmla="*/ 216 w 249"/>
                <a:gd name="T19" fmla="*/ 42 h 240"/>
                <a:gd name="T20" fmla="*/ 135 w 249"/>
                <a:gd name="T21" fmla="*/ 240 h 240"/>
                <a:gd name="T22" fmla="*/ 114 w 249"/>
                <a:gd name="T23" fmla="*/ 240 h 240"/>
                <a:gd name="T24" fmla="*/ 33 w 249"/>
                <a:gd name="T25" fmla="*/ 42 h 240"/>
                <a:gd name="T26" fmla="*/ 33 w 249"/>
                <a:gd name="T27" fmla="*/ 42 h 240"/>
                <a:gd name="T28" fmla="*/ 33 w 249"/>
                <a:gd name="T29" fmla="*/ 240 h 240"/>
                <a:gd name="T30" fmla="*/ 0 w 249"/>
                <a:gd name="T31" fmla="*/ 240 h 240"/>
                <a:gd name="T32" fmla="*/ 0 w 249"/>
                <a:gd name="T33" fmla="*/ 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9" h="240">
                  <a:moveTo>
                    <a:pt x="0" y="0"/>
                  </a:moveTo>
                  <a:lnTo>
                    <a:pt x="49" y="0"/>
                  </a:lnTo>
                  <a:lnTo>
                    <a:pt x="123" y="182"/>
                  </a:lnTo>
                  <a:lnTo>
                    <a:pt x="126" y="182"/>
                  </a:lnTo>
                  <a:lnTo>
                    <a:pt x="200" y="0"/>
                  </a:lnTo>
                  <a:lnTo>
                    <a:pt x="249" y="0"/>
                  </a:lnTo>
                  <a:lnTo>
                    <a:pt x="249" y="240"/>
                  </a:lnTo>
                  <a:lnTo>
                    <a:pt x="216" y="240"/>
                  </a:lnTo>
                  <a:lnTo>
                    <a:pt x="216" y="42"/>
                  </a:lnTo>
                  <a:lnTo>
                    <a:pt x="216" y="42"/>
                  </a:lnTo>
                  <a:lnTo>
                    <a:pt x="135" y="240"/>
                  </a:lnTo>
                  <a:lnTo>
                    <a:pt x="114" y="240"/>
                  </a:lnTo>
                  <a:lnTo>
                    <a:pt x="33" y="42"/>
                  </a:lnTo>
                  <a:lnTo>
                    <a:pt x="33" y="42"/>
                  </a:lnTo>
                  <a:lnTo>
                    <a:pt x="33" y="240"/>
                  </a:lnTo>
                  <a:lnTo>
                    <a:pt x="0" y="2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37"/>
            <p:cNvSpPr>
              <a:spLocks noEditPoints="1"/>
            </p:cNvSpPr>
            <p:nvPr userDrawn="1"/>
          </p:nvSpPr>
          <p:spPr bwMode="auto">
            <a:xfrm>
              <a:off x="13263563" y="3175"/>
              <a:ext cx="377825" cy="381000"/>
            </a:xfrm>
            <a:custGeom>
              <a:avLst/>
              <a:gdLst>
                <a:gd name="T0" fmla="*/ 119 w 238"/>
                <a:gd name="T1" fmla="*/ 42 h 240"/>
                <a:gd name="T2" fmla="*/ 72 w 238"/>
                <a:gd name="T3" fmla="*/ 151 h 240"/>
                <a:gd name="T4" fmla="*/ 163 w 238"/>
                <a:gd name="T5" fmla="*/ 151 h 240"/>
                <a:gd name="T6" fmla="*/ 119 w 238"/>
                <a:gd name="T7" fmla="*/ 42 h 240"/>
                <a:gd name="T8" fmla="*/ 119 w 238"/>
                <a:gd name="T9" fmla="*/ 42 h 240"/>
                <a:gd name="T10" fmla="*/ 105 w 238"/>
                <a:gd name="T11" fmla="*/ 0 h 240"/>
                <a:gd name="T12" fmla="*/ 135 w 238"/>
                <a:gd name="T13" fmla="*/ 0 h 240"/>
                <a:gd name="T14" fmla="*/ 238 w 238"/>
                <a:gd name="T15" fmla="*/ 240 h 240"/>
                <a:gd name="T16" fmla="*/ 200 w 238"/>
                <a:gd name="T17" fmla="*/ 240 h 240"/>
                <a:gd name="T18" fmla="*/ 175 w 238"/>
                <a:gd name="T19" fmla="*/ 179 h 240"/>
                <a:gd name="T20" fmla="*/ 61 w 238"/>
                <a:gd name="T21" fmla="*/ 179 h 240"/>
                <a:gd name="T22" fmla="*/ 37 w 238"/>
                <a:gd name="T23" fmla="*/ 240 h 240"/>
                <a:gd name="T24" fmla="*/ 0 w 238"/>
                <a:gd name="T25" fmla="*/ 240 h 240"/>
                <a:gd name="T26" fmla="*/ 105 w 238"/>
                <a:gd name="T27" fmla="*/ 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38" h="240">
                  <a:moveTo>
                    <a:pt x="119" y="42"/>
                  </a:moveTo>
                  <a:lnTo>
                    <a:pt x="72" y="151"/>
                  </a:lnTo>
                  <a:lnTo>
                    <a:pt x="163" y="151"/>
                  </a:lnTo>
                  <a:lnTo>
                    <a:pt x="119" y="42"/>
                  </a:lnTo>
                  <a:lnTo>
                    <a:pt x="119" y="42"/>
                  </a:lnTo>
                  <a:close/>
                  <a:moveTo>
                    <a:pt x="105" y="0"/>
                  </a:moveTo>
                  <a:lnTo>
                    <a:pt x="135" y="0"/>
                  </a:lnTo>
                  <a:lnTo>
                    <a:pt x="238" y="240"/>
                  </a:lnTo>
                  <a:lnTo>
                    <a:pt x="200" y="240"/>
                  </a:lnTo>
                  <a:lnTo>
                    <a:pt x="175" y="179"/>
                  </a:lnTo>
                  <a:lnTo>
                    <a:pt x="61" y="179"/>
                  </a:lnTo>
                  <a:lnTo>
                    <a:pt x="37" y="240"/>
                  </a:lnTo>
                  <a:lnTo>
                    <a:pt x="0" y="240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38"/>
            <p:cNvSpPr>
              <a:spLocks noEditPoints="1"/>
            </p:cNvSpPr>
            <p:nvPr userDrawn="1"/>
          </p:nvSpPr>
          <p:spPr bwMode="auto">
            <a:xfrm>
              <a:off x="13681075" y="3175"/>
              <a:ext cx="269875" cy="381000"/>
            </a:xfrm>
            <a:custGeom>
              <a:avLst/>
              <a:gdLst>
                <a:gd name="T0" fmla="*/ 33 w 170"/>
                <a:gd name="T1" fmla="*/ 28 h 240"/>
                <a:gd name="T2" fmla="*/ 33 w 170"/>
                <a:gd name="T3" fmla="*/ 105 h 240"/>
                <a:gd name="T4" fmla="*/ 75 w 170"/>
                <a:gd name="T5" fmla="*/ 105 h 240"/>
                <a:gd name="T6" fmla="*/ 91 w 170"/>
                <a:gd name="T7" fmla="*/ 105 h 240"/>
                <a:gd name="T8" fmla="*/ 105 w 170"/>
                <a:gd name="T9" fmla="*/ 100 h 240"/>
                <a:gd name="T10" fmla="*/ 117 w 170"/>
                <a:gd name="T11" fmla="*/ 96 h 240"/>
                <a:gd name="T12" fmla="*/ 124 w 170"/>
                <a:gd name="T13" fmla="*/ 84 h 240"/>
                <a:gd name="T14" fmla="*/ 126 w 170"/>
                <a:gd name="T15" fmla="*/ 68 h 240"/>
                <a:gd name="T16" fmla="*/ 124 w 170"/>
                <a:gd name="T17" fmla="*/ 51 h 240"/>
                <a:gd name="T18" fmla="*/ 117 w 170"/>
                <a:gd name="T19" fmla="*/ 40 h 240"/>
                <a:gd name="T20" fmla="*/ 105 w 170"/>
                <a:gd name="T21" fmla="*/ 33 h 240"/>
                <a:gd name="T22" fmla="*/ 91 w 170"/>
                <a:gd name="T23" fmla="*/ 30 h 240"/>
                <a:gd name="T24" fmla="*/ 75 w 170"/>
                <a:gd name="T25" fmla="*/ 28 h 240"/>
                <a:gd name="T26" fmla="*/ 33 w 170"/>
                <a:gd name="T27" fmla="*/ 28 h 240"/>
                <a:gd name="T28" fmla="*/ 0 w 170"/>
                <a:gd name="T29" fmla="*/ 0 h 240"/>
                <a:gd name="T30" fmla="*/ 84 w 170"/>
                <a:gd name="T31" fmla="*/ 0 h 240"/>
                <a:gd name="T32" fmla="*/ 112 w 170"/>
                <a:gd name="T33" fmla="*/ 2 h 240"/>
                <a:gd name="T34" fmla="*/ 131 w 170"/>
                <a:gd name="T35" fmla="*/ 12 h 240"/>
                <a:gd name="T36" fmla="*/ 145 w 170"/>
                <a:gd name="T37" fmla="*/ 23 h 240"/>
                <a:gd name="T38" fmla="*/ 154 w 170"/>
                <a:gd name="T39" fmla="*/ 37 h 240"/>
                <a:gd name="T40" fmla="*/ 158 w 170"/>
                <a:gd name="T41" fmla="*/ 51 h 240"/>
                <a:gd name="T42" fmla="*/ 161 w 170"/>
                <a:gd name="T43" fmla="*/ 68 h 240"/>
                <a:gd name="T44" fmla="*/ 156 w 170"/>
                <a:gd name="T45" fmla="*/ 89 h 240"/>
                <a:gd name="T46" fmla="*/ 145 w 170"/>
                <a:gd name="T47" fmla="*/ 109 h 240"/>
                <a:gd name="T48" fmla="*/ 126 w 170"/>
                <a:gd name="T49" fmla="*/ 123 h 240"/>
                <a:gd name="T50" fmla="*/ 103 w 170"/>
                <a:gd name="T51" fmla="*/ 130 h 240"/>
                <a:gd name="T52" fmla="*/ 170 w 170"/>
                <a:gd name="T53" fmla="*/ 240 h 240"/>
                <a:gd name="T54" fmla="*/ 128 w 170"/>
                <a:gd name="T55" fmla="*/ 240 h 240"/>
                <a:gd name="T56" fmla="*/ 68 w 170"/>
                <a:gd name="T57" fmla="*/ 133 h 240"/>
                <a:gd name="T58" fmla="*/ 33 w 170"/>
                <a:gd name="T59" fmla="*/ 133 h 240"/>
                <a:gd name="T60" fmla="*/ 33 w 170"/>
                <a:gd name="T61" fmla="*/ 240 h 240"/>
                <a:gd name="T62" fmla="*/ 0 w 170"/>
                <a:gd name="T63" fmla="*/ 240 h 240"/>
                <a:gd name="T64" fmla="*/ 0 w 170"/>
                <a:gd name="T65" fmla="*/ 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70" h="240">
                  <a:moveTo>
                    <a:pt x="33" y="28"/>
                  </a:moveTo>
                  <a:lnTo>
                    <a:pt x="33" y="105"/>
                  </a:lnTo>
                  <a:lnTo>
                    <a:pt x="75" y="105"/>
                  </a:lnTo>
                  <a:lnTo>
                    <a:pt x="91" y="105"/>
                  </a:lnTo>
                  <a:lnTo>
                    <a:pt x="105" y="100"/>
                  </a:lnTo>
                  <a:lnTo>
                    <a:pt x="117" y="96"/>
                  </a:lnTo>
                  <a:lnTo>
                    <a:pt x="124" y="84"/>
                  </a:lnTo>
                  <a:lnTo>
                    <a:pt x="126" y="68"/>
                  </a:lnTo>
                  <a:lnTo>
                    <a:pt x="124" y="51"/>
                  </a:lnTo>
                  <a:lnTo>
                    <a:pt x="117" y="40"/>
                  </a:lnTo>
                  <a:lnTo>
                    <a:pt x="105" y="33"/>
                  </a:lnTo>
                  <a:lnTo>
                    <a:pt x="91" y="30"/>
                  </a:lnTo>
                  <a:lnTo>
                    <a:pt x="75" y="28"/>
                  </a:lnTo>
                  <a:lnTo>
                    <a:pt x="33" y="28"/>
                  </a:lnTo>
                  <a:close/>
                  <a:moveTo>
                    <a:pt x="0" y="0"/>
                  </a:moveTo>
                  <a:lnTo>
                    <a:pt x="84" y="0"/>
                  </a:lnTo>
                  <a:lnTo>
                    <a:pt x="112" y="2"/>
                  </a:lnTo>
                  <a:lnTo>
                    <a:pt x="131" y="12"/>
                  </a:lnTo>
                  <a:lnTo>
                    <a:pt x="145" y="23"/>
                  </a:lnTo>
                  <a:lnTo>
                    <a:pt x="154" y="37"/>
                  </a:lnTo>
                  <a:lnTo>
                    <a:pt x="158" y="51"/>
                  </a:lnTo>
                  <a:lnTo>
                    <a:pt x="161" y="68"/>
                  </a:lnTo>
                  <a:lnTo>
                    <a:pt x="156" y="89"/>
                  </a:lnTo>
                  <a:lnTo>
                    <a:pt x="145" y="109"/>
                  </a:lnTo>
                  <a:lnTo>
                    <a:pt x="126" y="123"/>
                  </a:lnTo>
                  <a:lnTo>
                    <a:pt x="103" y="130"/>
                  </a:lnTo>
                  <a:lnTo>
                    <a:pt x="170" y="240"/>
                  </a:lnTo>
                  <a:lnTo>
                    <a:pt x="128" y="240"/>
                  </a:lnTo>
                  <a:lnTo>
                    <a:pt x="68" y="133"/>
                  </a:lnTo>
                  <a:lnTo>
                    <a:pt x="33" y="133"/>
                  </a:lnTo>
                  <a:lnTo>
                    <a:pt x="33" y="240"/>
                  </a:lnTo>
                  <a:lnTo>
                    <a:pt x="0" y="2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39"/>
            <p:cNvSpPr>
              <a:spLocks/>
            </p:cNvSpPr>
            <p:nvPr userDrawn="1"/>
          </p:nvSpPr>
          <p:spPr bwMode="auto">
            <a:xfrm>
              <a:off x="13958888" y="3175"/>
              <a:ext cx="295275" cy="381000"/>
            </a:xfrm>
            <a:custGeom>
              <a:avLst/>
              <a:gdLst>
                <a:gd name="T0" fmla="*/ 0 w 186"/>
                <a:gd name="T1" fmla="*/ 0 h 240"/>
                <a:gd name="T2" fmla="*/ 186 w 186"/>
                <a:gd name="T3" fmla="*/ 0 h 240"/>
                <a:gd name="T4" fmla="*/ 186 w 186"/>
                <a:gd name="T5" fmla="*/ 30 h 240"/>
                <a:gd name="T6" fmla="*/ 109 w 186"/>
                <a:gd name="T7" fmla="*/ 30 h 240"/>
                <a:gd name="T8" fmla="*/ 109 w 186"/>
                <a:gd name="T9" fmla="*/ 240 h 240"/>
                <a:gd name="T10" fmla="*/ 77 w 186"/>
                <a:gd name="T11" fmla="*/ 240 h 240"/>
                <a:gd name="T12" fmla="*/ 77 w 186"/>
                <a:gd name="T13" fmla="*/ 30 h 240"/>
                <a:gd name="T14" fmla="*/ 0 w 186"/>
                <a:gd name="T15" fmla="*/ 30 h 240"/>
                <a:gd name="T16" fmla="*/ 0 w 186"/>
                <a:gd name="T17" fmla="*/ 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6" h="240">
                  <a:moveTo>
                    <a:pt x="0" y="0"/>
                  </a:moveTo>
                  <a:lnTo>
                    <a:pt x="186" y="0"/>
                  </a:lnTo>
                  <a:lnTo>
                    <a:pt x="186" y="30"/>
                  </a:lnTo>
                  <a:lnTo>
                    <a:pt x="109" y="30"/>
                  </a:lnTo>
                  <a:lnTo>
                    <a:pt x="109" y="240"/>
                  </a:lnTo>
                  <a:lnTo>
                    <a:pt x="77" y="240"/>
                  </a:lnTo>
                  <a:lnTo>
                    <a:pt x="77" y="30"/>
                  </a:lnTo>
                  <a:lnTo>
                    <a:pt x="0" y="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40"/>
            <p:cNvSpPr>
              <a:spLocks/>
            </p:cNvSpPr>
            <p:nvPr userDrawn="1"/>
          </p:nvSpPr>
          <p:spPr bwMode="auto">
            <a:xfrm>
              <a:off x="14298613" y="3175"/>
              <a:ext cx="254000" cy="381000"/>
            </a:xfrm>
            <a:custGeom>
              <a:avLst/>
              <a:gdLst>
                <a:gd name="T0" fmla="*/ 0 w 160"/>
                <a:gd name="T1" fmla="*/ 0 h 240"/>
                <a:gd name="T2" fmla="*/ 156 w 160"/>
                <a:gd name="T3" fmla="*/ 0 h 240"/>
                <a:gd name="T4" fmla="*/ 156 w 160"/>
                <a:gd name="T5" fmla="*/ 30 h 240"/>
                <a:gd name="T6" fmla="*/ 32 w 160"/>
                <a:gd name="T7" fmla="*/ 30 h 240"/>
                <a:gd name="T8" fmla="*/ 32 w 160"/>
                <a:gd name="T9" fmla="*/ 102 h 240"/>
                <a:gd name="T10" fmla="*/ 146 w 160"/>
                <a:gd name="T11" fmla="*/ 102 h 240"/>
                <a:gd name="T12" fmla="*/ 146 w 160"/>
                <a:gd name="T13" fmla="*/ 133 h 240"/>
                <a:gd name="T14" fmla="*/ 32 w 160"/>
                <a:gd name="T15" fmla="*/ 133 h 240"/>
                <a:gd name="T16" fmla="*/ 32 w 160"/>
                <a:gd name="T17" fmla="*/ 210 h 240"/>
                <a:gd name="T18" fmla="*/ 160 w 160"/>
                <a:gd name="T19" fmla="*/ 210 h 240"/>
                <a:gd name="T20" fmla="*/ 160 w 160"/>
                <a:gd name="T21" fmla="*/ 240 h 240"/>
                <a:gd name="T22" fmla="*/ 0 w 160"/>
                <a:gd name="T23" fmla="*/ 240 h 240"/>
                <a:gd name="T24" fmla="*/ 0 w 160"/>
                <a:gd name="T25" fmla="*/ 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0" h="240">
                  <a:moveTo>
                    <a:pt x="0" y="0"/>
                  </a:moveTo>
                  <a:lnTo>
                    <a:pt x="156" y="0"/>
                  </a:lnTo>
                  <a:lnTo>
                    <a:pt x="156" y="30"/>
                  </a:lnTo>
                  <a:lnTo>
                    <a:pt x="32" y="30"/>
                  </a:lnTo>
                  <a:lnTo>
                    <a:pt x="32" y="102"/>
                  </a:lnTo>
                  <a:lnTo>
                    <a:pt x="146" y="102"/>
                  </a:lnTo>
                  <a:lnTo>
                    <a:pt x="146" y="133"/>
                  </a:lnTo>
                  <a:lnTo>
                    <a:pt x="32" y="133"/>
                  </a:lnTo>
                  <a:lnTo>
                    <a:pt x="32" y="210"/>
                  </a:lnTo>
                  <a:lnTo>
                    <a:pt x="160" y="210"/>
                  </a:lnTo>
                  <a:lnTo>
                    <a:pt x="160" y="240"/>
                  </a:lnTo>
                  <a:lnTo>
                    <a:pt x="0" y="2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41"/>
            <p:cNvSpPr>
              <a:spLocks noEditPoints="1"/>
            </p:cNvSpPr>
            <p:nvPr userDrawn="1"/>
          </p:nvSpPr>
          <p:spPr bwMode="auto">
            <a:xfrm>
              <a:off x="14619288" y="3175"/>
              <a:ext cx="269875" cy="381000"/>
            </a:xfrm>
            <a:custGeom>
              <a:avLst/>
              <a:gdLst>
                <a:gd name="T0" fmla="*/ 33 w 170"/>
                <a:gd name="T1" fmla="*/ 28 h 240"/>
                <a:gd name="T2" fmla="*/ 33 w 170"/>
                <a:gd name="T3" fmla="*/ 105 h 240"/>
                <a:gd name="T4" fmla="*/ 75 w 170"/>
                <a:gd name="T5" fmla="*/ 105 h 240"/>
                <a:gd name="T6" fmla="*/ 89 w 170"/>
                <a:gd name="T7" fmla="*/ 105 h 240"/>
                <a:gd name="T8" fmla="*/ 103 w 170"/>
                <a:gd name="T9" fmla="*/ 100 h 240"/>
                <a:gd name="T10" fmla="*/ 114 w 170"/>
                <a:gd name="T11" fmla="*/ 96 h 240"/>
                <a:gd name="T12" fmla="*/ 124 w 170"/>
                <a:gd name="T13" fmla="*/ 84 h 240"/>
                <a:gd name="T14" fmla="*/ 126 w 170"/>
                <a:gd name="T15" fmla="*/ 68 h 240"/>
                <a:gd name="T16" fmla="*/ 124 w 170"/>
                <a:gd name="T17" fmla="*/ 51 h 240"/>
                <a:gd name="T18" fmla="*/ 114 w 170"/>
                <a:gd name="T19" fmla="*/ 40 h 240"/>
                <a:gd name="T20" fmla="*/ 103 w 170"/>
                <a:gd name="T21" fmla="*/ 33 h 240"/>
                <a:gd name="T22" fmla="*/ 89 w 170"/>
                <a:gd name="T23" fmla="*/ 30 h 240"/>
                <a:gd name="T24" fmla="*/ 75 w 170"/>
                <a:gd name="T25" fmla="*/ 28 h 240"/>
                <a:gd name="T26" fmla="*/ 33 w 170"/>
                <a:gd name="T27" fmla="*/ 28 h 240"/>
                <a:gd name="T28" fmla="*/ 0 w 170"/>
                <a:gd name="T29" fmla="*/ 0 h 240"/>
                <a:gd name="T30" fmla="*/ 84 w 170"/>
                <a:gd name="T31" fmla="*/ 0 h 240"/>
                <a:gd name="T32" fmla="*/ 110 w 170"/>
                <a:gd name="T33" fmla="*/ 2 h 240"/>
                <a:gd name="T34" fmla="*/ 131 w 170"/>
                <a:gd name="T35" fmla="*/ 12 h 240"/>
                <a:gd name="T36" fmla="*/ 145 w 170"/>
                <a:gd name="T37" fmla="*/ 23 h 240"/>
                <a:gd name="T38" fmla="*/ 154 w 170"/>
                <a:gd name="T39" fmla="*/ 37 h 240"/>
                <a:gd name="T40" fmla="*/ 159 w 170"/>
                <a:gd name="T41" fmla="*/ 51 h 240"/>
                <a:gd name="T42" fmla="*/ 161 w 170"/>
                <a:gd name="T43" fmla="*/ 68 h 240"/>
                <a:gd name="T44" fmla="*/ 156 w 170"/>
                <a:gd name="T45" fmla="*/ 89 h 240"/>
                <a:gd name="T46" fmla="*/ 145 w 170"/>
                <a:gd name="T47" fmla="*/ 109 h 240"/>
                <a:gd name="T48" fmla="*/ 126 w 170"/>
                <a:gd name="T49" fmla="*/ 123 h 240"/>
                <a:gd name="T50" fmla="*/ 100 w 170"/>
                <a:gd name="T51" fmla="*/ 130 h 240"/>
                <a:gd name="T52" fmla="*/ 170 w 170"/>
                <a:gd name="T53" fmla="*/ 240 h 240"/>
                <a:gd name="T54" fmla="*/ 128 w 170"/>
                <a:gd name="T55" fmla="*/ 240 h 240"/>
                <a:gd name="T56" fmla="*/ 68 w 170"/>
                <a:gd name="T57" fmla="*/ 133 h 240"/>
                <a:gd name="T58" fmla="*/ 33 w 170"/>
                <a:gd name="T59" fmla="*/ 133 h 240"/>
                <a:gd name="T60" fmla="*/ 33 w 170"/>
                <a:gd name="T61" fmla="*/ 240 h 240"/>
                <a:gd name="T62" fmla="*/ 0 w 170"/>
                <a:gd name="T63" fmla="*/ 240 h 240"/>
                <a:gd name="T64" fmla="*/ 0 w 170"/>
                <a:gd name="T65" fmla="*/ 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70" h="240">
                  <a:moveTo>
                    <a:pt x="33" y="28"/>
                  </a:moveTo>
                  <a:lnTo>
                    <a:pt x="33" y="105"/>
                  </a:lnTo>
                  <a:lnTo>
                    <a:pt x="75" y="105"/>
                  </a:lnTo>
                  <a:lnTo>
                    <a:pt x="89" y="105"/>
                  </a:lnTo>
                  <a:lnTo>
                    <a:pt x="103" y="100"/>
                  </a:lnTo>
                  <a:lnTo>
                    <a:pt x="114" y="96"/>
                  </a:lnTo>
                  <a:lnTo>
                    <a:pt x="124" y="84"/>
                  </a:lnTo>
                  <a:lnTo>
                    <a:pt x="126" y="68"/>
                  </a:lnTo>
                  <a:lnTo>
                    <a:pt x="124" y="51"/>
                  </a:lnTo>
                  <a:lnTo>
                    <a:pt x="114" y="40"/>
                  </a:lnTo>
                  <a:lnTo>
                    <a:pt x="103" y="33"/>
                  </a:lnTo>
                  <a:lnTo>
                    <a:pt x="89" y="30"/>
                  </a:lnTo>
                  <a:lnTo>
                    <a:pt x="75" y="28"/>
                  </a:lnTo>
                  <a:lnTo>
                    <a:pt x="33" y="28"/>
                  </a:lnTo>
                  <a:close/>
                  <a:moveTo>
                    <a:pt x="0" y="0"/>
                  </a:moveTo>
                  <a:lnTo>
                    <a:pt x="84" y="0"/>
                  </a:lnTo>
                  <a:lnTo>
                    <a:pt x="110" y="2"/>
                  </a:lnTo>
                  <a:lnTo>
                    <a:pt x="131" y="12"/>
                  </a:lnTo>
                  <a:lnTo>
                    <a:pt x="145" y="23"/>
                  </a:lnTo>
                  <a:lnTo>
                    <a:pt x="154" y="37"/>
                  </a:lnTo>
                  <a:lnTo>
                    <a:pt x="159" y="51"/>
                  </a:lnTo>
                  <a:lnTo>
                    <a:pt x="161" y="68"/>
                  </a:lnTo>
                  <a:lnTo>
                    <a:pt x="156" y="89"/>
                  </a:lnTo>
                  <a:lnTo>
                    <a:pt x="145" y="109"/>
                  </a:lnTo>
                  <a:lnTo>
                    <a:pt x="126" y="123"/>
                  </a:lnTo>
                  <a:lnTo>
                    <a:pt x="100" y="130"/>
                  </a:lnTo>
                  <a:lnTo>
                    <a:pt x="170" y="240"/>
                  </a:lnTo>
                  <a:lnTo>
                    <a:pt x="128" y="240"/>
                  </a:lnTo>
                  <a:lnTo>
                    <a:pt x="68" y="133"/>
                  </a:lnTo>
                  <a:lnTo>
                    <a:pt x="33" y="133"/>
                  </a:lnTo>
                  <a:lnTo>
                    <a:pt x="33" y="240"/>
                  </a:lnTo>
                  <a:lnTo>
                    <a:pt x="0" y="2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42"/>
            <p:cNvSpPr>
              <a:spLocks/>
            </p:cNvSpPr>
            <p:nvPr userDrawn="1"/>
          </p:nvSpPr>
          <p:spPr bwMode="auto">
            <a:xfrm>
              <a:off x="15030450" y="3175"/>
              <a:ext cx="512763" cy="381000"/>
            </a:xfrm>
            <a:custGeom>
              <a:avLst/>
              <a:gdLst>
                <a:gd name="T0" fmla="*/ 0 w 323"/>
                <a:gd name="T1" fmla="*/ 0 h 240"/>
                <a:gd name="T2" fmla="*/ 35 w 323"/>
                <a:gd name="T3" fmla="*/ 0 h 240"/>
                <a:gd name="T4" fmla="*/ 86 w 323"/>
                <a:gd name="T5" fmla="*/ 191 h 240"/>
                <a:gd name="T6" fmla="*/ 86 w 323"/>
                <a:gd name="T7" fmla="*/ 191 h 240"/>
                <a:gd name="T8" fmla="*/ 144 w 323"/>
                <a:gd name="T9" fmla="*/ 0 h 240"/>
                <a:gd name="T10" fmla="*/ 181 w 323"/>
                <a:gd name="T11" fmla="*/ 0 h 240"/>
                <a:gd name="T12" fmla="*/ 237 w 323"/>
                <a:gd name="T13" fmla="*/ 191 h 240"/>
                <a:gd name="T14" fmla="*/ 237 w 323"/>
                <a:gd name="T15" fmla="*/ 191 h 240"/>
                <a:gd name="T16" fmla="*/ 291 w 323"/>
                <a:gd name="T17" fmla="*/ 0 h 240"/>
                <a:gd name="T18" fmla="*/ 323 w 323"/>
                <a:gd name="T19" fmla="*/ 0 h 240"/>
                <a:gd name="T20" fmla="*/ 253 w 323"/>
                <a:gd name="T21" fmla="*/ 240 h 240"/>
                <a:gd name="T22" fmla="*/ 221 w 323"/>
                <a:gd name="T23" fmla="*/ 240 h 240"/>
                <a:gd name="T24" fmla="*/ 163 w 323"/>
                <a:gd name="T25" fmla="*/ 44 h 240"/>
                <a:gd name="T26" fmla="*/ 160 w 323"/>
                <a:gd name="T27" fmla="*/ 44 h 240"/>
                <a:gd name="T28" fmla="*/ 104 w 323"/>
                <a:gd name="T29" fmla="*/ 240 h 240"/>
                <a:gd name="T30" fmla="*/ 69 w 323"/>
                <a:gd name="T31" fmla="*/ 240 h 240"/>
                <a:gd name="T32" fmla="*/ 0 w 323"/>
                <a:gd name="T33" fmla="*/ 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23" h="240">
                  <a:moveTo>
                    <a:pt x="0" y="0"/>
                  </a:moveTo>
                  <a:lnTo>
                    <a:pt x="35" y="0"/>
                  </a:lnTo>
                  <a:lnTo>
                    <a:pt x="86" y="191"/>
                  </a:lnTo>
                  <a:lnTo>
                    <a:pt x="86" y="191"/>
                  </a:lnTo>
                  <a:lnTo>
                    <a:pt x="144" y="0"/>
                  </a:lnTo>
                  <a:lnTo>
                    <a:pt x="181" y="0"/>
                  </a:lnTo>
                  <a:lnTo>
                    <a:pt x="237" y="191"/>
                  </a:lnTo>
                  <a:lnTo>
                    <a:pt x="237" y="191"/>
                  </a:lnTo>
                  <a:lnTo>
                    <a:pt x="291" y="0"/>
                  </a:lnTo>
                  <a:lnTo>
                    <a:pt x="323" y="0"/>
                  </a:lnTo>
                  <a:lnTo>
                    <a:pt x="253" y="240"/>
                  </a:lnTo>
                  <a:lnTo>
                    <a:pt x="221" y="240"/>
                  </a:lnTo>
                  <a:lnTo>
                    <a:pt x="163" y="44"/>
                  </a:lnTo>
                  <a:lnTo>
                    <a:pt x="160" y="44"/>
                  </a:lnTo>
                  <a:lnTo>
                    <a:pt x="104" y="240"/>
                  </a:lnTo>
                  <a:lnTo>
                    <a:pt x="69" y="2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43"/>
            <p:cNvSpPr>
              <a:spLocks noEditPoints="1"/>
            </p:cNvSpPr>
            <p:nvPr userDrawn="1"/>
          </p:nvSpPr>
          <p:spPr bwMode="auto">
            <a:xfrm>
              <a:off x="15562263" y="-7938"/>
              <a:ext cx="395288" cy="400050"/>
            </a:xfrm>
            <a:custGeom>
              <a:avLst/>
              <a:gdLst>
                <a:gd name="T0" fmla="*/ 123 w 249"/>
                <a:gd name="T1" fmla="*/ 33 h 252"/>
                <a:gd name="T2" fmla="*/ 93 w 249"/>
                <a:gd name="T3" fmla="*/ 37 h 252"/>
                <a:gd name="T4" fmla="*/ 70 w 249"/>
                <a:gd name="T5" fmla="*/ 49 h 252"/>
                <a:gd name="T6" fmla="*/ 51 w 249"/>
                <a:gd name="T7" fmla="*/ 70 h 252"/>
                <a:gd name="T8" fmla="*/ 37 w 249"/>
                <a:gd name="T9" fmla="*/ 98 h 252"/>
                <a:gd name="T10" fmla="*/ 35 w 249"/>
                <a:gd name="T11" fmla="*/ 126 h 252"/>
                <a:gd name="T12" fmla="*/ 37 w 249"/>
                <a:gd name="T13" fmla="*/ 156 h 252"/>
                <a:gd name="T14" fmla="*/ 51 w 249"/>
                <a:gd name="T15" fmla="*/ 182 h 252"/>
                <a:gd name="T16" fmla="*/ 70 w 249"/>
                <a:gd name="T17" fmla="*/ 203 h 252"/>
                <a:gd name="T18" fmla="*/ 93 w 249"/>
                <a:gd name="T19" fmla="*/ 217 h 252"/>
                <a:gd name="T20" fmla="*/ 123 w 249"/>
                <a:gd name="T21" fmla="*/ 221 h 252"/>
                <a:gd name="T22" fmla="*/ 153 w 249"/>
                <a:gd name="T23" fmla="*/ 217 h 252"/>
                <a:gd name="T24" fmla="*/ 179 w 249"/>
                <a:gd name="T25" fmla="*/ 203 h 252"/>
                <a:gd name="T26" fmla="*/ 198 w 249"/>
                <a:gd name="T27" fmla="*/ 182 h 252"/>
                <a:gd name="T28" fmla="*/ 209 w 249"/>
                <a:gd name="T29" fmla="*/ 156 h 252"/>
                <a:gd name="T30" fmla="*/ 214 w 249"/>
                <a:gd name="T31" fmla="*/ 126 h 252"/>
                <a:gd name="T32" fmla="*/ 209 w 249"/>
                <a:gd name="T33" fmla="*/ 98 h 252"/>
                <a:gd name="T34" fmla="*/ 198 w 249"/>
                <a:gd name="T35" fmla="*/ 70 h 252"/>
                <a:gd name="T36" fmla="*/ 179 w 249"/>
                <a:gd name="T37" fmla="*/ 49 h 252"/>
                <a:gd name="T38" fmla="*/ 153 w 249"/>
                <a:gd name="T39" fmla="*/ 37 h 252"/>
                <a:gd name="T40" fmla="*/ 123 w 249"/>
                <a:gd name="T41" fmla="*/ 33 h 252"/>
                <a:gd name="T42" fmla="*/ 123 w 249"/>
                <a:gd name="T43" fmla="*/ 0 h 252"/>
                <a:gd name="T44" fmla="*/ 165 w 249"/>
                <a:gd name="T45" fmla="*/ 7 h 252"/>
                <a:gd name="T46" fmla="*/ 200 w 249"/>
                <a:gd name="T47" fmla="*/ 26 h 252"/>
                <a:gd name="T48" fmla="*/ 226 w 249"/>
                <a:gd name="T49" fmla="*/ 51 h 252"/>
                <a:gd name="T50" fmla="*/ 242 w 249"/>
                <a:gd name="T51" fmla="*/ 86 h 252"/>
                <a:gd name="T52" fmla="*/ 249 w 249"/>
                <a:gd name="T53" fmla="*/ 126 h 252"/>
                <a:gd name="T54" fmla="*/ 242 w 249"/>
                <a:gd name="T55" fmla="*/ 168 h 252"/>
                <a:gd name="T56" fmla="*/ 226 w 249"/>
                <a:gd name="T57" fmla="*/ 203 h 252"/>
                <a:gd name="T58" fmla="*/ 200 w 249"/>
                <a:gd name="T59" fmla="*/ 228 h 252"/>
                <a:gd name="T60" fmla="*/ 165 w 249"/>
                <a:gd name="T61" fmla="*/ 247 h 252"/>
                <a:gd name="T62" fmla="*/ 123 w 249"/>
                <a:gd name="T63" fmla="*/ 252 h 252"/>
                <a:gd name="T64" fmla="*/ 84 w 249"/>
                <a:gd name="T65" fmla="*/ 247 h 252"/>
                <a:gd name="T66" fmla="*/ 49 w 249"/>
                <a:gd name="T67" fmla="*/ 228 h 252"/>
                <a:gd name="T68" fmla="*/ 23 w 249"/>
                <a:gd name="T69" fmla="*/ 203 h 252"/>
                <a:gd name="T70" fmla="*/ 4 w 249"/>
                <a:gd name="T71" fmla="*/ 168 h 252"/>
                <a:gd name="T72" fmla="*/ 0 w 249"/>
                <a:gd name="T73" fmla="*/ 126 h 252"/>
                <a:gd name="T74" fmla="*/ 4 w 249"/>
                <a:gd name="T75" fmla="*/ 86 h 252"/>
                <a:gd name="T76" fmla="*/ 23 w 249"/>
                <a:gd name="T77" fmla="*/ 51 h 252"/>
                <a:gd name="T78" fmla="*/ 49 w 249"/>
                <a:gd name="T79" fmla="*/ 26 h 252"/>
                <a:gd name="T80" fmla="*/ 84 w 249"/>
                <a:gd name="T81" fmla="*/ 7 h 252"/>
                <a:gd name="T82" fmla="*/ 123 w 249"/>
                <a:gd name="T83" fmla="*/ 0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49" h="252">
                  <a:moveTo>
                    <a:pt x="123" y="33"/>
                  </a:moveTo>
                  <a:lnTo>
                    <a:pt x="93" y="37"/>
                  </a:lnTo>
                  <a:lnTo>
                    <a:pt x="70" y="49"/>
                  </a:lnTo>
                  <a:lnTo>
                    <a:pt x="51" y="70"/>
                  </a:lnTo>
                  <a:lnTo>
                    <a:pt x="37" y="98"/>
                  </a:lnTo>
                  <a:lnTo>
                    <a:pt x="35" y="126"/>
                  </a:lnTo>
                  <a:lnTo>
                    <a:pt x="37" y="156"/>
                  </a:lnTo>
                  <a:lnTo>
                    <a:pt x="51" y="182"/>
                  </a:lnTo>
                  <a:lnTo>
                    <a:pt x="70" y="203"/>
                  </a:lnTo>
                  <a:lnTo>
                    <a:pt x="93" y="217"/>
                  </a:lnTo>
                  <a:lnTo>
                    <a:pt x="123" y="221"/>
                  </a:lnTo>
                  <a:lnTo>
                    <a:pt x="153" y="217"/>
                  </a:lnTo>
                  <a:lnTo>
                    <a:pt x="179" y="203"/>
                  </a:lnTo>
                  <a:lnTo>
                    <a:pt x="198" y="182"/>
                  </a:lnTo>
                  <a:lnTo>
                    <a:pt x="209" y="156"/>
                  </a:lnTo>
                  <a:lnTo>
                    <a:pt x="214" y="126"/>
                  </a:lnTo>
                  <a:lnTo>
                    <a:pt x="209" y="98"/>
                  </a:lnTo>
                  <a:lnTo>
                    <a:pt x="198" y="70"/>
                  </a:lnTo>
                  <a:lnTo>
                    <a:pt x="179" y="49"/>
                  </a:lnTo>
                  <a:lnTo>
                    <a:pt x="153" y="37"/>
                  </a:lnTo>
                  <a:lnTo>
                    <a:pt x="123" y="33"/>
                  </a:lnTo>
                  <a:close/>
                  <a:moveTo>
                    <a:pt x="123" y="0"/>
                  </a:moveTo>
                  <a:lnTo>
                    <a:pt x="165" y="7"/>
                  </a:lnTo>
                  <a:lnTo>
                    <a:pt x="200" y="26"/>
                  </a:lnTo>
                  <a:lnTo>
                    <a:pt x="226" y="51"/>
                  </a:lnTo>
                  <a:lnTo>
                    <a:pt x="242" y="86"/>
                  </a:lnTo>
                  <a:lnTo>
                    <a:pt x="249" y="126"/>
                  </a:lnTo>
                  <a:lnTo>
                    <a:pt x="242" y="168"/>
                  </a:lnTo>
                  <a:lnTo>
                    <a:pt x="226" y="203"/>
                  </a:lnTo>
                  <a:lnTo>
                    <a:pt x="200" y="228"/>
                  </a:lnTo>
                  <a:lnTo>
                    <a:pt x="165" y="247"/>
                  </a:lnTo>
                  <a:lnTo>
                    <a:pt x="123" y="252"/>
                  </a:lnTo>
                  <a:lnTo>
                    <a:pt x="84" y="247"/>
                  </a:lnTo>
                  <a:lnTo>
                    <a:pt x="49" y="228"/>
                  </a:lnTo>
                  <a:lnTo>
                    <a:pt x="23" y="203"/>
                  </a:lnTo>
                  <a:lnTo>
                    <a:pt x="4" y="168"/>
                  </a:lnTo>
                  <a:lnTo>
                    <a:pt x="0" y="126"/>
                  </a:lnTo>
                  <a:lnTo>
                    <a:pt x="4" y="86"/>
                  </a:lnTo>
                  <a:lnTo>
                    <a:pt x="23" y="51"/>
                  </a:lnTo>
                  <a:lnTo>
                    <a:pt x="49" y="26"/>
                  </a:lnTo>
                  <a:lnTo>
                    <a:pt x="84" y="7"/>
                  </a:lnTo>
                  <a:lnTo>
                    <a:pt x="12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44"/>
            <p:cNvSpPr>
              <a:spLocks noEditPoints="1"/>
            </p:cNvSpPr>
            <p:nvPr userDrawn="1"/>
          </p:nvSpPr>
          <p:spPr bwMode="auto">
            <a:xfrm>
              <a:off x="16024225" y="3175"/>
              <a:ext cx="269875" cy="381000"/>
            </a:xfrm>
            <a:custGeom>
              <a:avLst/>
              <a:gdLst>
                <a:gd name="T0" fmla="*/ 32 w 170"/>
                <a:gd name="T1" fmla="*/ 28 h 240"/>
                <a:gd name="T2" fmla="*/ 32 w 170"/>
                <a:gd name="T3" fmla="*/ 105 h 240"/>
                <a:gd name="T4" fmla="*/ 74 w 170"/>
                <a:gd name="T5" fmla="*/ 105 h 240"/>
                <a:gd name="T6" fmla="*/ 88 w 170"/>
                <a:gd name="T7" fmla="*/ 105 h 240"/>
                <a:gd name="T8" fmla="*/ 102 w 170"/>
                <a:gd name="T9" fmla="*/ 100 h 240"/>
                <a:gd name="T10" fmla="*/ 114 w 170"/>
                <a:gd name="T11" fmla="*/ 96 h 240"/>
                <a:gd name="T12" fmla="*/ 123 w 170"/>
                <a:gd name="T13" fmla="*/ 84 h 240"/>
                <a:gd name="T14" fmla="*/ 125 w 170"/>
                <a:gd name="T15" fmla="*/ 68 h 240"/>
                <a:gd name="T16" fmla="*/ 123 w 170"/>
                <a:gd name="T17" fmla="*/ 51 h 240"/>
                <a:gd name="T18" fmla="*/ 114 w 170"/>
                <a:gd name="T19" fmla="*/ 40 h 240"/>
                <a:gd name="T20" fmla="*/ 102 w 170"/>
                <a:gd name="T21" fmla="*/ 33 h 240"/>
                <a:gd name="T22" fmla="*/ 88 w 170"/>
                <a:gd name="T23" fmla="*/ 30 h 240"/>
                <a:gd name="T24" fmla="*/ 74 w 170"/>
                <a:gd name="T25" fmla="*/ 28 h 240"/>
                <a:gd name="T26" fmla="*/ 32 w 170"/>
                <a:gd name="T27" fmla="*/ 28 h 240"/>
                <a:gd name="T28" fmla="*/ 0 w 170"/>
                <a:gd name="T29" fmla="*/ 0 h 240"/>
                <a:gd name="T30" fmla="*/ 83 w 170"/>
                <a:gd name="T31" fmla="*/ 0 h 240"/>
                <a:gd name="T32" fmla="*/ 109 w 170"/>
                <a:gd name="T33" fmla="*/ 2 h 240"/>
                <a:gd name="T34" fmla="*/ 130 w 170"/>
                <a:gd name="T35" fmla="*/ 12 h 240"/>
                <a:gd name="T36" fmla="*/ 144 w 170"/>
                <a:gd name="T37" fmla="*/ 23 h 240"/>
                <a:gd name="T38" fmla="*/ 153 w 170"/>
                <a:gd name="T39" fmla="*/ 37 h 240"/>
                <a:gd name="T40" fmla="*/ 158 w 170"/>
                <a:gd name="T41" fmla="*/ 51 h 240"/>
                <a:gd name="T42" fmla="*/ 160 w 170"/>
                <a:gd name="T43" fmla="*/ 68 h 240"/>
                <a:gd name="T44" fmla="*/ 156 w 170"/>
                <a:gd name="T45" fmla="*/ 89 h 240"/>
                <a:gd name="T46" fmla="*/ 144 w 170"/>
                <a:gd name="T47" fmla="*/ 109 h 240"/>
                <a:gd name="T48" fmla="*/ 125 w 170"/>
                <a:gd name="T49" fmla="*/ 123 h 240"/>
                <a:gd name="T50" fmla="*/ 100 w 170"/>
                <a:gd name="T51" fmla="*/ 130 h 240"/>
                <a:gd name="T52" fmla="*/ 170 w 170"/>
                <a:gd name="T53" fmla="*/ 240 h 240"/>
                <a:gd name="T54" fmla="*/ 128 w 170"/>
                <a:gd name="T55" fmla="*/ 240 h 240"/>
                <a:gd name="T56" fmla="*/ 67 w 170"/>
                <a:gd name="T57" fmla="*/ 133 h 240"/>
                <a:gd name="T58" fmla="*/ 32 w 170"/>
                <a:gd name="T59" fmla="*/ 133 h 240"/>
                <a:gd name="T60" fmla="*/ 32 w 170"/>
                <a:gd name="T61" fmla="*/ 240 h 240"/>
                <a:gd name="T62" fmla="*/ 0 w 170"/>
                <a:gd name="T63" fmla="*/ 240 h 240"/>
                <a:gd name="T64" fmla="*/ 0 w 170"/>
                <a:gd name="T65" fmla="*/ 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70" h="240">
                  <a:moveTo>
                    <a:pt x="32" y="28"/>
                  </a:moveTo>
                  <a:lnTo>
                    <a:pt x="32" y="105"/>
                  </a:lnTo>
                  <a:lnTo>
                    <a:pt x="74" y="105"/>
                  </a:lnTo>
                  <a:lnTo>
                    <a:pt x="88" y="105"/>
                  </a:lnTo>
                  <a:lnTo>
                    <a:pt x="102" y="100"/>
                  </a:lnTo>
                  <a:lnTo>
                    <a:pt x="114" y="96"/>
                  </a:lnTo>
                  <a:lnTo>
                    <a:pt x="123" y="84"/>
                  </a:lnTo>
                  <a:lnTo>
                    <a:pt x="125" y="68"/>
                  </a:lnTo>
                  <a:lnTo>
                    <a:pt x="123" y="51"/>
                  </a:lnTo>
                  <a:lnTo>
                    <a:pt x="114" y="40"/>
                  </a:lnTo>
                  <a:lnTo>
                    <a:pt x="102" y="33"/>
                  </a:lnTo>
                  <a:lnTo>
                    <a:pt x="88" y="30"/>
                  </a:lnTo>
                  <a:lnTo>
                    <a:pt x="74" y="28"/>
                  </a:lnTo>
                  <a:lnTo>
                    <a:pt x="32" y="28"/>
                  </a:lnTo>
                  <a:close/>
                  <a:moveTo>
                    <a:pt x="0" y="0"/>
                  </a:moveTo>
                  <a:lnTo>
                    <a:pt x="83" y="0"/>
                  </a:lnTo>
                  <a:lnTo>
                    <a:pt x="109" y="2"/>
                  </a:lnTo>
                  <a:lnTo>
                    <a:pt x="130" y="12"/>
                  </a:lnTo>
                  <a:lnTo>
                    <a:pt x="144" y="23"/>
                  </a:lnTo>
                  <a:lnTo>
                    <a:pt x="153" y="37"/>
                  </a:lnTo>
                  <a:lnTo>
                    <a:pt x="158" y="51"/>
                  </a:lnTo>
                  <a:lnTo>
                    <a:pt x="160" y="68"/>
                  </a:lnTo>
                  <a:lnTo>
                    <a:pt x="156" y="89"/>
                  </a:lnTo>
                  <a:lnTo>
                    <a:pt x="144" y="109"/>
                  </a:lnTo>
                  <a:lnTo>
                    <a:pt x="125" y="123"/>
                  </a:lnTo>
                  <a:lnTo>
                    <a:pt x="100" y="130"/>
                  </a:lnTo>
                  <a:lnTo>
                    <a:pt x="170" y="240"/>
                  </a:lnTo>
                  <a:lnTo>
                    <a:pt x="128" y="240"/>
                  </a:lnTo>
                  <a:lnTo>
                    <a:pt x="67" y="133"/>
                  </a:lnTo>
                  <a:lnTo>
                    <a:pt x="32" y="133"/>
                  </a:lnTo>
                  <a:lnTo>
                    <a:pt x="32" y="240"/>
                  </a:lnTo>
                  <a:lnTo>
                    <a:pt x="0" y="2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45"/>
            <p:cNvSpPr>
              <a:spLocks/>
            </p:cNvSpPr>
            <p:nvPr userDrawn="1"/>
          </p:nvSpPr>
          <p:spPr bwMode="auto">
            <a:xfrm>
              <a:off x="16341725" y="3175"/>
              <a:ext cx="225425" cy="381000"/>
            </a:xfrm>
            <a:custGeom>
              <a:avLst/>
              <a:gdLst>
                <a:gd name="T0" fmla="*/ 0 w 142"/>
                <a:gd name="T1" fmla="*/ 0 h 240"/>
                <a:gd name="T2" fmla="*/ 32 w 142"/>
                <a:gd name="T3" fmla="*/ 0 h 240"/>
                <a:gd name="T4" fmla="*/ 32 w 142"/>
                <a:gd name="T5" fmla="*/ 210 h 240"/>
                <a:gd name="T6" fmla="*/ 142 w 142"/>
                <a:gd name="T7" fmla="*/ 210 h 240"/>
                <a:gd name="T8" fmla="*/ 142 w 142"/>
                <a:gd name="T9" fmla="*/ 240 h 240"/>
                <a:gd name="T10" fmla="*/ 0 w 142"/>
                <a:gd name="T11" fmla="*/ 240 h 240"/>
                <a:gd name="T12" fmla="*/ 0 w 142"/>
                <a:gd name="T13" fmla="*/ 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2" h="240">
                  <a:moveTo>
                    <a:pt x="0" y="0"/>
                  </a:moveTo>
                  <a:lnTo>
                    <a:pt x="32" y="0"/>
                  </a:lnTo>
                  <a:lnTo>
                    <a:pt x="32" y="210"/>
                  </a:lnTo>
                  <a:lnTo>
                    <a:pt x="142" y="210"/>
                  </a:lnTo>
                  <a:lnTo>
                    <a:pt x="142" y="240"/>
                  </a:lnTo>
                  <a:lnTo>
                    <a:pt x="0" y="2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46"/>
            <p:cNvSpPr>
              <a:spLocks noEditPoints="1"/>
            </p:cNvSpPr>
            <p:nvPr userDrawn="1"/>
          </p:nvSpPr>
          <p:spPr bwMode="auto">
            <a:xfrm>
              <a:off x="16603663" y="3175"/>
              <a:ext cx="328613" cy="381000"/>
            </a:xfrm>
            <a:custGeom>
              <a:avLst/>
              <a:gdLst>
                <a:gd name="T0" fmla="*/ 33 w 207"/>
                <a:gd name="T1" fmla="*/ 30 h 240"/>
                <a:gd name="T2" fmla="*/ 33 w 207"/>
                <a:gd name="T3" fmla="*/ 210 h 240"/>
                <a:gd name="T4" fmla="*/ 72 w 207"/>
                <a:gd name="T5" fmla="*/ 210 h 240"/>
                <a:gd name="T6" fmla="*/ 105 w 207"/>
                <a:gd name="T7" fmla="*/ 205 h 240"/>
                <a:gd name="T8" fmla="*/ 133 w 207"/>
                <a:gd name="T9" fmla="*/ 193 h 240"/>
                <a:gd name="T10" fmla="*/ 154 w 207"/>
                <a:gd name="T11" fmla="*/ 177 h 240"/>
                <a:gd name="T12" fmla="*/ 168 w 207"/>
                <a:gd name="T13" fmla="*/ 151 h 240"/>
                <a:gd name="T14" fmla="*/ 175 w 207"/>
                <a:gd name="T15" fmla="*/ 119 h 240"/>
                <a:gd name="T16" fmla="*/ 172 w 207"/>
                <a:gd name="T17" fmla="*/ 105 h 240"/>
                <a:gd name="T18" fmla="*/ 170 w 207"/>
                <a:gd name="T19" fmla="*/ 89 h 240"/>
                <a:gd name="T20" fmla="*/ 161 w 207"/>
                <a:gd name="T21" fmla="*/ 72 h 240"/>
                <a:gd name="T22" fmla="*/ 149 w 207"/>
                <a:gd name="T23" fmla="*/ 56 h 240"/>
                <a:gd name="T24" fmla="*/ 133 w 207"/>
                <a:gd name="T25" fmla="*/ 42 h 240"/>
                <a:gd name="T26" fmla="*/ 109 w 207"/>
                <a:gd name="T27" fmla="*/ 35 h 240"/>
                <a:gd name="T28" fmla="*/ 82 w 207"/>
                <a:gd name="T29" fmla="*/ 30 h 240"/>
                <a:gd name="T30" fmla="*/ 33 w 207"/>
                <a:gd name="T31" fmla="*/ 30 h 240"/>
                <a:gd name="T32" fmla="*/ 0 w 207"/>
                <a:gd name="T33" fmla="*/ 0 h 240"/>
                <a:gd name="T34" fmla="*/ 84 w 207"/>
                <a:gd name="T35" fmla="*/ 0 h 240"/>
                <a:gd name="T36" fmla="*/ 121 w 207"/>
                <a:gd name="T37" fmla="*/ 5 h 240"/>
                <a:gd name="T38" fmla="*/ 151 w 207"/>
                <a:gd name="T39" fmla="*/ 16 h 240"/>
                <a:gd name="T40" fmla="*/ 175 w 207"/>
                <a:gd name="T41" fmla="*/ 33 h 240"/>
                <a:gd name="T42" fmla="*/ 191 w 207"/>
                <a:gd name="T43" fmla="*/ 54 h 240"/>
                <a:gd name="T44" fmla="*/ 200 w 207"/>
                <a:gd name="T45" fmla="*/ 77 h 240"/>
                <a:gd name="T46" fmla="*/ 207 w 207"/>
                <a:gd name="T47" fmla="*/ 100 h 240"/>
                <a:gd name="T48" fmla="*/ 207 w 207"/>
                <a:gd name="T49" fmla="*/ 119 h 240"/>
                <a:gd name="T50" fmla="*/ 205 w 207"/>
                <a:gd name="T51" fmla="*/ 149 h 240"/>
                <a:gd name="T52" fmla="*/ 193 w 207"/>
                <a:gd name="T53" fmla="*/ 177 h 240"/>
                <a:gd name="T54" fmla="*/ 175 w 207"/>
                <a:gd name="T55" fmla="*/ 203 h 240"/>
                <a:gd name="T56" fmla="*/ 149 w 207"/>
                <a:gd name="T57" fmla="*/ 221 h 240"/>
                <a:gd name="T58" fmla="*/ 116 w 207"/>
                <a:gd name="T59" fmla="*/ 235 h 240"/>
                <a:gd name="T60" fmla="*/ 77 w 207"/>
                <a:gd name="T61" fmla="*/ 240 h 240"/>
                <a:gd name="T62" fmla="*/ 0 w 207"/>
                <a:gd name="T63" fmla="*/ 240 h 240"/>
                <a:gd name="T64" fmla="*/ 0 w 207"/>
                <a:gd name="T65" fmla="*/ 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07" h="240">
                  <a:moveTo>
                    <a:pt x="33" y="30"/>
                  </a:moveTo>
                  <a:lnTo>
                    <a:pt x="33" y="210"/>
                  </a:lnTo>
                  <a:lnTo>
                    <a:pt x="72" y="210"/>
                  </a:lnTo>
                  <a:lnTo>
                    <a:pt x="105" y="205"/>
                  </a:lnTo>
                  <a:lnTo>
                    <a:pt x="133" y="193"/>
                  </a:lnTo>
                  <a:lnTo>
                    <a:pt x="154" y="177"/>
                  </a:lnTo>
                  <a:lnTo>
                    <a:pt x="168" y="151"/>
                  </a:lnTo>
                  <a:lnTo>
                    <a:pt x="175" y="119"/>
                  </a:lnTo>
                  <a:lnTo>
                    <a:pt x="172" y="105"/>
                  </a:lnTo>
                  <a:lnTo>
                    <a:pt x="170" y="89"/>
                  </a:lnTo>
                  <a:lnTo>
                    <a:pt x="161" y="72"/>
                  </a:lnTo>
                  <a:lnTo>
                    <a:pt x="149" y="56"/>
                  </a:lnTo>
                  <a:lnTo>
                    <a:pt x="133" y="42"/>
                  </a:lnTo>
                  <a:lnTo>
                    <a:pt x="109" y="35"/>
                  </a:lnTo>
                  <a:lnTo>
                    <a:pt x="82" y="30"/>
                  </a:lnTo>
                  <a:lnTo>
                    <a:pt x="33" y="30"/>
                  </a:lnTo>
                  <a:close/>
                  <a:moveTo>
                    <a:pt x="0" y="0"/>
                  </a:moveTo>
                  <a:lnTo>
                    <a:pt x="84" y="0"/>
                  </a:lnTo>
                  <a:lnTo>
                    <a:pt x="121" y="5"/>
                  </a:lnTo>
                  <a:lnTo>
                    <a:pt x="151" y="16"/>
                  </a:lnTo>
                  <a:lnTo>
                    <a:pt x="175" y="33"/>
                  </a:lnTo>
                  <a:lnTo>
                    <a:pt x="191" y="54"/>
                  </a:lnTo>
                  <a:lnTo>
                    <a:pt x="200" y="77"/>
                  </a:lnTo>
                  <a:lnTo>
                    <a:pt x="207" y="100"/>
                  </a:lnTo>
                  <a:lnTo>
                    <a:pt x="207" y="119"/>
                  </a:lnTo>
                  <a:lnTo>
                    <a:pt x="205" y="149"/>
                  </a:lnTo>
                  <a:lnTo>
                    <a:pt x="193" y="177"/>
                  </a:lnTo>
                  <a:lnTo>
                    <a:pt x="175" y="203"/>
                  </a:lnTo>
                  <a:lnTo>
                    <a:pt x="149" y="221"/>
                  </a:lnTo>
                  <a:lnTo>
                    <a:pt x="116" y="235"/>
                  </a:lnTo>
                  <a:lnTo>
                    <a:pt x="77" y="240"/>
                  </a:lnTo>
                  <a:lnTo>
                    <a:pt x="0" y="2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51" name="Group 50"/>
            <p:cNvGrpSpPr/>
            <p:nvPr userDrawn="1"/>
          </p:nvGrpSpPr>
          <p:grpSpPr>
            <a:xfrm>
              <a:off x="7003917" y="-481263"/>
              <a:ext cx="2430980" cy="875636"/>
              <a:chOff x="271463" y="2852738"/>
              <a:chExt cx="3190876" cy="1149350"/>
            </a:xfrm>
          </p:grpSpPr>
          <p:sp>
            <p:nvSpPr>
              <p:cNvPr id="59" name="Freeform 6"/>
              <p:cNvSpPr>
                <a:spLocks/>
              </p:cNvSpPr>
              <p:nvPr/>
            </p:nvSpPr>
            <p:spPr bwMode="auto">
              <a:xfrm>
                <a:off x="1577976" y="2852738"/>
                <a:ext cx="609600" cy="1149350"/>
              </a:xfrm>
              <a:custGeom>
                <a:avLst/>
                <a:gdLst>
                  <a:gd name="T0" fmla="*/ 0 w 384"/>
                  <a:gd name="T1" fmla="*/ 0 h 724"/>
                  <a:gd name="T2" fmla="*/ 41 w 384"/>
                  <a:gd name="T3" fmla="*/ 0 h 724"/>
                  <a:gd name="T4" fmla="*/ 192 w 384"/>
                  <a:gd name="T5" fmla="*/ 241 h 724"/>
                  <a:gd name="T6" fmla="*/ 341 w 384"/>
                  <a:gd name="T7" fmla="*/ 0 h 724"/>
                  <a:gd name="T8" fmla="*/ 382 w 384"/>
                  <a:gd name="T9" fmla="*/ 0 h 724"/>
                  <a:gd name="T10" fmla="*/ 382 w 384"/>
                  <a:gd name="T11" fmla="*/ 723 h 724"/>
                  <a:gd name="T12" fmla="*/ 384 w 384"/>
                  <a:gd name="T13" fmla="*/ 724 h 724"/>
                  <a:gd name="T14" fmla="*/ 341 w 384"/>
                  <a:gd name="T15" fmla="*/ 724 h 724"/>
                  <a:gd name="T16" fmla="*/ 192 w 384"/>
                  <a:gd name="T17" fmla="*/ 483 h 724"/>
                  <a:gd name="T18" fmla="*/ 41 w 384"/>
                  <a:gd name="T19" fmla="*/ 724 h 724"/>
                  <a:gd name="T20" fmla="*/ 0 w 384"/>
                  <a:gd name="T21" fmla="*/ 724 h 724"/>
                  <a:gd name="T22" fmla="*/ 0 w 384"/>
                  <a:gd name="T23" fmla="*/ 0 h 7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84" h="724">
                    <a:moveTo>
                      <a:pt x="0" y="0"/>
                    </a:moveTo>
                    <a:lnTo>
                      <a:pt x="41" y="0"/>
                    </a:lnTo>
                    <a:lnTo>
                      <a:pt x="192" y="241"/>
                    </a:lnTo>
                    <a:lnTo>
                      <a:pt x="341" y="0"/>
                    </a:lnTo>
                    <a:lnTo>
                      <a:pt x="382" y="0"/>
                    </a:lnTo>
                    <a:lnTo>
                      <a:pt x="382" y="723"/>
                    </a:lnTo>
                    <a:lnTo>
                      <a:pt x="384" y="724"/>
                    </a:lnTo>
                    <a:lnTo>
                      <a:pt x="341" y="724"/>
                    </a:lnTo>
                    <a:lnTo>
                      <a:pt x="192" y="483"/>
                    </a:lnTo>
                    <a:lnTo>
                      <a:pt x="41" y="724"/>
                    </a:lnTo>
                    <a:lnTo>
                      <a:pt x="0" y="72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DB2D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" name="Freeform 7"/>
              <p:cNvSpPr>
                <a:spLocks/>
              </p:cNvSpPr>
              <p:nvPr/>
            </p:nvSpPr>
            <p:spPr bwMode="auto">
              <a:xfrm>
                <a:off x="1225551" y="2852738"/>
                <a:ext cx="352425" cy="1149350"/>
              </a:xfrm>
              <a:custGeom>
                <a:avLst/>
                <a:gdLst>
                  <a:gd name="T0" fmla="*/ 0 w 222"/>
                  <a:gd name="T1" fmla="*/ 0 h 724"/>
                  <a:gd name="T2" fmla="*/ 222 w 222"/>
                  <a:gd name="T3" fmla="*/ 0 h 724"/>
                  <a:gd name="T4" fmla="*/ 222 w 222"/>
                  <a:gd name="T5" fmla="*/ 724 h 724"/>
                  <a:gd name="T6" fmla="*/ 0 w 222"/>
                  <a:gd name="T7" fmla="*/ 724 h 724"/>
                  <a:gd name="T8" fmla="*/ 222 w 222"/>
                  <a:gd name="T9" fmla="*/ 361 h 724"/>
                  <a:gd name="T10" fmla="*/ 0 w 222"/>
                  <a:gd name="T11" fmla="*/ 0 h 7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2" h="724">
                    <a:moveTo>
                      <a:pt x="0" y="0"/>
                    </a:moveTo>
                    <a:lnTo>
                      <a:pt x="222" y="0"/>
                    </a:lnTo>
                    <a:lnTo>
                      <a:pt x="222" y="724"/>
                    </a:lnTo>
                    <a:lnTo>
                      <a:pt x="0" y="724"/>
                    </a:lnTo>
                    <a:lnTo>
                      <a:pt x="222" y="36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5843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" name="Freeform 8"/>
              <p:cNvSpPr>
                <a:spLocks/>
              </p:cNvSpPr>
              <p:nvPr/>
            </p:nvSpPr>
            <p:spPr bwMode="auto">
              <a:xfrm>
                <a:off x="2184401" y="2852738"/>
                <a:ext cx="354013" cy="1149350"/>
              </a:xfrm>
              <a:custGeom>
                <a:avLst/>
                <a:gdLst>
                  <a:gd name="T0" fmla="*/ 0 w 223"/>
                  <a:gd name="T1" fmla="*/ 0 h 724"/>
                  <a:gd name="T2" fmla="*/ 223 w 223"/>
                  <a:gd name="T3" fmla="*/ 0 h 724"/>
                  <a:gd name="T4" fmla="*/ 2 w 223"/>
                  <a:gd name="T5" fmla="*/ 361 h 724"/>
                  <a:gd name="T6" fmla="*/ 223 w 223"/>
                  <a:gd name="T7" fmla="*/ 724 h 724"/>
                  <a:gd name="T8" fmla="*/ 2 w 223"/>
                  <a:gd name="T9" fmla="*/ 724 h 724"/>
                  <a:gd name="T10" fmla="*/ 0 w 223"/>
                  <a:gd name="T11" fmla="*/ 723 h 724"/>
                  <a:gd name="T12" fmla="*/ 0 w 223"/>
                  <a:gd name="T13" fmla="*/ 0 h 7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23" h="724">
                    <a:moveTo>
                      <a:pt x="0" y="0"/>
                    </a:moveTo>
                    <a:lnTo>
                      <a:pt x="223" y="0"/>
                    </a:lnTo>
                    <a:lnTo>
                      <a:pt x="2" y="361"/>
                    </a:lnTo>
                    <a:lnTo>
                      <a:pt x="223" y="724"/>
                    </a:lnTo>
                    <a:lnTo>
                      <a:pt x="2" y="724"/>
                    </a:lnTo>
                    <a:lnTo>
                      <a:pt x="0" y="72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3983E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" name="Freeform 9"/>
              <p:cNvSpPr>
                <a:spLocks noEditPoints="1"/>
              </p:cNvSpPr>
              <p:nvPr/>
            </p:nvSpPr>
            <p:spPr bwMode="auto">
              <a:xfrm>
                <a:off x="2187576" y="2852738"/>
                <a:ext cx="1274763" cy="1149350"/>
              </a:xfrm>
              <a:custGeom>
                <a:avLst/>
                <a:gdLst>
                  <a:gd name="T0" fmla="*/ 221 w 803"/>
                  <a:gd name="T1" fmla="*/ 179 h 724"/>
                  <a:gd name="T2" fmla="*/ 221 w 803"/>
                  <a:gd name="T3" fmla="*/ 383 h 724"/>
                  <a:gd name="T4" fmla="*/ 523 w 803"/>
                  <a:gd name="T5" fmla="*/ 383 h 724"/>
                  <a:gd name="T6" fmla="*/ 543 w 803"/>
                  <a:gd name="T7" fmla="*/ 382 h 724"/>
                  <a:gd name="T8" fmla="*/ 560 w 803"/>
                  <a:gd name="T9" fmla="*/ 374 h 724"/>
                  <a:gd name="T10" fmla="*/ 573 w 803"/>
                  <a:gd name="T11" fmla="*/ 361 h 724"/>
                  <a:gd name="T12" fmla="*/ 583 w 803"/>
                  <a:gd name="T13" fmla="*/ 346 h 724"/>
                  <a:gd name="T14" fmla="*/ 589 w 803"/>
                  <a:gd name="T15" fmla="*/ 329 h 724"/>
                  <a:gd name="T16" fmla="*/ 594 w 803"/>
                  <a:gd name="T17" fmla="*/ 310 h 724"/>
                  <a:gd name="T18" fmla="*/ 596 w 803"/>
                  <a:gd name="T19" fmla="*/ 292 h 724"/>
                  <a:gd name="T20" fmla="*/ 596 w 803"/>
                  <a:gd name="T21" fmla="*/ 256 h 724"/>
                  <a:gd name="T22" fmla="*/ 592 w 803"/>
                  <a:gd name="T23" fmla="*/ 233 h 724"/>
                  <a:gd name="T24" fmla="*/ 586 w 803"/>
                  <a:gd name="T25" fmla="*/ 215 h 724"/>
                  <a:gd name="T26" fmla="*/ 574 w 803"/>
                  <a:gd name="T27" fmla="*/ 200 h 724"/>
                  <a:gd name="T28" fmla="*/ 558 w 803"/>
                  <a:gd name="T29" fmla="*/ 188 h 724"/>
                  <a:gd name="T30" fmla="*/ 533 w 803"/>
                  <a:gd name="T31" fmla="*/ 182 h 724"/>
                  <a:gd name="T32" fmla="*/ 504 w 803"/>
                  <a:gd name="T33" fmla="*/ 179 h 724"/>
                  <a:gd name="T34" fmla="*/ 221 w 803"/>
                  <a:gd name="T35" fmla="*/ 179 h 724"/>
                  <a:gd name="T36" fmla="*/ 221 w 803"/>
                  <a:gd name="T37" fmla="*/ 0 h 724"/>
                  <a:gd name="T38" fmla="*/ 540 w 803"/>
                  <a:gd name="T39" fmla="*/ 0 h 724"/>
                  <a:gd name="T40" fmla="*/ 589 w 803"/>
                  <a:gd name="T41" fmla="*/ 2 h 724"/>
                  <a:gd name="T42" fmla="*/ 633 w 803"/>
                  <a:gd name="T43" fmla="*/ 8 h 724"/>
                  <a:gd name="T44" fmla="*/ 670 w 803"/>
                  <a:gd name="T45" fmla="*/ 18 h 724"/>
                  <a:gd name="T46" fmla="*/ 702 w 803"/>
                  <a:gd name="T47" fmla="*/ 33 h 724"/>
                  <a:gd name="T48" fmla="*/ 729 w 803"/>
                  <a:gd name="T49" fmla="*/ 49 h 724"/>
                  <a:gd name="T50" fmla="*/ 750 w 803"/>
                  <a:gd name="T51" fmla="*/ 70 h 724"/>
                  <a:gd name="T52" fmla="*/ 768 w 803"/>
                  <a:gd name="T53" fmla="*/ 93 h 724"/>
                  <a:gd name="T54" fmla="*/ 781 w 803"/>
                  <a:gd name="T55" fmla="*/ 120 h 724"/>
                  <a:gd name="T56" fmla="*/ 791 w 803"/>
                  <a:gd name="T57" fmla="*/ 149 h 724"/>
                  <a:gd name="T58" fmla="*/ 798 w 803"/>
                  <a:gd name="T59" fmla="*/ 180 h 724"/>
                  <a:gd name="T60" fmla="*/ 803 w 803"/>
                  <a:gd name="T61" fmla="*/ 213 h 724"/>
                  <a:gd name="T62" fmla="*/ 803 w 803"/>
                  <a:gd name="T63" fmla="*/ 247 h 724"/>
                  <a:gd name="T64" fmla="*/ 803 w 803"/>
                  <a:gd name="T65" fmla="*/ 333 h 724"/>
                  <a:gd name="T66" fmla="*/ 803 w 803"/>
                  <a:gd name="T67" fmla="*/ 361 h 724"/>
                  <a:gd name="T68" fmla="*/ 798 w 803"/>
                  <a:gd name="T69" fmla="*/ 392 h 724"/>
                  <a:gd name="T70" fmla="*/ 791 w 803"/>
                  <a:gd name="T71" fmla="*/ 421 h 724"/>
                  <a:gd name="T72" fmla="*/ 781 w 803"/>
                  <a:gd name="T73" fmla="*/ 449 h 724"/>
                  <a:gd name="T74" fmla="*/ 768 w 803"/>
                  <a:gd name="T75" fmla="*/ 475 h 724"/>
                  <a:gd name="T76" fmla="*/ 750 w 803"/>
                  <a:gd name="T77" fmla="*/ 500 h 724"/>
                  <a:gd name="T78" fmla="*/ 729 w 803"/>
                  <a:gd name="T79" fmla="*/ 521 h 724"/>
                  <a:gd name="T80" fmla="*/ 704 w 803"/>
                  <a:gd name="T81" fmla="*/ 539 h 724"/>
                  <a:gd name="T82" fmla="*/ 673 w 803"/>
                  <a:gd name="T83" fmla="*/ 552 h 724"/>
                  <a:gd name="T84" fmla="*/ 638 w 803"/>
                  <a:gd name="T85" fmla="*/ 560 h 724"/>
                  <a:gd name="T86" fmla="*/ 597 w 803"/>
                  <a:gd name="T87" fmla="*/ 564 h 724"/>
                  <a:gd name="T88" fmla="*/ 221 w 803"/>
                  <a:gd name="T89" fmla="*/ 564 h 724"/>
                  <a:gd name="T90" fmla="*/ 221 w 803"/>
                  <a:gd name="T91" fmla="*/ 724 h 724"/>
                  <a:gd name="T92" fmla="*/ 221 w 803"/>
                  <a:gd name="T93" fmla="*/ 724 h 724"/>
                  <a:gd name="T94" fmla="*/ 0 w 803"/>
                  <a:gd name="T95" fmla="*/ 361 h 724"/>
                  <a:gd name="T96" fmla="*/ 221 w 803"/>
                  <a:gd name="T97" fmla="*/ 0 h 7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803" h="724">
                    <a:moveTo>
                      <a:pt x="221" y="179"/>
                    </a:moveTo>
                    <a:lnTo>
                      <a:pt x="221" y="383"/>
                    </a:lnTo>
                    <a:lnTo>
                      <a:pt x="523" y="383"/>
                    </a:lnTo>
                    <a:lnTo>
                      <a:pt x="543" y="382"/>
                    </a:lnTo>
                    <a:lnTo>
                      <a:pt x="560" y="374"/>
                    </a:lnTo>
                    <a:lnTo>
                      <a:pt x="573" y="361"/>
                    </a:lnTo>
                    <a:lnTo>
                      <a:pt x="583" y="346"/>
                    </a:lnTo>
                    <a:lnTo>
                      <a:pt x="589" y="329"/>
                    </a:lnTo>
                    <a:lnTo>
                      <a:pt x="594" y="310"/>
                    </a:lnTo>
                    <a:lnTo>
                      <a:pt x="596" y="292"/>
                    </a:lnTo>
                    <a:lnTo>
                      <a:pt x="596" y="256"/>
                    </a:lnTo>
                    <a:lnTo>
                      <a:pt x="592" y="233"/>
                    </a:lnTo>
                    <a:lnTo>
                      <a:pt x="586" y="215"/>
                    </a:lnTo>
                    <a:lnTo>
                      <a:pt x="574" y="200"/>
                    </a:lnTo>
                    <a:lnTo>
                      <a:pt x="558" y="188"/>
                    </a:lnTo>
                    <a:lnTo>
                      <a:pt x="533" y="182"/>
                    </a:lnTo>
                    <a:lnTo>
                      <a:pt x="504" y="179"/>
                    </a:lnTo>
                    <a:lnTo>
                      <a:pt x="221" y="179"/>
                    </a:lnTo>
                    <a:close/>
                    <a:moveTo>
                      <a:pt x="221" y="0"/>
                    </a:moveTo>
                    <a:lnTo>
                      <a:pt x="540" y="0"/>
                    </a:lnTo>
                    <a:lnTo>
                      <a:pt x="589" y="2"/>
                    </a:lnTo>
                    <a:lnTo>
                      <a:pt x="633" y="8"/>
                    </a:lnTo>
                    <a:lnTo>
                      <a:pt x="670" y="18"/>
                    </a:lnTo>
                    <a:lnTo>
                      <a:pt x="702" y="33"/>
                    </a:lnTo>
                    <a:lnTo>
                      <a:pt x="729" y="49"/>
                    </a:lnTo>
                    <a:lnTo>
                      <a:pt x="750" y="70"/>
                    </a:lnTo>
                    <a:lnTo>
                      <a:pt x="768" y="93"/>
                    </a:lnTo>
                    <a:lnTo>
                      <a:pt x="781" y="120"/>
                    </a:lnTo>
                    <a:lnTo>
                      <a:pt x="791" y="149"/>
                    </a:lnTo>
                    <a:lnTo>
                      <a:pt x="798" y="180"/>
                    </a:lnTo>
                    <a:lnTo>
                      <a:pt x="803" y="213"/>
                    </a:lnTo>
                    <a:lnTo>
                      <a:pt x="803" y="247"/>
                    </a:lnTo>
                    <a:lnTo>
                      <a:pt x="803" y="333"/>
                    </a:lnTo>
                    <a:lnTo>
                      <a:pt x="803" y="361"/>
                    </a:lnTo>
                    <a:lnTo>
                      <a:pt x="798" y="392"/>
                    </a:lnTo>
                    <a:lnTo>
                      <a:pt x="791" y="421"/>
                    </a:lnTo>
                    <a:lnTo>
                      <a:pt x="781" y="449"/>
                    </a:lnTo>
                    <a:lnTo>
                      <a:pt x="768" y="475"/>
                    </a:lnTo>
                    <a:lnTo>
                      <a:pt x="750" y="500"/>
                    </a:lnTo>
                    <a:lnTo>
                      <a:pt x="729" y="521"/>
                    </a:lnTo>
                    <a:lnTo>
                      <a:pt x="704" y="539"/>
                    </a:lnTo>
                    <a:lnTo>
                      <a:pt x="673" y="552"/>
                    </a:lnTo>
                    <a:lnTo>
                      <a:pt x="638" y="560"/>
                    </a:lnTo>
                    <a:lnTo>
                      <a:pt x="597" y="564"/>
                    </a:lnTo>
                    <a:lnTo>
                      <a:pt x="221" y="564"/>
                    </a:lnTo>
                    <a:lnTo>
                      <a:pt x="221" y="724"/>
                    </a:lnTo>
                    <a:lnTo>
                      <a:pt x="221" y="724"/>
                    </a:lnTo>
                    <a:lnTo>
                      <a:pt x="0" y="361"/>
                    </a:lnTo>
                    <a:lnTo>
                      <a:pt x="221" y="0"/>
                    </a:lnTo>
                    <a:close/>
                  </a:path>
                </a:pathLst>
              </a:custGeom>
              <a:solidFill>
                <a:srgbClr val="C7D22D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" name="Freeform 10"/>
              <p:cNvSpPr>
                <a:spLocks/>
              </p:cNvSpPr>
              <p:nvPr/>
            </p:nvSpPr>
            <p:spPr bwMode="auto">
              <a:xfrm>
                <a:off x="271463" y="2852738"/>
                <a:ext cx="1306513" cy="1149350"/>
              </a:xfrm>
              <a:custGeom>
                <a:avLst/>
                <a:gdLst>
                  <a:gd name="T0" fmla="*/ 0 w 823"/>
                  <a:gd name="T1" fmla="*/ 0 h 724"/>
                  <a:gd name="T2" fmla="*/ 223 w 823"/>
                  <a:gd name="T3" fmla="*/ 0 h 724"/>
                  <a:gd name="T4" fmla="*/ 601 w 823"/>
                  <a:gd name="T5" fmla="*/ 438 h 724"/>
                  <a:gd name="T6" fmla="*/ 601 w 823"/>
                  <a:gd name="T7" fmla="*/ 0 h 724"/>
                  <a:gd name="T8" fmla="*/ 601 w 823"/>
                  <a:gd name="T9" fmla="*/ 0 h 724"/>
                  <a:gd name="T10" fmla="*/ 823 w 823"/>
                  <a:gd name="T11" fmla="*/ 361 h 724"/>
                  <a:gd name="T12" fmla="*/ 601 w 823"/>
                  <a:gd name="T13" fmla="*/ 724 h 724"/>
                  <a:gd name="T14" fmla="*/ 223 w 823"/>
                  <a:gd name="T15" fmla="*/ 287 h 724"/>
                  <a:gd name="T16" fmla="*/ 223 w 823"/>
                  <a:gd name="T17" fmla="*/ 724 h 724"/>
                  <a:gd name="T18" fmla="*/ 0 w 823"/>
                  <a:gd name="T19" fmla="*/ 724 h 724"/>
                  <a:gd name="T20" fmla="*/ 0 w 823"/>
                  <a:gd name="T21" fmla="*/ 0 h 7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23" h="724">
                    <a:moveTo>
                      <a:pt x="0" y="0"/>
                    </a:moveTo>
                    <a:lnTo>
                      <a:pt x="223" y="0"/>
                    </a:lnTo>
                    <a:lnTo>
                      <a:pt x="601" y="438"/>
                    </a:lnTo>
                    <a:lnTo>
                      <a:pt x="601" y="0"/>
                    </a:lnTo>
                    <a:lnTo>
                      <a:pt x="601" y="0"/>
                    </a:lnTo>
                    <a:lnTo>
                      <a:pt x="823" y="361"/>
                    </a:lnTo>
                    <a:lnTo>
                      <a:pt x="601" y="724"/>
                    </a:lnTo>
                    <a:lnTo>
                      <a:pt x="223" y="287"/>
                    </a:lnTo>
                    <a:lnTo>
                      <a:pt x="223" y="724"/>
                    </a:lnTo>
                    <a:lnTo>
                      <a:pt x="0" y="72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AD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53" name="Group 52"/>
          <p:cNvGrpSpPr/>
          <p:nvPr userDrawn="1"/>
        </p:nvGrpSpPr>
        <p:grpSpPr>
          <a:xfrm>
            <a:off x="0" y="4155851"/>
            <a:ext cx="9141864" cy="1025135"/>
            <a:chOff x="0" y="4166252"/>
            <a:chExt cx="12192000" cy="1367166"/>
          </a:xfrm>
        </p:grpSpPr>
        <p:pic>
          <p:nvPicPr>
            <p:cNvPr id="55" name="Picture 54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4268161"/>
              <a:ext cx="12192000" cy="1104900"/>
            </a:xfrm>
            <a:prstGeom prst="rect">
              <a:avLst/>
            </a:prstGeom>
          </p:spPr>
        </p:pic>
        <p:grpSp>
          <p:nvGrpSpPr>
            <p:cNvPr id="56" name="Group 55"/>
            <p:cNvGrpSpPr/>
            <p:nvPr userDrawn="1"/>
          </p:nvGrpSpPr>
          <p:grpSpPr>
            <a:xfrm>
              <a:off x="3011822" y="4166252"/>
              <a:ext cx="588628" cy="588628"/>
              <a:chOff x="6862686" y="3757371"/>
              <a:chExt cx="1388962" cy="1388962"/>
            </a:xfrm>
          </p:grpSpPr>
          <p:sp>
            <p:nvSpPr>
              <p:cNvPr id="83" name="Donut 82"/>
              <p:cNvSpPr/>
              <p:nvPr/>
            </p:nvSpPr>
            <p:spPr>
              <a:xfrm>
                <a:off x="6862686" y="3757371"/>
                <a:ext cx="1388962" cy="1388962"/>
              </a:xfrm>
              <a:prstGeom prst="donut">
                <a:avLst>
                  <a:gd name="adj" fmla="val 614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pic>
            <p:nvPicPr>
              <p:cNvPr id="84" name="Picture 83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198730" y="4114458"/>
                <a:ext cx="716874" cy="576878"/>
              </a:xfrm>
              <a:prstGeom prst="rect">
                <a:avLst/>
              </a:prstGeom>
            </p:spPr>
          </p:pic>
        </p:grpSp>
        <p:sp>
          <p:nvSpPr>
            <p:cNvPr id="81" name="Donut 80"/>
            <p:cNvSpPr/>
            <p:nvPr/>
          </p:nvSpPr>
          <p:spPr>
            <a:xfrm>
              <a:off x="4636351" y="4720589"/>
              <a:ext cx="783583" cy="783583"/>
            </a:xfrm>
            <a:prstGeom prst="donut">
              <a:avLst>
                <a:gd name="adj" fmla="val 61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58" name="Group 57"/>
            <p:cNvGrpSpPr/>
            <p:nvPr userDrawn="1"/>
          </p:nvGrpSpPr>
          <p:grpSpPr>
            <a:xfrm>
              <a:off x="1590791" y="4752461"/>
              <a:ext cx="748987" cy="748987"/>
              <a:chOff x="2208009" y="539609"/>
              <a:chExt cx="1388962" cy="1388962"/>
            </a:xfrm>
          </p:grpSpPr>
          <p:sp>
            <p:nvSpPr>
              <p:cNvPr id="79" name="Donut 78"/>
              <p:cNvSpPr/>
              <p:nvPr/>
            </p:nvSpPr>
            <p:spPr>
              <a:xfrm>
                <a:off x="2208009" y="539609"/>
                <a:ext cx="1388962" cy="1388962"/>
              </a:xfrm>
              <a:prstGeom prst="donut">
                <a:avLst>
                  <a:gd name="adj" fmla="val 614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pic>
            <p:nvPicPr>
              <p:cNvPr id="80" name="Picture 79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80637" y="876720"/>
                <a:ext cx="443707" cy="608580"/>
              </a:xfrm>
              <a:prstGeom prst="rect">
                <a:avLst/>
              </a:prstGeom>
            </p:spPr>
          </p:pic>
        </p:grpSp>
        <p:grpSp>
          <p:nvGrpSpPr>
            <p:cNvPr id="64" name="Group 63"/>
            <p:cNvGrpSpPr/>
            <p:nvPr userDrawn="1"/>
          </p:nvGrpSpPr>
          <p:grpSpPr>
            <a:xfrm>
              <a:off x="8630733" y="4886953"/>
              <a:ext cx="593277" cy="593277"/>
              <a:chOff x="3759568" y="3757371"/>
              <a:chExt cx="1388962" cy="1388962"/>
            </a:xfrm>
          </p:grpSpPr>
          <p:sp>
            <p:nvSpPr>
              <p:cNvPr id="77" name="Donut 76"/>
              <p:cNvSpPr/>
              <p:nvPr/>
            </p:nvSpPr>
            <p:spPr>
              <a:xfrm>
                <a:off x="3759568" y="3757371"/>
                <a:ext cx="1388962" cy="1388962"/>
              </a:xfrm>
              <a:prstGeom prst="donut">
                <a:avLst>
                  <a:gd name="adj" fmla="val 614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pic>
            <p:nvPicPr>
              <p:cNvPr id="78" name="Picture 77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06809" y="4073323"/>
                <a:ext cx="694481" cy="694481"/>
              </a:xfrm>
              <a:prstGeom prst="rect">
                <a:avLst/>
              </a:prstGeom>
            </p:spPr>
          </p:pic>
        </p:grpSp>
        <p:grpSp>
          <p:nvGrpSpPr>
            <p:cNvPr id="65" name="Group 64"/>
            <p:cNvGrpSpPr/>
            <p:nvPr userDrawn="1"/>
          </p:nvGrpSpPr>
          <p:grpSpPr>
            <a:xfrm>
              <a:off x="98502" y="4928872"/>
              <a:ext cx="604546" cy="604546"/>
              <a:chOff x="8414245" y="539609"/>
              <a:chExt cx="1388962" cy="1388962"/>
            </a:xfrm>
          </p:grpSpPr>
          <p:sp>
            <p:nvSpPr>
              <p:cNvPr id="75" name="Donut 74"/>
              <p:cNvSpPr/>
              <p:nvPr/>
            </p:nvSpPr>
            <p:spPr>
              <a:xfrm>
                <a:off x="8414245" y="539609"/>
                <a:ext cx="1388962" cy="1388962"/>
              </a:xfrm>
              <a:prstGeom prst="donut">
                <a:avLst>
                  <a:gd name="adj" fmla="val 614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pic>
            <p:nvPicPr>
              <p:cNvPr id="76" name="Picture 75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846743" y="851258"/>
                <a:ext cx="523966" cy="769744"/>
              </a:xfrm>
              <a:prstGeom prst="rect">
                <a:avLst/>
              </a:prstGeom>
            </p:spPr>
          </p:pic>
        </p:grpSp>
        <p:grpSp>
          <p:nvGrpSpPr>
            <p:cNvPr id="66" name="Group 65"/>
            <p:cNvGrpSpPr/>
            <p:nvPr userDrawn="1"/>
          </p:nvGrpSpPr>
          <p:grpSpPr>
            <a:xfrm>
              <a:off x="11292332" y="5028692"/>
              <a:ext cx="480568" cy="480568"/>
              <a:chOff x="3759568" y="2171639"/>
              <a:chExt cx="1388962" cy="1388962"/>
            </a:xfrm>
          </p:grpSpPr>
          <p:sp>
            <p:nvSpPr>
              <p:cNvPr id="73" name="Donut 72"/>
              <p:cNvSpPr/>
              <p:nvPr/>
            </p:nvSpPr>
            <p:spPr>
              <a:xfrm>
                <a:off x="3759568" y="2171639"/>
                <a:ext cx="1388962" cy="1388962"/>
              </a:xfrm>
              <a:prstGeom prst="donut">
                <a:avLst>
                  <a:gd name="adj" fmla="val 614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pic>
            <p:nvPicPr>
              <p:cNvPr id="74" name="Picture 73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92066" y="2517131"/>
                <a:ext cx="523966" cy="707622"/>
              </a:xfrm>
              <a:prstGeom prst="rect">
                <a:avLst/>
              </a:prstGeom>
            </p:spPr>
          </p:pic>
        </p:grpSp>
        <p:grpSp>
          <p:nvGrpSpPr>
            <p:cNvPr id="67" name="Group 66"/>
            <p:cNvGrpSpPr/>
            <p:nvPr userDrawn="1"/>
          </p:nvGrpSpPr>
          <p:grpSpPr>
            <a:xfrm>
              <a:off x="6580062" y="4360471"/>
              <a:ext cx="712278" cy="712276"/>
              <a:chOff x="2208009" y="539609"/>
              <a:chExt cx="1388962" cy="1388962"/>
            </a:xfrm>
          </p:grpSpPr>
          <p:sp>
            <p:nvSpPr>
              <p:cNvPr id="71" name="Donut 70"/>
              <p:cNvSpPr/>
              <p:nvPr/>
            </p:nvSpPr>
            <p:spPr>
              <a:xfrm>
                <a:off x="2208009" y="539609"/>
                <a:ext cx="1388962" cy="1388962"/>
              </a:xfrm>
              <a:prstGeom prst="donut">
                <a:avLst>
                  <a:gd name="adj" fmla="val 614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pic>
            <p:nvPicPr>
              <p:cNvPr id="72" name="Picture 71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80637" y="876720"/>
                <a:ext cx="443707" cy="608580"/>
              </a:xfrm>
              <a:prstGeom prst="rect">
                <a:avLst/>
              </a:prstGeom>
            </p:spPr>
          </p:pic>
        </p:grpSp>
        <p:grpSp>
          <p:nvGrpSpPr>
            <p:cNvPr id="68" name="Group 67"/>
            <p:cNvGrpSpPr/>
            <p:nvPr userDrawn="1"/>
          </p:nvGrpSpPr>
          <p:grpSpPr>
            <a:xfrm>
              <a:off x="10206989" y="4181417"/>
              <a:ext cx="516403" cy="516403"/>
              <a:chOff x="8414245" y="2171639"/>
              <a:chExt cx="1388962" cy="1388962"/>
            </a:xfrm>
          </p:grpSpPr>
          <p:sp>
            <p:nvSpPr>
              <p:cNvPr id="69" name="Donut 68"/>
              <p:cNvSpPr/>
              <p:nvPr/>
            </p:nvSpPr>
            <p:spPr>
              <a:xfrm>
                <a:off x="8414245" y="2171639"/>
                <a:ext cx="1388962" cy="1388962"/>
              </a:xfrm>
              <a:prstGeom prst="donut">
                <a:avLst>
                  <a:gd name="adj" fmla="val 614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pic>
            <p:nvPicPr>
              <p:cNvPr id="70" name="Picture 69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927057" y="2509680"/>
                <a:ext cx="363338" cy="726675"/>
              </a:xfrm>
              <a:prstGeom prst="rect">
                <a:avLst/>
              </a:prstGeom>
            </p:spPr>
          </p:pic>
        </p:grpSp>
      </p:grpSp>
      <p:pic>
        <p:nvPicPr>
          <p:cNvPr id="85" name="Picture 84"/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927" y="4649024"/>
            <a:ext cx="372599" cy="372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846549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and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hart Placeholder 4"/>
          <p:cNvSpPr>
            <a:spLocks noGrp="1"/>
          </p:cNvSpPr>
          <p:nvPr>
            <p:ph type="chart" sz="quarter" idx="10" hasCustomPrompt="1"/>
          </p:nvPr>
        </p:nvSpPr>
        <p:spPr>
          <a:xfrm>
            <a:off x="224643" y="1117600"/>
            <a:ext cx="8747266" cy="4292600"/>
          </a:xfrm>
        </p:spPr>
        <p:txBody>
          <a:bodyPr anchor="ctr"/>
          <a:lstStyle>
            <a:lvl1pPr marL="0" indent="0" algn="ctr">
              <a:buFontTx/>
              <a:buNone/>
              <a:defRPr baseline="0"/>
            </a:lvl1pPr>
          </a:lstStyle>
          <a:p>
            <a:r>
              <a:rPr lang="en-US" dirty="0"/>
              <a:t>Click to Add Chart</a:t>
            </a:r>
          </a:p>
        </p:txBody>
      </p:sp>
      <p:sp>
        <p:nvSpPr>
          <p:cNvPr id="44" name="Rectangle 226"/>
          <p:cNvSpPr>
            <a:spLocks noGrp="1" noChangeArrowheads="1"/>
          </p:cNvSpPr>
          <p:nvPr>
            <p:ph type="title"/>
          </p:nvPr>
        </p:nvSpPr>
        <p:spPr bwMode="auto">
          <a:xfrm>
            <a:off x="224643" y="280715"/>
            <a:ext cx="8747266" cy="65404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2324807268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and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B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4" name="Rectangle 226"/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819151" y="1651000"/>
            <a:ext cx="7648574" cy="334010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480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7067550" y="5836800"/>
            <a:ext cx="2076450" cy="8544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2">
                  <a:shade val="67500"/>
                  <a:satMod val="115000"/>
                  <a:alpha val="0"/>
                </a:schemeClr>
              </a:gs>
              <a:gs pos="67000">
                <a:schemeClr val="bg2"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8001876" y="6108700"/>
            <a:ext cx="916714" cy="330200"/>
            <a:chOff x="271463" y="2852738"/>
            <a:chExt cx="3190876" cy="1149350"/>
          </a:xfrm>
        </p:grpSpPr>
        <p:sp>
          <p:nvSpPr>
            <p:cNvPr id="21" name="Freeform 6"/>
            <p:cNvSpPr>
              <a:spLocks/>
            </p:cNvSpPr>
            <p:nvPr/>
          </p:nvSpPr>
          <p:spPr bwMode="auto">
            <a:xfrm>
              <a:off x="1577976" y="2852738"/>
              <a:ext cx="609600" cy="1149350"/>
            </a:xfrm>
            <a:custGeom>
              <a:avLst/>
              <a:gdLst>
                <a:gd name="T0" fmla="*/ 0 w 384"/>
                <a:gd name="T1" fmla="*/ 0 h 724"/>
                <a:gd name="T2" fmla="*/ 41 w 384"/>
                <a:gd name="T3" fmla="*/ 0 h 724"/>
                <a:gd name="T4" fmla="*/ 192 w 384"/>
                <a:gd name="T5" fmla="*/ 241 h 724"/>
                <a:gd name="T6" fmla="*/ 341 w 384"/>
                <a:gd name="T7" fmla="*/ 0 h 724"/>
                <a:gd name="T8" fmla="*/ 382 w 384"/>
                <a:gd name="T9" fmla="*/ 0 h 724"/>
                <a:gd name="T10" fmla="*/ 382 w 384"/>
                <a:gd name="T11" fmla="*/ 723 h 724"/>
                <a:gd name="T12" fmla="*/ 384 w 384"/>
                <a:gd name="T13" fmla="*/ 724 h 724"/>
                <a:gd name="T14" fmla="*/ 341 w 384"/>
                <a:gd name="T15" fmla="*/ 724 h 724"/>
                <a:gd name="T16" fmla="*/ 192 w 384"/>
                <a:gd name="T17" fmla="*/ 483 h 724"/>
                <a:gd name="T18" fmla="*/ 41 w 384"/>
                <a:gd name="T19" fmla="*/ 724 h 724"/>
                <a:gd name="T20" fmla="*/ 0 w 384"/>
                <a:gd name="T21" fmla="*/ 724 h 724"/>
                <a:gd name="T22" fmla="*/ 0 w 384"/>
                <a:gd name="T23" fmla="*/ 0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84" h="724">
                  <a:moveTo>
                    <a:pt x="0" y="0"/>
                  </a:moveTo>
                  <a:lnTo>
                    <a:pt x="41" y="0"/>
                  </a:lnTo>
                  <a:lnTo>
                    <a:pt x="192" y="241"/>
                  </a:lnTo>
                  <a:lnTo>
                    <a:pt x="341" y="0"/>
                  </a:lnTo>
                  <a:lnTo>
                    <a:pt x="382" y="0"/>
                  </a:lnTo>
                  <a:lnTo>
                    <a:pt x="382" y="723"/>
                  </a:lnTo>
                  <a:lnTo>
                    <a:pt x="384" y="724"/>
                  </a:lnTo>
                  <a:lnTo>
                    <a:pt x="341" y="724"/>
                  </a:lnTo>
                  <a:lnTo>
                    <a:pt x="192" y="483"/>
                  </a:lnTo>
                  <a:lnTo>
                    <a:pt x="41" y="724"/>
                  </a:lnTo>
                  <a:lnTo>
                    <a:pt x="0" y="7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DB2D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7"/>
            <p:cNvSpPr>
              <a:spLocks/>
            </p:cNvSpPr>
            <p:nvPr/>
          </p:nvSpPr>
          <p:spPr bwMode="auto">
            <a:xfrm>
              <a:off x="1225551" y="2852738"/>
              <a:ext cx="352425" cy="1149350"/>
            </a:xfrm>
            <a:custGeom>
              <a:avLst/>
              <a:gdLst>
                <a:gd name="T0" fmla="*/ 0 w 222"/>
                <a:gd name="T1" fmla="*/ 0 h 724"/>
                <a:gd name="T2" fmla="*/ 222 w 222"/>
                <a:gd name="T3" fmla="*/ 0 h 724"/>
                <a:gd name="T4" fmla="*/ 222 w 222"/>
                <a:gd name="T5" fmla="*/ 724 h 724"/>
                <a:gd name="T6" fmla="*/ 0 w 222"/>
                <a:gd name="T7" fmla="*/ 724 h 724"/>
                <a:gd name="T8" fmla="*/ 222 w 222"/>
                <a:gd name="T9" fmla="*/ 361 h 724"/>
                <a:gd name="T10" fmla="*/ 0 w 222"/>
                <a:gd name="T11" fmla="*/ 0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2" h="724">
                  <a:moveTo>
                    <a:pt x="0" y="0"/>
                  </a:moveTo>
                  <a:lnTo>
                    <a:pt x="222" y="0"/>
                  </a:lnTo>
                  <a:lnTo>
                    <a:pt x="222" y="724"/>
                  </a:lnTo>
                  <a:lnTo>
                    <a:pt x="0" y="724"/>
                  </a:lnTo>
                  <a:lnTo>
                    <a:pt x="222" y="3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5843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8"/>
            <p:cNvSpPr>
              <a:spLocks/>
            </p:cNvSpPr>
            <p:nvPr/>
          </p:nvSpPr>
          <p:spPr bwMode="auto">
            <a:xfrm>
              <a:off x="2184401" y="2852738"/>
              <a:ext cx="354013" cy="1149350"/>
            </a:xfrm>
            <a:custGeom>
              <a:avLst/>
              <a:gdLst>
                <a:gd name="T0" fmla="*/ 0 w 223"/>
                <a:gd name="T1" fmla="*/ 0 h 724"/>
                <a:gd name="T2" fmla="*/ 223 w 223"/>
                <a:gd name="T3" fmla="*/ 0 h 724"/>
                <a:gd name="T4" fmla="*/ 2 w 223"/>
                <a:gd name="T5" fmla="*/ 361 h 724"/>
                <a:gd name="T6" fmla="*/ 223 w 223"/>
                <a:gd name="T7" fmla="*/ 724 h 724"/>
                <a:gd name="T8" fmla="*/ 2 w 223"/>
                <a:gd name="T9" fmla="*/ 724 h 724"/>
                <a:gd name="T10" fmla="*/ 0 w 223"/>
                <a:gd name="T11" fmla="*/ 723 h 724"/>
                <a:gd name="T12" fmla="*/ 0 w 223"/>
                <a:gd name="T13" fmla="*/ 0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3" h="724">
                  <a:moveTo>
                    <a:pt x="0" y="0"/>
                  </a:moveTo>
                  <a:lnTo>
                    <a:pt x="223" y="0"/>
                  </a:lnTo>
                  <a:lnTo>
                    <a:pt x="2" y="361"/>
                  </a:lnTo>
                  <a:lnTo>
                    <a:pt x="223" y="724"/>
                  </a:lnTo>
                  <a:lnTo>
                    <a:pt x="2" y="724"/>
                  </a:lnTo>
                  <a:lnTo>
                    <a:pt x="0" y="7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3983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9"/>
            <p:cNvSpPr>
              <a:spLocks noEditPoints="1"/>
            </p:cNvSpPr>
            <p:nvPr/>
          </p:nvSpPr>
          <p:spPr bwMode="auto">
            <a:xfrm>
              <a:off x="2187576" y="2852738"/>
              <a:ext cx="1274763" cy="1149350"/>
            </a:xfrm>
            <a:custGeom>
              <a:avLst/>
              <a:gdLst>
                <a:gd name="T0" fmla="*/ 221 w 803"/>
                <a:gd name="T1" fmla="*/ 179 h 724"/>
                <a:gd name="T2" fmla="*/ 221 w 803"/>
                <a:gd name="T3" fmla="*/ 383 h 724"/>
                <a:gd name="T4" fmla="*/ 523 w 803"/>
                <a:gd name="T5" fmla="*/ 383 h 724"/>
                <a:gd name="T6" fmla="*/ 543 w 803"/>
                <a:gd name="T7" fmla="*/ 382 h 724"/>
                <a:gd name="T8" fmla="*/ 560 w 803"/>
                <a:gd name="T9" fmla="*/ 374 h 724"/>
                <a:gd name="T10" fmla="*/ 573 w 803"/>
                <a:gd name="T11" fmla="*/ 361 h 724"/>
                <a:gd name="T12" fmla="*/ 583 w 803"/>
                <a:gd name="T13" fmla="*/ 346 h 724"/>
                <a:gd name="T14" fmla="*/ 589 w 803"/>
                <a:gd name="T15" fmla="*/ 329 h 724"/>
                <a:gd name="T16" fmla="*/ 594 w 803"/>
                <a:gd name="T17" fmla="*/ 310 h 724"/>
                <a:gd name="T18" fmla="*/ 596 w 803"/>
                <a:gd name="T19" fmla="*/ 292 h 724"/>
                <a:gd name="T20" fmla="*/ 596 w 803"/>
                <a:gd name="T21" fmla="*/ 256 h 724"/>
                <a:gd name="T22" fmla="*/ 592 w 803"/>
                <a:gd name="T23" fmla="*/ 233 h 724"/>
                <a:gd name="T24" fmla="*/ 586 w 803"/>
                <a:gd name="T25" fmla="*/ 215 h 724"/>
                <a:gd name="T26" fmla="*/ 574 w 803"/>
                <a:gd name="T27" fmla="*/ 200 h 724"/>
                <a:gd name="T28" fmla="*/ 558 w 803"/>
                <a:gd name="T29" fmla="*/ 188 h 724"/>
                <a:gd name="T30" fmla="*/ 533 w 803"/>
                <a:gd name="T31" fmla="*/ 182 h 724"/>
                <a:gd name="T32" fmla="*/ 504 w 803"/>
                <a:gd name="T33" fmla="*/ 179 h 724"/>
                <a:gd name="T34" fmla="*/ 221 w 803"/>
                <a:gd name="T35" fmla="*/ 179 h 724"/>
                <a:gd name="T36" fmla="*/ 221 w 803"/>
                <a:gd name="T37" fmla="*/ 0 h 724"/>
                <a:gd name="T38" fmla="*/ 540 w 803"/>
                <a:gd name="T39" fmla="*/ 0 h 724"/>
                <a:gd name="T40" fmla="*/ 589 w 803"/>
                <a:gd name="T41" fmla="*/ 2 h 724"/>
                <a:gd name="T42" fmla="*/ 633 w 803"/>
                <a:gd name="T43" fmla="*/ 8 h 724"/>
                <a:gd name="T44" fmla="*/ 670 w 803"/>
                <a:gd name="T45" fmla="*/ 18 h 724"/>
                <a:gd name="T46" fmla="*/ 702 w 803"/>
                <a:gd name="T47" fmla="*/ 33 h 724"/>
                <a:gd name="T48" fmla="*/ 729 w 803"/>
                <a:gd name="T49" fmla="*/ 49 h 724"/>
                <a:gd name="T50" fmla="*/ 750 w 803"/>
                <a:gd name="T51" fmla="*/ 70 h 724"/>
                <a:gd name="T52" fmla="*/ 768 w 803"/>
                <a:gd name="T53" fmla="*/ 93 h 724"/>
                <a:gd name="T54" fmla="*/ 781 w 803"/>
                <a:gd name="T55" fmla="*/ 120 h 724"/>
                <a:gd name="T56" fmla="*/ 791 w 803"/>
                <a:gd name="T57" fmla="*/ 149 h 724"/>
                <a:gd name="T58" fmla="*/ 798 w 803"/>
                <a:gd name="T59" fmla="*/ 180 h 724"/>
                <a:gd name="T60" fmla="*/ 803 w 803"/>
                <a:gd name="T61" fmla="*/ 213 h 724"/>
                <a:gd name="T62" fmla="*/ 803 w 803"/>
                <a:gd name="T63" fmla="*/ 247 h 724"/>
                <a:gd name="T64" fmla="*/ 803 w 803"/>
                <a:gd name="T65" fmla="*/ 333 h 724"/>
                <a:gd name="T66" fmla="*/ 803 w 803"/>
                <a:gd name="T67" fmla="*/ 361 h 724"/>
                <a:gd name="T68" fmla="*/ 798 w 803"/>
                <a:gd name="T69" fmla="*/ 392 h 724"/>
                <a:gd name="T70" fmla="*/ 791 w 803"/>
                <a:gd name="T71" fmla="*/ 421 h 724"/>
                <a:gd name="T72" fmla="*/ 781 w 803"/>
                <a:gd name="T73" fmla="*/ 449 h 724"/>
                <a:gd name="T74" fmla="*/ 768 w 803"/>
                <a:gd name="T75" fmla="*/ 475 h 724"/>
                <a:gd name="T76" fmla="*/ 750 w 803"/>
                <a:gd name="T77" fmla="*/ 500 h 724"/>
                <a:gd name="T78" fmla="*/ 729 w 803"/>
                <a:gd name="T79" fmla="*/ 521 h 724"/>
                <a:gd name="T80" fmla="*/ 704 w 803"/>
                <a:gd name="T81" fmla="*/ 539 h 724"/>
                <a:gd name="T82" fmla="*/ 673 w 803"/>
                <a:gd name="T83" fmla="*/ 552 h 724"/>
                <a:gd name="T84" fmla="*/ 638 w 803"/>
                <a:gd name="T85" fmla="*/ 560 h 724"/>
                <a:gd name="T86" fmla="*/ 597 w 803"/>
                <a:gd name="T87" fmla="*/ 564 h 724"/>
                <a:gd name="T88" fmla="*/ 221 w 803"/>
                <a:gd name="T89" fmla="*/ 564 h 724"/>
                <a:gd name="T90" fmla="*/ 221 w 803"/>
                <a:gd name="T91" fmla="*/ 724 h 724"/>
                <a:gd name="T92" fmla="*/ 221 w 803"/>
                <a:gd name="T93" fmla="*/ 724 h 724"/>
                <a:gd name="T94" fmla="*/ 0 w 803"/>
                <a:gd name="T95" fmla="*/ 361 h 724"/>
                <a:gd name="T96" fmla="*/ 221 w 803"/>
                <a:gd name="T97" fmla="*/ 0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803" h="724">
                  <a:moveTo>
                    <a:pt x="221" y="179"/>
                  </a:moveTo>
                  <a:lnTo>
                    <a:pt x="221" y="383"/>
                  </a:lnTo>
                  <a:lnTo>
                    <a:pt x="523" y="383"/>
                  </a:lnTo>
                  <a:lnTo>
                    <a:pt x="543" y="382"/>
                  </a:lnTo>
                  <a:lnTo>
                    <a:pt x="560" y="374"/>
                  </a:lnTo>
                  <a:lnTo>
                    <a:pt x="573" y="361"/>
                  </a:lnTo>
                  <a:lnTo>
                    <a:pt x="583" y="346"/>
                  </a:lnTo>
                  <a:lnTo>
                    <a:pt x="589" y="329"/>
                  </a:lnTo>
                  <a:lnTo>
                    <a:pt x="594" y="310"/>
                  </a:lnTo>
                  <a:lnTo>
                    <a:pt x="596" y="292"/>
                  </a:lnTo>
                  <a:lnTo>
                    <a:pt x="596" y="256"/>
                  </a:lnTo>
                  <a:lnTo>
                    <a:pt x="592" y="233"/>
                  </a:lnTo>
                  <a:lnTo>
                    <a:pt x="586" y="215"/>
                  </a:lnTo>
                  <a:lnTo>
                    <a:pt x="574" y="200"/>
                  </a:lnTo>
                  <a:lnTo>
                    <a:pt x="558" y="188"/>
                  </a:lnTo>
                  <a:lnTo>
                    <a:pt x="533" y="182"/>
                  </a:lnTo>
                  <a:lnTo>
                    <a:pt x="504" y="179"/>
                  </a:lnTo>
                  <a:lnTo>
                    <a:pt x="221" y="179"/>
                  </a:lnTo>
                  <a:close/>
                  <a:moveTo>
                    <a:pt x="221" y="0"/>
                  </a:moveTo>
                  <a:lnTo>
                    <a:pt x="540" y="0"/>
                  </a:lnTo>
                  <a:lnTo>
                    <a:pt x="589" y="2"/>
                  </a:lnTo>
                  <a:lnTo>
                    <a:pt x="633" y="8"/>
                  </a:lnTo>
                  <a:lnTo>
                    <a:pt x="670" y="18"/>
                  </a:lnTo>
                  <a:lnTo>
                    <a:pt x="702" y="33"/>
                  </a:lnTo>
                  <a:lnTo>
                    <a:pt x="729" y="49"/>
                  </a:lnTo>
                  <a:lnTo>
                    <a:pt x="750" y="70"/>
                  </a:lnTo>
                  <a:lnTo>
                    <a:pt x="768" y="93"/>
                  </a:lnTo>
                  <a:lnTo>
                    <a:pt x="781" y="120"/>
                  </a:lnTo>
                  <a:lnTo>
                    <a:pt x="791" y="149"/>
                  </a:lnTo>
                  <a:lnTo>
                    <a:pt x="798" y="180"/>
                  </a:lnTo>
                  <a:lnTo>
                    <a:pt x="803" y="213"/>
                  </a:lnTo>
                  <a:lnTo>
                    <a:pt x="803" y="247"/>
                  </a:lnTo>
                  <a:lnTo>
                    <a:pt x="803" y="333"/>
                  </a:lnTo>
                  <a:lnTo>
                    <a:pt x="803" y="361"/>
                  </a:lnTo>
                  <a:lnTo>
                    <a:pt x="798" y="392"/>
                  </a:lnTo>
                  <a:lnTo>
                    <a:pt x="791" y="421"/>
                  </a:lnTo>
                  <a:lnTo>
                    <a:pt x="781" y="449"/>
                  </a:lnTo>
                  <a:lnTo>
                    <a:pt x="768" y="475"/>
                  </a:lnTo>
                  <a:lnTo>
                    <a:pt x="750" y="500"/>
                  </a:lnTo>
                  <a:lnTo>
                    <a:pt x="729" y="521"/>
                  </a:lnTo>
                  <a:lnTo>
                    <a:pt x="704" y="539"/>
                  </a:lnTo>
                  <a:lnTo>
                    <a:pt x="673" y="552"/>
                  </a:lnTo>
                  <a:lnTo>
                    <a:pt x="638" y="560"/>
                  </a:lnTo>
                  <a:lnTo>
                    <a:pt x="597" y="564"/>
                  </a:lnTo>
                  <a:lnTo>
                    <a:pt x="221" y="564"/>
                  </a:lnTo>
                  <a:lnTo>
                    <a:pt x="221" y="724"/>
                  </a:lnTo>
                  <a:lnTo>
                    <a:pt x="221" y="724"/>
                  </a:lnTo>
                  <a:lnTo>
                    <a:pt x="0" y="361"/>
                  </a:lnTo>
                  <a:lnTo>
                    <a:pt x="221" y="0"/>
                  </a:lnTo>
                  <a:close/>
                </a:path>
              </a:pathLst>
            </a:custGeom>
            <a:solidFill>
              <a:srgbClr val="C7D22D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10"/>
            <p:cNvSpPr>
              <a:spLocks/>
            </p:cNvSpPr>
            <p:nvPr/>
          </p:nvSpPr>
          <p:spPr bwMode="auto">
            <a:xfrm>
              <a:off x="271463" y="2852738"/>
              <a:ext cx="1306513" cy="1149350"/>
            </a:xfrm>
            <a:custGeom>
              <a:avLst/>
              <a:gdLst>
                <a:gd name="T0" fmla="*/ 0 w 823"/>
                <a:gd name="T1" fmla="*/ 0 h 724"/>
                <a:gd name="T2" fmla="*/ 223 w 823"/>
                <a:gd name="T3" fmla="*/ 0 h 724"/>
                <a:gd name="T4" fmla="*/ 601 w 823"/>
                <a:gd name="T5" fmla="*/ 438 h 724"/>
                <a:gd name="T6" fmla="*/ 601 w 823"/>
                <a:gd name="T7" fmla="*/ 0 h 724"/>
                <a:gd name="T8" fmla="*/ 601 w 823"/>
                <a:gd name="T9" fmla="*/ 0 h 724"/>
                <a:gd name="T10" fmla="*/ 823 w 823"/>
                <a:gd name="T11" fmla="*/ 361 h 724"/>
                <a:gd name="T12" fmla="*/ 601 w 823"/>
                <a:gd name="T13" fmla="*/ 724 h 724"/>
                <a:gd name="T14" fmla="*/ 223 w 823"/>
                <a:gd name="T15" fmla="*/ 287 h 724"/>
                <a:gd name="T16" fmla="*/ 223 w 823"/>
                <a:gd name="T17" fmla="*/ 724 h 724"/>
                <a:gd name="T18" fmla="*/ 0 w 823"/>
                <a:gd name="T19" fmla="*/ 724 h 724"/>
                <a:gd name="T20" fmla="*/ 0 w 823"/>
                <a:gd name="T21" fmla="*/ 0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23" h="724">
                  <a:moveTo>
                    <a:pt x="0" y="0"/>
                  </a:moveTo>
                  <a:lnTo>
                    <a:pt x="223" y="0"/>
                  </a:lnTo>
                  <a:lnTo>
                    <a:pt x="601" y="438"/>
                  </a:lnTo>
                  <a:lnTo>
                    <a:pt x="601" y="0"/>
                  </a:lnTo>
                  <a:lnTo>
                    <a:pt x="601" y="0"/>
                  </a:lnTo>
                  <a:lnTo>
                    <a:pt x="823" y="361"/>
                  </a:lnTo>
                  <a:lnTo>
                    <a:pt x="601" y="724"/>
                  </a:lnTo>
                  <a:lnTo>
                    <a:pt x="223" y="287"/>
                  </a:lnTo>
                  <a:lnTo>
                    <a:pt x="223" y="724"/>
                  </a:lnTo>
                  <a:lnTo>
                    <a:pt x="0" y="7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AD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83375241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and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4" name="Rectangle 226"/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819151" y="1651000"/>
            <a:ext cx="7648574" cy="334010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480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7067550" y="5836800"/>
            <a:ext cx="2076450" cy="8544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2">
                  <a:shade val="67500"/>
                  <a:satMod val="115000"/>
                  <a:alpha val="0"/>
                </a:schemeClr>
              </a:gs>
              <a:gs pos="67000">
                <a:schemeClr val="bg2"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8001876" y="6108700"/>
            <a:ext cx="916714" cy="330200"/>
            <a:chOff x="271463" y="2852738"/>
            <a:chExt cx="3190876" cy="1149350"/>
          </a:xfrm>
        </p:grpSpPr>
        <p:sp>
          <p:nvSpPr>
            <p:cNvPr id="15" name="Freeform 6"/>
            <p:cNvSpPr>
              <a:spLocks/>
            </p:cNvSpPr>
            <p:nvPr/>
          </p:nvSpPr>
          <p:spPr bwMode="auto">
            <a:xfrm>
              <a:off x="1577976" y="2852738"/>
              <a:ext cx="609600" cy="1149350"/>
            </a:xfrm>
            <a:custGeom>
              <a:avLst/>
              <a:gdLst>
                <a:gd name="T0" fmla="*/ 0 w 384"/>
                <a:gd name="T1" fmla="*/ 0 h 724"/>
                <a:gd name="T2" fmla="*/ 41 w 384"/>
                <a:gd name="T3" fmla="*/ 0 h 724"/>
                <a:gd name="T4" fmla="*/ 192 w 384"/>
                <a:gd name="T5" fmla="*/ 241 h 724"/>
                <a:gd name="T6" fmla="*/ 341 w 384"/>
                <a:gd name="T7" fmla="*/ 0 h 724"/>
                <a:gd name="T8" fmla="*/ 382 w 384"/>
                <a:gd name="T9" fmla="*/ 0 h 724"/>
                <a:gd name="T10" fmla="*/ 382 w 384"/>
                <a:gd name="T11" fmla="*/ 723 h 724"/>
                <a:gd name="T12" fmla="*/ 384 w 384"/>
                <a:gd name="T13" fmla="*/ 724 h 724"/>
                <a:gd name="T14" fmla="*/ 341 w 384"/>
                <a:gd name="T15" fmla="*/ 724 h 724"/>
                <a:gd name="T16" fmla="*/ 192 w 384"/>
                <a:gd name="T17" fmla="*/ 483 h 724"/>
                <a:gd name="T18" fmla="*/ 41 w 384"/>
                <a:gd name="T19" fmla="*/ 724 h 724"/>
                <a:gd name="T20" fmla="*/ 0 w 384"/>
                <a:gd name="T21" fmla="*/ 724 h 724"/>
                <a:gd name="T22" fmla="*/ 0 w 384"/>
                <a:gd name="T23" fmla="*/ 0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84" h="724">
                  <a:moveTo>
                    <a:pt x="0" y="0"/>
                  </a:moveTo>
                  <a:lnTo>
                    <a:pt x="41" y="0"/>
                  </a:lnTo>
                  <a:lnTo>
                    <a:pt x="192" y="241"/>
                  </a:lnTo>
                  <a:lnTo>
                    <a:pt x="341" y="0"/>
                  </a:lnTo>
                  <a:lnTo>
                    <a:pt x="382" y="0"/>
                  </a:lnTo>
                  <a:lnTo>
                    <a:pt x="382" y="723"/>
                  </a:lnTo>
                  <a:lnTo>
                    <a:pt x="384" y="724"/>
                  </a:lnTo>
                  <a:lnTo>
                    <a:pt x="341" y="724"/>
                  </a:lnTo>
                  <a:lnTo>
                    <a:pt x="192" y="483"/>
                  </a:lnTo>
                  <a:lnTo>
                    <a:pt x="41" y="724"/>
                  </a:lnTo>
                  <a:lnTo>
                    <a:pt x="0" y="7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DB2D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7"/>
            <p:cNvSpPr>
              <a:spLocks/>
            </p:cNvSpPr>
            <p:nvPr/>
          </p:nvSpPr>
          <p:spPr bwMode="auto">
            <a:xfrm>
              <a:off x="1225551" y="2852738"/>
              <a:ext cx="352425" cy="1149350"/>
            </a:xfrm>
            <a:custGeom>
              <a:avLst/>
              <a:gdLst>
                <a:gd name="T0" fmla="*/ 0 w 222"/>
                <a:gd name="T1" fmla="*/ 0 h 724"/>
                <a:gd name="T2" fmla="*/ 222 w 222"/>
                <a:gd name="T3" fmla="*/ 0 h 724"/>
                <a:gd name="T4" fmla="*/ 222 w 222"/>
                <a:gd name="T5" fmla="*/ 724 h 724"/>
                <a:gd name="T6" fmla="*/ 0 w 222"/>
                <a:gd name="T7" fmla="*/ 724 h 724"/>
                <a:gd name="T8" fmla="*/ 222 w 222"/>
                <a:gd name="T9" fmla="*/ 361 h 724"/>
                <a:gd name="T10" fmla="*/ 0 w 222"/>
                <a:gd name="T11" fmla="*/ 0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2" h="724">
                  <a:moveTo>
                    <a:pt x="0" y="0"/>
                  </a:moveTo>
                  <a:lnTo>
                    <a:pt x="222" y="0"/>
                  </a:lnTo>
                  <a:lnTo>
                    <a:pt x="222" y="724"/>
                  </a:lnTo>
                  <a:lnTo>
                    <a:pt x="0" y="724"/>
                  </a:lnTo>
                  <a:lnTo>
                    <a:pt x="222" y="3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5843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8"/>
            <p:cNvSpPr>
              <a:spLocks/>
            </p:cNvSpPr>
            <p:nvPr/>
          </p:nvSpPr>
          <p:spPr bwMode="auto">
            <a:xfrm>
              <a:off x="2184401" y="2852738"/>
              <a:ext cx="354013" cy="1149350"/>
            </a:xfrm>
            <a:custGeom>
              <a:avLst/>
              <a:gdLst>
                <a:gd name="T0" fmla="*/ 0 w 223"/>
                <a:gd name="T1" fmla="*/ 0 h 724"/>
                <a:gd name="T2" fmla="*/ 223 w 223"/>
                <a:gd name="T3" fmla="*/ 0 h 724"/>
                <a:gd name="T4" fmla="*/ 2 w 223"/>
                <a:gd name="T5" fmla="*/ 361 h 724"/>
                <a:gd name="T6" fmla="*/ 223 w 223"/>
                <a:gd name="T7" fmla="*/ 724 h 724"/>
                <a:gd name="T8" fmla="*/ 2 w 223"/>
                <a:gd name="T9" fmla="*/ 724 h 724"/>
                <a:gd name="T10" fmla="*/ 0 w 223"/>
                <a:gd name="T11" fmla="*/ 723 h 724"/>
                <a:gd name="T12" fmla="*/ 0 w 223"/>
                <a:gd name="T13" fmla="*/ 0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3" h="724">
                  <a:moveTo>
                    <a:pt x="0" y="0"/>
                  </a:moveTo>
                  <a:lnTo>
                    <a:pt x="223" y="0"/>
                  </a:lnTo>
                  <a:lnTo>
                    <a:pt x="2" y="361"/>
                  </a:lnTo>
                  <a:lnTo>
                    <a:pt x="223" y="724"/>
                  </a:lnTo>
                  <a:lnTo>
                    <a:pt x="2" y="724"/>
                  </a:lnTo>
                  <a:lnTo>
                    <a:pt x="0" y="7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3983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9"/>
            <p:cNvSpPr>
              <a:spLocks noEditPoints="1"/>
            </p:cNvSpPr>
            <p:nvPr/>
          </p:nvSpPr>
          <p:spPr bwMode="auto">
            <a:xfrm>
              <a:off x="2187576" y="2852738"/>
              <a:ext cx="1274763" cy="1149350"/>
            </a:xfrm>
            <a:custGeom>
              <a:avLst/>
              <a:gdLst>
                <a:gd name="T0" fmla="*/ 221 w 803"/>
                <a:gd name="T1" fmla="*/ 179 h 724"/>
                <a:gd name="T2" fmla="*/ 221 w 803"/>
                <a:gd name="T3" fmla="*/ 383 h 724"/>
                <a:gd name="T4" fmla="*/ 523 w 803"/>
                <a:gd name="T5" fmla="*/ 383 h 724"/>
                <a:gd name="T6" fmla="*/ 543 w 803"/>
                <a:gd name="T7" fmla="*/ 382 h 724"/>
                <a:gd name="T8" fmla="*/ 560 w 803"/>
                <a:gd name="T9" fmla="*/ 374 h 724"/>
                <a:gd name="T10" fmla="*/ 573 w 803"/>
                <a:gd name="T11" fmla="*/ 361 h 724"/>
                <a:gd name="T12" fmla="*/ 583 w 803"/>
                <a:gd name="T13" fmla="*/ 346 h 724"/>
                <a:gd name="T14" fmla="*/ 589 w 803"/>
                <a:gd name="T15" fmla="*/ 329 h 724"/>
                <a:gd name="T16" fmla="*/ 594 w 803"/>
                <a:gd name="T17" fmla="*/ 310 h 724"/>
                <a:gd name="T18" fmla="*/ 596 w 803"/>
                <a:gd name="T19" fmla="*/ 292 h 724"/>
                <a:gd name="T20" fmla="*/ 596 w 803"/>
                <a:gd name="T21" fmla="*/ 256 h 724"/>
                <a:gd name="T22" fmla="*/ 592 w 803"/>
                <a:gd name="T23" fmla="*/ 233 h 724"/>
                <a:gd name="T24" fmla="*/ 586 w 803"/>
                <a:gd name="T25" fmla="*/ 215 h 724"/>
                <a:gd name="T26" fmla="*/ 574 w 803"/>
                <a:gd name="T27" fmla="*/ 200 h 724"/>
                <a:gd name="T28" fmla="*/ 558 w 803"/>
                <a:gd name="T29" fmla="*/ 188 h 724"/>
                <a:gd name="T30" fmla="*/ 533 w 803"/>
                <a:gd name="T31" fmla="*/ 182 h 724"/>
                <a:gd name="T32" fmla="*/ 504 w 803"/>
                <a:gd name="T33" fmla="*/ 179 h 724"/>
                <a:gd name="T34" fmla="*/ 221 w 803"/>
                <a:gd name="T35" fmla="*/ 179 h 724"/>
                <a:gd name="T36" fmla="*/ 221 w 803"/>
                <a:gd name="T37" fmla="*/ 0 h 724"/>
                <a:gd name="T38" fmla="*/ 540 w 803"/>
                <a:gd name="T39" fmla="*/ 0 h 724"/>
                <a:gd name="T40" fmla="*/ 589 w 803"/>
                <a:gd name="T41" fmla="*/ 2 h 724"/>
                <a:gd name="T42" fmla="*/ 633 w 803"/>
                <a:gd name="T43" fmla="*/ 8 h 724"/>
                <a:gd name="T44" fmla="*/ 670 w 803"/>
                <a:gd name="T45" fmla="*/ 18 h 724"/>
                <a:gd name="T46" fmla="*/ 702 w 803"/>
                <a:gd name="T47" fmla="*/ 33 h 724"/>
                <a:gd name="T48" fmla="*/ 729 w 803"/>
                <a:gd name="T49" fmla="*/ 49 h 724"/>
                <a:gd name="T50" fmla="*/ 750 w 803"/>
                <a:gd name="T51" fmla="*/ 70 h 724"/>
                <a:gd name="T52" fmla="*/ 768 w 803"/>
                <a:gd name="T53" fmla="*/ 93 h 724"/>
                <a:gd name="T54" fmla="*/ 781 w 803"/>
                <a:gd name="T55" fmla="*/ 120 h 724"/>
                <a:gd name="T56" fmla="*/ 791 w 803"/>
                <a:gd name="T57" fmla="*/ 149 h 724"/>
                <a:gd name="T58" fmla="*/ 798 w 803"/>
                <a:gd name="T59" fmla="*/ 180 h 724"/>
                <a:gd name="T60" fmla="*/ 803 w 803"/>
                <a:gd name="T61" fmla="*/ 213 h 724"/>
                <a:gd name="T62" fmla="*/ 803 w 803"/>
                <a:gd name="T63" fmla="*/ 247 h 724"/>
                <a:gd name="T64" fmla="*/ 803 w 803"/>
                <a:gd name="T65" fmla="*/ 333 h 724"/>
                <a:gd name="T66" fmla="*/ 803 w 803"/>
                <a:gd name="T67" fmla="*/ 361 h 724"/>
                <a:gd name="T68" fmla="*/ 798 w 803"/>
                <a:gd name="T69" fmla="*/ 392 h 724"/>
                <a:gd name="T70" fmla="*/ 791 w 803"/>
                <a:gd name="T71" fmla="*/ 421 h 724"/>
                <a:gd name="T72" fmla="*/ 781 w 803"/>
                <a:gd name="T73" fmla="*/ 449 h 724"/>
                <a:gd name="T74" fmla="*/ 768 w 803"/>
                <a:gd name="T75" fmla="*/ 475 h 724"/>
                <a:gd name="T76" fmla="*/ 750 w 803"/>
                <a:gd name="T77" fmla="*/ 500 h 724"/>
                <a:gd name="T78" fmla="*/ 729 w 803"/>
                <a:gd name="T79" fmla="*/ 521 h 724"/>
                <a:gd name="T80" fmla="*/ 704 w 803"/>
                <a:gd name="T81" fmla="*/ 539 h 724"/>
                <a:gd name="T82" fmla="*/ 673 w 803"/>
                <a:gd name="T83" fmla="*/ 552 h 724"/>
                <a:gd name="T84" fmla="*/ 638 w 803"/>
                <a:gd name="T85" fmla="*/ 560 h 724"/>
                <a:gd name="T86" fmla="*/ 597 w 803"/>
                <a:gd name="T87" fmla="*/ 564 h 724"/>
                <a:gd name="T88" fmla="*/ 221 w 803"/>
                <a:gd name="T89" fmla="*/ 564 h 724"/>
                <a:gd name="T90" fmla="*/ 221 w 803"/>
                <a:gd name="T91" fmla="*/ 724 h 724"/>
                <a:gd name="T92" fmla="*/ 221 w 803"/>
                <a:gd name="T93" fmla="*/ 724 h 724"/>
                <a:gd name="T94" fmla="*/ 0 w 803"/>
                <a:gd name="T95" fmla="*/ 361 h 724"/>
                <a:gd name="T96" fmla="*/ 221 w 803"/>
                <a:gd name="T97" fmla="*/ 0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803" h="724">
                  <a:moveTo>
                    <a:pt x="221" y="179"/>
                  </a:moveTo>
                  <a:lnTo>
                    <a:pt x="221" y="383"/>
                  </a:lnTo>
                  <a:lnTo>
                    <a:pt x="523" y="383"/>
                  </a:lnTo>
                  <a:lnTo>
                    <a:pt x="543" y="382"/>
                  </a:lnTo>
                  <a:lnTo>
                    <a:pt x="560" y="374"/>
                  </a:lnTo>
                  <a:lnTo>
                    <a:pt x="573" y="361"/>
                  </a:lnTo>
                  <a:lnTo>
                    <a:pt x="583" y="346"/>
                  </a:lnTo>
                  <a:lnTo>
                    <a:pt x="589" y="329"/>
                  </a:lnTo>
                  <a:lnTo>
                    <a:pt x="594" y="310"/>
                  </a:lnTo>
                  <a:lnTo>
                    <a:pt x="596" y="292"/>
                  </a:lnTo>
                  <a:lnTo>
                    <a:pt x="596" y="256"/>
                  </a:lnTo>
                  <a:lnTo>
                    <a:pt x="592" y="233"/>
                  </a:lnTo>
                  <a:lnTo>
                    <a:pt x="586" y="215"/>
                  </a:lnTo>
                  <a:lnTo>
                    <a:pt x="574" y="200"/>
                  </a:lnTo>
                  <a:lnTo>
                    <a:pt x="558" y="188"/>
                  </a:lnTo>
                  <a:lnTo>
                    <a:pt x="533" y="182"/>
                  </a:lnTo>
                  <a:lnTo>
                    <a:pt x="504" y="179"/>
                  </a:lnTo>
                  <a:lnTo>
                    <a:pt x="221" y="179"/>
                  </a:lnTo>
                  <a:close/>
                  <a:moveTo>
                    <a:pt x="221" y="0"/>
                  </a:moveTo>
                  <a:lnTo>
                    <a:pt x="540" y="0"/>
                  </a:lnTo>
                  <a:lnTo>
                    <a:pt x="589" y="2"/>
                  </a:lnTo>
                  <a:lnTo>
                    <a:pt x="633" y="8"/>
                  </a:lnTo>
                  <a:lnTo>
                    <a:pt x="670" y="18"/>
                  </a:lnTo>
                  <a:lnTo>
                    <a:pt x="702" y="33"/>
                  </a:lnTo>
                  <a:lnTo>
                    <a:pt x="729" y="49"/>
                  </a:lnTo>
                  <a:lnTo>
                    <a:pt x="750" y="70"/>
                  </a:lnTo>
                  <a:lnTo>
                    <a:pt x="768" y="93"/>
                  </a:lnTo>
                  <a:lnTo>
                    <a:pt x="781" y="120"/>
                  </a:lnTo>
                  <a:lnTo>
                    <a:pt x="791" y="149"/>
                  </a:lnTo>
                  <a:lnTo>
                    <a:pt x="798" y="180"/>
                  </a:lnTo>
                  <a:lnTo>
                    <a:pt x="803" y="213"/>
                  </a:lnTo>
                  <a:lnTo>
                    <a:pt x="803" y="247"/>
                  </a:lnTo>
                  <a:lnTo>
                    <a:pt x="803" y="333"/>
                  </a:lnTo>
                  <a:lnTo>
                    <a:pt x="803" y="361"/>
                  </a:lnTo>
                  <a:lnTo>
                    <a:pt x="798" y="392"/>
                  </a:lnTo>
                  <a:lnTo>
                    <a:pt x="791" y="421"/>
                  </a:lnTo>
                  <a:lnTo>
                    <a:pt x="781" y="449"/>
                  </a:lnTo>
                  <a:lnTo>
                    <a:pt x="768" y="475"/>
                  </a:lnTo>
                  <a:lnTo>
                    <a:pt x="750" y="500"/>
                  </a:lnTo>
                  <a:lnTo>
                    <a:pt x="729" y="521"/>
                  </a:lnTo>
                  <a:lnTo>
                    <a:pt x="704" y="539"/>
                  </a:lnTo>
                  <a:lnTo>
                    <a:pt x="673" y="552"/>
                  </a:lnTo>
                  <a:lnTo>
                    <a:pt x="638" y="560"/>
                  </a:lnTo>
                  <a:lnTo>
                    <a:pt x="597" y="564"/>
                  </a:lnTo>
                  <a:lnTo>
                    <a:pt x="221" y="564"/>
                  </a:lnTo>
                  <a:lnTo>
                    <a:pt x="221" y="724"/>
                  </a:lnTo>
                  <a:lnTo>
                    <a:pt x="221" y="724"/>
                  </a:lnTo>
                  <a:lnTo>
                    <a:pt x="0" y="361"/>
                  </a:lnTo>
                  <a:lnTo>
                    <a:pt x="221" y="0"/>
                  </a:lnTo>
                  <a:close/>
                </a:path>
              </a:pathLst>
            </a:custGeom>
            <a:solidFill>
              <a:srgbClr val="C7D22D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0"/>
            <p:cNvSpPr>
              <a:spLocks/>
            </p:cNvSpPr>
            <p:nvPr/>
          </p:nvSpPr>
          <p:spPr bwMode="auto">
            <a:xfrm>
              <a:off x="271463" y="2852738"/>
              <a:ext cx="1306513" cy="1149350"/>
            </a:xfrm>
            <a:custGeom>
              <a:avLst/>
              <a:gdLst>
                <a:gd name="T0" fmla="*/ 0 w 823"/>
                <a:gd name="T1" fmla="*/ 0 h 724"/>
                <a:gd name="T2" fmla="*/ 223 w 823"/>
                <a:gd name="T3" fmla="*/ 0 h 724"/>
                <a:gd name="T4" fmla="*/ 601 w 823"/>
                <a:gd name="T5" fmla="*/ 438 h 724"/>
                <a:gd name="T6" fmla="*/ 601 w 823"/>
                <a:gd name="T7" fmla="*/ 0 h 724"/>
                <a:gd name="T8" fmla="*/ 601 w 823"/>
                <a:gd name="T9" fmla="*/ 0 h 724"/>
                <a:gd name="T10" fmla="*/ 823 w 823"/>
                <a:gd name="T11" fmla="*/ 361 h 724"/>
                <a:gd name="T12" fmla="*/ 601 w 823"/>
                <a:gd name="T13" fmla="*/ 724 h 724"/>
                <a:gd name="T14" fmla="*/ 223 w 823"/>
                <a:gd name="T15" fmla="*/ 287 h 724"/>
                <a:gd name="T16" fmla="*/ 223 w 823"/>
                <a:gd name="T17" fmla="*/ 724 h 724"/>
                <a:gd name="T18" fmla="*/ 0 w 823"/>
                <a:gd name="T19" fmla="*/ 724 h 724"/>
                <a:gd name="T20" fmla="*/ 0 w 823"/>
                <a:gd name="T21" fmla="*/ 0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23" h="724">
                  <a:moveTo>
                    <a:pt x="0" y="0"/>
                  </a:moveTo>
                  <a:lnTo>
                    <a:pt x="223" y="0"/>
                  </a:lnTo>
                  <a:lnTo>
                    <a:pt x="601" y="438"/>
                  </a:lnTo>
                  <a:lnTo>
                    <a:pt x="601" y="0"/>
                  </a:lnTo>
                  <a:lnTo>
                    <a:pt x="601" y="0"/>
                  </a:lnTo>
                  <a:lnTo>
                    <a:pt x="823" y="361"/>
                  </a:lnTo>
                  <a:lnTo>
                    <a:pt x="601" y="724"/>
                  </a:lnTo>
                  <a:lnTo>
                    <a:pt x="223" y="287"/>
                  </a:lnTo>
                  <a:lnTo>
                    <a:pt x="223" y="724"/>
                  </a:lnTo>
                  <a:lnTo>
                    <a:pt x="0" y="7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AD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00450273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and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4AC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4" name="Rectangle 226"/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819151" y="1651000"/>
            <a:ext cx="7648574" cy="334010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480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7067550" y="5836800"/>
            <a:ext cx="2076450" cy="8544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2">
                  <a:shade val="67500"/>
                  <a:satMod val="115000"/>
                  <a:alpha val="0"/>
                </a:schemeClr>
              </a:gs>
              <a:gs pos="67000">
                <a:schemeClr val="bg2"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8001876" y="6108700"/>
            <a:ext cx="916714" cy="330200"/>
            <a:chOff x="271463" y="2852738"/>
            <a:chExt cx="3190876" cy="1149350"/>
          </a:xfrm>
        </p:grpSpPr>
        <p:sp>
          <p:nvSpPr>
            <p:cNvPr id="15" name="Freeform 6"/>
            <p:cNvSpPr>
              <a:spLocks/>
            </p:cNvSpPr>
            <p:nvPr/>
          </p:nvSpPr>
          <p:spPr bwMode="auto">
            <a:xfrm>
              <a:off x="1577976" y="2852738"/>
              <a:ext cx="609600" cy="1149350"/>
            </a:xfrm>
            <a:custGeom>
              <a:avLst/>
              <a:gdLst>
                <a:gd name="T0" fmla="*/ 0 w 384"/>
                <a:gd name="T1" fmla="*/ 0 h 724"/>
                <a:gd name="T2" fmla="*/ 41 w 384"/>
                <a:gd name="T3" fmla="*/ 0 h 724"/>
                <a:gd name="T4" fmla="*/ 192 w 384"/>
                <a:gd name="T5" fmla="*/ 241 h 724"/>
                <a:gd name="T6" fmla="*/ 341 w 384"/>
                <a:gd name="T7" fmla="*/ 0 h 724"/>
                <a:gd name="T8" fmla="*/ 382 w 384"/>
                <a:gd name="T9" fmla="*/ 0 h 724"/>
                <a:gd name="T10" fmla="*/ 382 w 384"/>
                <a:gd name="T11" fmla="*/ 723 h 724"/>
                <a:gd name="T12" fmla="*/ 384 w 384"/>
                <a:gd name="T13" fmla="*/ 724 h 724"/>
                <a:gd name="T14" fmla="*/ 341 w 384"/>
                <a:gd name="T15" fmla="*/ 724 h 724"/>
                <a:gd name="T16" fmla="*/ 192 w 384"/>
                <a:gd name="T17" fmla="*/ 483 h 724"/>
                <a:gd name="T18" fmla="*/ 41 w 384"/>
                <a:gd name="T19" fmla="*/ 724 h 724"/>
                <a:gd name="T20" fmla="*/ 0 w 384"/>
                <a:gd name="T21" fmla="*/ 724 h 724"/>
                <a:gd name="T22" fmla="*/ 0 w 384"/>
                <a:gd name="T23" fmla="*/ 0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84" h="724">
                  <a:moveTo>
                    <a:pt x="0" y="0"/>
                  </a:moveTo>
                  <a:lnTo>
                    <a:pt x="41" y="0"/>
                  </a:lnTo>
                  <a:lnTo>
                    <a:pt x="192" y="241"/>
                  </a:lnTo>
                  <a:lnTo>
                    <a:pt x="341" y="0"/>
                  </a:lnTo>
                  <a:lnTo>
                    <a:pt x="382" y="0"/>
                  </a:lnTo>
                  <a:lnTo>
                    <a:pt x="382" y="723"/>
                  </a:lnTo>
                  <a:lnTo>
                    <a:pt x="384" y="724"/>
                  </a:lnTo>
                  <a:lnTo>
                    <a:pt x="341" y="724"/>
                  </a:lnTo>
                  <a:lnTo>
                    <a:pt x="192" y="483"/>
                  </a:lnTo>
                  <a:lnTo>
                    <a:pt x="41" y="724"/>
                  </a:lnTo>
                  <a:lnTo>
                    <a:pt x="0" y="7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DB2D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7"/>
            <p:cNvSpPr>
              <a:spLocks/>
            </p:cNvSpPr>
            <p:nvPr/>
          </p:nvSpPr>
          <p:spPr bwMode="auto">
            <a:xfrm>
              <a:off x="1225551" y="2852738"/>
              <a:ext cx="352425" cy="1149350"/>
            </a:xfrm>
            <a:custGeom>
              <a:avLst/>
              <a:gdLst>
                <a:gd name="T0" fmla="*/ 0 w 222"/>
                <a:gd name="T1" fmla="*/ 0 h 724"/>
                <a:gd name="T2" fmla="*/ 222 w 222"/>
                <a:gd name="T3" fmla="*/ 0 h 724"/>
                <a:gd name="T4" fmla="*/ 222 w 222"/>
                <a:gd name="T5" fmla="*/ 724 h 724"/>
                <a:gd name="T6" fmla="*/ 0 w 222"/>
                <a:gd name="T7" fmla="*/ 724 h 724"/>
                <a:gd name="T8" fmla="*/ 222 w 222"/>
                <a:gd name="T9" fmla="*/ 361 h 724"/>
                <a:gd name="T10" fmla="*/ 0 w 222"/>
                <a:gd name="T11" fmla="*/ 0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2" h="724">
                  <a:moveTo>
                    <a:pt x="0" y="0"/>
                  </a:moveTo>
                  <a:lnTo>
                    <a:pt x="222" y="0"/>
                  </a:lnTo>
                  <a:lnTo>
                    <a:pt x="222" y="724"/>
                  </a:lnTo>
                  <a:lnTo>
                    <a:pt x="0" y="724"/>
                  </a:lnTo>
                  <a:lnTo>
                    <a:pt x="222" y="3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5843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8"/>
            <p:cNvSpPr>
              <a:spLocks/>
            </p:cNvSpPr>
            <p:nvPr/>
          </p:nvSpPr>
          <p:spPr bwMode="auto">
            <a:xfrm>
              <a:off x="2184401" y="2852738"/>
              <a:ext cx="354013" cy="1149350"/>
            </a:xfrm>
            <a:custGeom>
              <a:avLst/>
              <a:gdLst>
                <a:gd name="T0" fmla="*/ 0 w 223"/>
                <a:gd name="T1" fmla="*/ 0 h 724"/>
                <a:gd name="T2" fmla="*/ 223 w 223"/>
                <a:gd name="T3" fmla="*/ 0 h 724"/>
                <a:gd name="T4" fmla="*/ 2 w 223"/>
                <a:gd name="T5" fmla="*/ 361 h 724"/>
                <a:gd name="T6" fmla="*/ 223 w 223"/>
                <a:gd name="T7" fmla="*/ 724 h 724"/>
                <a:gd name="T8" fmla="*/ 2 w 223"/>
                <a:gd name="T9" fmla="*/ 724 h 724"/>
                <a:gd name="T10" fmla="*/ 0 w 223"/>
                <a:gd name="T11" fmla="*/ 723 h 724"/>
                <a:gd name="T12" fmla="*/ 0 w 223"/>
                <a:gd name="T13" fmla="*/ 0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3" h="724">
                  <a:moveTo>
                    <a:pt x="0" y="0"/>
                  </a:moveTo>
                  <a:lnTo>
                    <a:pt x="223" y="0"/>
                  </a:lnTo>
                  <a:lnTo>
                    <a:pt x="2" y="361"/>
                  </a:lnTo>
                  <a:lnTo>
                    <a:pt x="223" y="724"/>
                  </a:lnTo>
                  <a:lnTo>
                    <a:pt x="2" y="724"/>
                  </a:lnTo>
                  <a:lnTo>
                    <a:pt x="0" y="7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3983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9"/>
            <p:cNvSpPr>
              <a:spLocks noEditPoints="1"/>
            </p:cNvSpPr>
            <p:nvPr/>
          </p:nvSpPr>
          <p:spPr bwMode="auto">
            <a:xfrm>
              <a:off x="2187576" y="2852738"/>
              <a:ext cx="1274763" cy="1149350"/>
            </a:xfrm>
            <a:custGeom>
              <a:avLst/>
              <a:gdLst>
                <a:gd name="T0" fmla="*/ 221 w 803"/>
                <a:gd name="T1" fmla="*/ 179 h 724"/>
                <a:gd name="T2" fmla="*/ 221 w 803"/>
                <a:gd name="T3" fmla="*/ 383 h 724"/>
                <a:gd name="T4" fmla="*/ 523 w 803"/>
                <a:gd name="T5" fmla="*/ 383 h 724"/>
                <a:gd name="T6" fmla="*/ 543 w 803"/>
                <a:gd name="T7" fmla="*/ 382 h 724"/>
                <a:gd name="T8" fmla="*/ 560 w 803"/>
                <a:gd name="T9" fmla="*/ 374 h 724"/>
                <a:gd name="T10" fmla="*/ 573 w 803"/>
                <a:gd name="T11" fmla="*/ 361 h 724"/>
                <a:gd name="T12" fmla="*/ 583 w 803"/>
                <a:gd name="T13" fmla="*/ 346 h 724"/>
                <a:gd name="T14" fmla="*/ 589 w 803"/>
                <a:gd name="T15" fmla="*/ 329 h 724"/>
                <a:gd name="T16" fmla="*/ 594 w 803"/>
                <a:gd name="T17" fmla="*/ 310 h 724"/>
                <a:gd name="T18" fmla="*/ 596 w 803"/>
                <a:gd name="T19" fmla="*/ 292 h 724"/>
                <a:gd name="T20" fmla="*/ 596 w 803"/>
                <a:gd name="T21" fmla="*/ 256 h 724"/>
                <a:gd name="T22" fmla="*/ 592 w 803"/>
                <a:gd name="T23" fmla="*/ 233 h 724"/>
                <a:gd name="T24" fmla="*/ 586 w 803"/>
                <a:gd name="T25" fmla="*/ 215 h 724"/>
                <a:gd name="T26" fmla="*/ 574 w 803"/>
                <a:gd name="T27" fmla="*/ 200 h 724"/>
                <a:gd name="T28" fmla="*/ 558 w 803"/>
                <a:gd name="T29" fmla="*/ 188 h 724"/>
                <a:gd name="T30" fmla="*/ 533 w 803"/>
                <a:gd name="T31" fmla="*/ 182 h 724"/>
                <a:gd name="T32" fmla="*/ 504 w 803"/>
                <a:gd name="T33" fmla="*/ 179 h 724"/>
                <a:gd name="T34" fmla="*/ 221 w 803"/>
                <a:gd name="T35" fmla="*/ 179 h 724"/>
                <a:gd name="T36" fmla="*/ 221 w 803"/>
                <a:gd name="T37" fmla="*/ 0 h 724"/>
                <a:gd name="T38" fmla="*/ 540 w 803"/>
                <a:gd name="T39" fmla="*/ 0 h 724"/>
                <a:gd name="T40" fmla="*/ 589 w 803"/>
                <a:gd name="T41" fmla="*/ 2 h 724"/>
                <a:gd name="T42" fmla="*/ 633 w 803"/>
                <a:gd name="T43" fmla="*/ 8 h 724"/>
                <a:gd name="T44" fmla="*/ 670 w 803"/>
                <a:gd name="T45" fmla="*/ 18 h 724"/>
                <a:gd name="T46" fmla="*/ 702 w 803"/>
                <a:gd name="T47" fmla="*/ 33 h 724"/>
                <a:gd name="T48" fmla="*/ 729 w 803"/>
                <a:gd name="T49" fmla="*/ 49 h 724"/>
                <a:gd name="T50" fmla="*/ 750 w 803"/>
                <a:gd name="T51" fmla="*/ 70 h 724"/>
                <a:gd name="T52" fmla="*/ 768 w 803"/>
                <a:gd name="T53" fmla="*/ 93 h 724"/>
                <a:gd name="T54" fmla="*/ 781 w 803"/>
                <a:gd name="T55" fmla="*/ 120 h 724"/>
                <a:gd name="T56" fmla="*/ 791 w 803"/>
                <a:gd name="T57" fmla="*/ 149 h 724"/>
                <a:gd name="T58" fmla="*/ 798 w 803"/>
                <a:gd name="T59" fmla="*/ 180 h 724"/>
                <a:gd name="T60" fmla="*/ 803 w 803"/>
                <a:gd name="T61" fmla="*/ 213 h 724"/>
                <a:gd name="T62" fmla="*/ 803 w 803"/>
                <a:gd name="T63" fmla="*/ 247 h 724"/>
                <a:gd name="T64" fmla="*/ 803 w 803"/>
                <a:gd name="T65" fmla="*/ 333 h 724"/>
                <a:gd name="T66" fmla="*/ 803 w 803"/>
                <a:gd name="T67" fmla="*/ 361 h 724"/>
                <a:gd name="T68" fmla="*/ 798 w 803"/>
                <a:gd name="T69" fmla="*/ 392 h 724"/>
                <a:gd name="T70" fmla="*/ 791 w 803"/>
                <a:gd name="T71" fmla="*/ 421 h 724"/>
                <a:gd name="T72" fmla="*/ 781 w 803"/>
                <a:gd name="T73" fmla="*/ 449 h 724"/>
                <a:gd name="T74" fmla="*/ 768 w 803"/>
                <a:gd name="T75" fmla="*/ 475 h 724"/>
                <a:gd name="T76" fmla="*/ 750 w 803"/>
                <a:gd name="T77" fmla="*/ 500 h 724"/>
                <a:gd name="T78" fmla="*/ 729 w 803"/>
                <a:gd name="T79" fmla="*/ 521 h 724"/>
                <a:gd name="T80" fmla="*/ 704 w 803"/>
                <a:gd name="T81" fmla="*/ 539 h 724"/>
                <a:gd name="T82" fmla="*/ 673 w 803"/>
                <a:gd name="T83" fmla="*/ 552 h 724"/>
                <a:gd name="T84" fmla="*/ 638 w 803"/>
                <a:gd name="T85" fmla="*/ 560 h 724"/>
                <a:gd name="T86" fmla="*/ 597 w 803"/>
                <a:gd name="T87" fmla="*/ 564 h 724"/>
                <a:gd name="T88" fmla="*/ 221 w 803"/>
                <a:gd name="T89" fmla="*/ 564 h 724"/>
                <a:gd name="T90" fmla="*/ 221 w 803"/>
                <a:gd name="T91" fmla="*/ 724 h 724"/>
                <a:gd name="T92" fmla="*/ 221 w 803"/>
                <a:gd name="T93" fmla="*/ 724 h 724"/>
                <a:gd name="T94" fmla="*/ 0 w 803"/>
                <a:gd name="T95" fmla="*/ 361 h 724"/>
                <a:gd name="T96" fmla="*/ 221 w 803"/>
                <a:gd name="T97" fmla="*/ 0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803" h="724">
                  <a:moveTo>
                    <a:pt x="221" y="179"/>
                  </a:moveTo>
                  <a:lnTo>
                    <a:pt x="221" y="383"/>
                  </a:lnTo>
                  <a:lnTo>
                    <a:pt x="523" y="383"/>
                  </a:lnTo>
                  <a:lnTo>
                    <a:pt x="543" y="382"/>
                  </a:lnTo>
                  <a:lnTo>
                    <a:pt x="560" y="374"/>
                  </a:lnTo>
                  <a:lnTo>
                    <a:pt x="573" y="361"/>
                  </a:lnTo>
                  <a:lnTo>
                    <a:pt x="583" y="346"/>
                  </a:lnTo>
                  <a:lnTo>
                    <a:pt x="589" y="329"/>
                  </a:lnTo>
                  <a:lnTo>
                    <a:pt x="594" y="310"/>
                  </a:lnTo>
                  <a:lnTo>
                    <a:pt x="596" y="292"/>
                  </a:lnTo>
                  <a:lnTo>
                    <a:pt x="596" y="256"/>
                  </a:lnTo>
                  <a:lnTo>
                    <a:pt x="592" y="233"/>
                  </a:lnTo>
                  <a:lnTo>
                    <a:pt x="586" y="215"/>
                  </a:lnTo>
                  <a:lnTo>
                    <a:pt x="574" y="200"/>
                  </a:lnTo>
                  <a:lnTo>
                    <a:pt x="558" y="188"/>
                  </a:lnTo>
                  <a:lnTo>
                    <a:pt x="533" y="182"/>
                  </a:lnTo>
                  <a:lnTo>
                    <a:pt x="504" y="179"/>
                  </a:lnTo>
                  <a:lnTo>
                    <a:pt x="221" y="179"/>
                  </a:lnTo>
                  <a:close/>
                  <a:moveTo>
                    <a:pt x="221" y="0"/>
                  </a:moveTo>
                  <a:lnTo>
                    <a:pt x="540" y="0"/>
                  </a:lnTo>
                  <a:lnTo>
                    <a:pt x="589" y="2"/>
                  </a:lnTo>
                  <a:lnTo>
                    <a:pt x="633" y="8"/>
                  </a:lnTo>
                  <a:lnTo>
                    <a:pt x="670" y="18"/>
                  </a:lnTo>
                  <a:lnTo>
                    <a:pt x="702" y="33"/>
                  </a:lnTo>
                  <a:lnTo>
                    <a:pt x="729" y="49"/>
                  </a:lnTo>
                  <a:lnTo>
                    <a:pt x="750" y="70"/>
                  </a:lnTo>
                  <a:lnTo>
                    <a:pt x="768" y="93"/>
                  </a:lnTo>
                  <a:lnTo>
                    <a:pt x="781" y="120"/>
                  </a:lnTo>
                  <a:lnTo>
                    <a:pt x="791" y="149"/>
                  </a:lnTo>
                  <a:lnTo>
                    <a:pt x="798" y="180"/>
                  </a:lnTo>
                  <a:lnTo>
                    <a:pt x="803" y="213"/>
                  </a:lnTo>
                  <a:lnTo>
                    <a:pt x="803" y="247"/>
                  </a:lnTo>
                  <a:lnTo>
                    <a:pt x="803" y="333"/>
                  </a:lnTo>
                  <a:lnTo>
                    <a:pt x="803" y="361"/>
                  </a:lnTo>
                  <a:lnTo>
                    <a:pt x="798" y="392"/>
                  </a:lnTo>
                  <a:lnTo>
                    <a:pt x="791" y="421"/>
                  </a:lnTo>
                  <a:lnTo>
                    <a:pt x="781" y="449"/>
                  </a:lnTo>
                  <a:lnTo>
                    <a:pt x="768" y="475"/>
                  </a:lnTo>
                  <a:lnTo>
                    <a:pt x="750" y="500"/>
                  </a:lnTo>
                  <a:lnTo>
                    <a:pt x="729" y="521"/>
                  </a:lnTo>
                  <a:lnTo>
                    <a:pt x="704" y="539"/>
                  </a:lnTo>
                  <a:lnTo>
                    <a:pt x="673" y="552"/>
                  </a:lnTo>
                  <a:lnTo>
                    <a:pt x="638" y="560"/>
                  </a:lnTo>
                  <a:lnTo>
                    <a:pt x="597" y="564"/>
                  </a:lnTo>
                  <a:lnTo>
                    <a:pt x="221" y="564"/>
                  </a:lnTo>
                  <a:lnTo>
                    <a:pt x="221" y="724"/>
                  </a:lnTo>
                  <a:lnTo>
                    <a:pt x="221" y="724"/>
                  </a:lnTo>
                  <a:lnTo>
                    <a:pt x="0" y="361"/>
                  </a:lnTo>
                  <a:lnTo>
                    <a:pt x="221" y="0"/>
                  </a:lnTo>
                  <a:close/>
                </a:path>
              </a:pathLst>
            </a:custGeom>
            <a:solidFill>
              <a:srgbClr val="C7D22D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0"/>
            <p:cNvSpPr>
              <a:spLocks/>
            </p:cNvSpPr>
            <p:nvPr/>
          </p:nvSpPr>
          <p:spPr bwMode="auto">
            <a:xfrm>
              <a:off x="271463" y="2852738"/>
              <a:ext cx="1306513" cy="1149350"/>
            </a:xfrm>
            <a:custGeom>
              <a:avLst/>
              <a:gdLst>
                <a:gd name="T0" fmla="*/ 0 w 823"/>
                <a:gd name="T1" fmla="*/ 0 h 724"/>
                <a:gd name="T2" fmla="*/ 223 w 823"/>
                <a:gd name="T3" fmla="*/ 0 h 724"/>
                <a:gd name="T4" fmla="*/ 601 w 823"/>
                <a:gd name="T5" fmla="*/ 438 h 724"/>
                <a:gd name="T6" fmla="*/ 601 w 823"/>
                <a:gd name="T7" fmla="*/ 0 h 724"/>
                <a:gd name="T8" fmla="*/ 601 w 823"/>
                <a:gd name="T9" fmla="*/ 0 h 724"/>
                <a:gd name="T10" fmla="*/ 823 w 823"/>
                <a:gd name="T11" fmla="*/ 361 h 724"/>
                <a:gd name="T12" fmla="*/ 601 w 823"/>
                <a:gd name="T13" fmla="*/ 724 h 724"/>
                <a:gd name="T14" fmla="*/ 223 w 823"/>
                <a:gd name="T15" fmla="*/ 287 h 724"/>
                <a:gd name="T16" fmla="*/ 223 w 823"/>
                <a:gd name="T17" fmla="*/ 724 h 724"/>
                <a:gd name="T18" fmla="*/ 0 w 823"/>
                <a:gd name="T19" fmla="*/ 724 h 724"/>
                <a:gd name="T20" fmla="*/ 0 w 823"/>
                <a:gd name="T21" fmla="*/ 0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23" h="724">
                  <a:moveTo>
                    <a:pt x="0" y="0"/>
                  </a:moveTo>
                  <a:lnTo>
                    <a:pt x="223" y="0"/>
                  </a:lnTo>
                  <a:lnTo>
                    <a:pt x="601" y="438"/>
                  </a:lnTo>
                  <a:lnTo>
                    <a:pt x="601" y="0"/>
                  </a:lnTo>
                  <a:lnTo>
                    <a:pt x="601" y="0"/>
                  </a:lnTo>
                  <a:lnTo>
                    <a:pt x="823" y="361"/>
                  </a:lnTo>
                  <a:lnTo>
                    <a:pt x="601" y="724"/>
                  </a:lnTo>
                  <a:lnTo>
                    <a:pt x="223" y="287"/>
                  </a:lnTo>
                  <a:lnTo>
                    <a:pt x="223" y="724"/>
                  </a:lnTo>
                  <a:lnTo>
                    <a:pt x="0" y="7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AD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64970763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and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4" name="Rectangle 226"/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819151" y="1651000"/>
            <a:ext cx="7648574" cy="334010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480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7067550" y="5836800"/>
            <a:ext cx="2076450" cy="8544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2">
                  <a:shade val="67500"/>
                  <a:satMod val="115000"/>
                  <a:alpha val="0"/>
                </a:schemeClr>
              </a:gs>
              <a:gs pos="67000">
                <a:schemeClr val="bg2"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8001876" y="6108700"/>
            <a:ext cx="916714" cy="330200"/>
            <a:chOff x="271463" y="2852738"/>
            <a:chExt cx="3190876" cy="1149350"/>
          </a:xfrm>
        </p:grpSpPr>
        <p:sp>
          <p:nvSpPr>
            <p:cNvPr id="15" name="Freeform 6"/>
            <p:cNvSpPr>
              <a:spLocks/>
            </p:cNvSpPr>
            <p:nvPr/>
          </p:nvSpPr>
          <p:spPr bwMode="auto">
            <a:xfrm>
              <a:off x="1577976" y="2852738"/>
              <a:ext cx="609600" cy="1149350"/>
            </a:xfrm>
            <a:custGeom>
              <a:avLst/>
              <a:gdLst>
                <a:gd name="T0" fmla="*/ 0 w 384"/>
                <a:gd name="T1" fmla="*/ 0 h 724"/>
                <a:gd name="T2" fmla="*/ 41 w 384"/>
                <a:gd name="T3" fmla="*/ 0 h 724"/>
                <a:gd name="T4" fmla="*/ 192 w 384"/>
                <a:gd name="T5" fmla="*/ 241 h 724"/>
                <a:gd name="T6" fmla="*/ 341 w 384"/>
                <a:gd name="T7" fmla="*/ 0 h 724"/>
                <a:gd name="T8" fmla="*/ 382 w 384"/>
                <a:gd name="T9" fmla="*/ 0 h 724"/>
                <a:gd name="T10" fmla="*/ 382 w 384"/>
                <a:gd name="T11" fmla="*/ 723 h 724"/>
                <a:gd name="T12" fmla="*/ 384 w 384"/>
                <a:gd name="T13" fmla="*/ 724 h 724"/>
                <a:gd name="T14" fmla="*/ 341 w 384"/>
                <a:gd name="T15" fmla="*/ 724 h 724"/>
                <a:gd name="T16" fmla="*/ 192 w 384"/>
                <a:gd name="T17" fmla="*/ 483 h 724"/>
                <a:gd name="T18" fmla="*/ 41 w 384"/>
                <a:gd name="T19" fmla="*/ 724 h 724"/>
                <a:gd name="T20" fmla="*/ 0 w 384"/>
                <a:gd name="T21" fmla="*/ 724 h 724"/>
                <a:gd name="T22" fmla="*/ 0 w 384"/>
                <a:gd name="T23" fmla="*/ 0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84" h="724">
                  <a:moveTo>
                    <a:pt x="0" y="0"/>
                  </a:moveTo>
                  <a:lnTo>
                    <a:pt x="41" y="0"/>
                  </a:lnTo>
                  <a:lnTo>
                    <a:pt x="192" y="241"/>
                  </a:lnTo>
                  <a:lnTo>
                    <a:pt x="341" y="0"/>
                  </a:lnTo>
                  <a:lnTo>
                    <a:pt x="382" y="0"/>
                  </a:lnTo>
                  <a:lnTo>
                    <a:pt x="382" y="723"/>
                  </a:lnTo>
                  <a:lnTo>
                    <a:pt x="384" y="724"/>
                  </a:lnTo>
                  <a:lnTo>
                    <a:pt x="341" y="724"/>
                  </a:lnTo>
                  <a:lnTo>
                    <a:pt x="192" y="483"/>
                  </a:lnTo>
                  <a:lnTo>
                    <a:pt x="41" y="724"/>
                  </a:lnTo>
                  <a:lnTo>
                    <a:pt x="0" y="7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DB2D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7"/>
            <p:cNvSpPr>
              <a:spLocks/>
            </p:cNvSpPr>
            <p:nvPr/>
          </p:nvSpPr>
          <p:spPr bwMode="auto">
            <a:xfrm>
              <a:off x="1225551" y="2852738"/>
              <a:ext cx="352425" cy="1149350"/>
            </a:xfrm>
            <a:custGeom>
              <a:avLst/>
              <a:gdLst>
                <a:gd name="T0" fmla="*/ 0 w 222"/>
                <a:gd name="T1" fmla="*/ 0 h 724"/>
                <a:gd name="T2" fmla="*/ 222 w 222"/>
                <a:gd name="T3" fmla="*/ 0 h 724"/>
                <a:gd name="T4" fmla="*/ 222 w 222"/>
                <a:gd name="T5" fmla="*/ 724 h 724"/>
                <a:gd name="T6" fmla="*/ 0 w 222"/>
                <a:gd name="T7" fmla="*/ 724 h 724"/>
                <a:gd name="T8" fmla="*/ 222 w 222"/>
                <a:gd name="T9" fmla="*/ 361 h 724"/>
                <a:gd name="T10" fmla="*/ 0 w 222"/>
                <a:gd name="T11" fmla="*/ 0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2" h="724">
                  <a:moveTo>
                    <a:pt x="0" y="0"/>
                  </a:moveTo>
                  <a:lnTo>
                    <a:pt x="222" y="0"/>
                  </a:lnTo>
                  <a:lnTo>
                    <a:pt x="222" y="724"/>
                  </a:lnTo>
                  <a:lnTo>
                    <a:pt x="0" y="724"/>
                  </a:lnTo>
                  <a:lnTo>
                    <a:pt x="222" y="3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5843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8"/>
            <p:cNvSpPr>
              <a:spLocks/>
            </p:cNvSpPr>
            <p:nvPr/>
          </p:nvSpPr>
          <p:spPr bwMode="auto">
            <a:xfrm>
              <a:off x="2184401" y="2852738"/>
              <a:ext cx="354013" cy="1149350"/>
            </a:xfrm>
            <a:custGeom>
              <a:avLst/>
              <a:gdLst>
                <a:gd name="T0" fmla="*/ 0 w 223"/>
                <a:gd name="T1" fmla="*/ 0 h 724"/>
                <a:gd name="T2" fmla="*/ 223 w 223"/>
                <a:gd name="T3" fmla="*/ 0 h 724"/>
                <a:gd name="T4" fmla="*/ 2 w 223"/>
                <a:gd name="T5" fmla="*/ 361 h 724"/>
                <a:gd name="T6" fmla="*/ 223 w 223"/>
                <a:gd name="T7" fmla="*/ 724 h 724"/>
                <a:gd name="T8" fmla="*/ 2 w 223"/>
                <a:gd name="T9" fmla="*/ 724 h 724"/>
                <a:gd name="T10" fmla="*/ 0 w 223"/>
                <a:gd name="T11" fmla="*/ 723 h 724"/>
                <a:gd name="T12" fmla="*/ 0 w 223"/>
                <a:gd name="T13" fmla="*/ 0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3" h="724">
                  <a:moveTo>
                    <a:pt x="0" y="0"/>
                  </a:moveTo>
                  <a:lnTo>
                    <a:pt x="223" y="0"/>
                  </a:lnTo>
                  <a:lnTo>
                    <a:pt x="2" y="361"/>
                  </a:lnTo>
                  <a:lnTo>
                    <a:pt x="223" y="724"/>
                  </a:lnTo>
                  <a:lnTo>
                    <a:pt x="2" y="724"/>
                  </a:lnTo>
                  <a:lnTo>
                    <a:pt x="0" y="7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3983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9"/>
            <p:cNvSpPr>
              <a:spLocks noEditPoints="1"/>
            </p:cNvSpPr>
            <p:nvPr/>
          </p:nvSpPr>
          <p:spPr bwMode="auto">
            <a:xfrm>
              <a:off x="2187576" y="2852738"/>
              <a:ext cx="1274763" cy="1149350"/>
            </a:xfrm>
            <a:custGeom>
              <a:avLst/>
              <a:gdLst>
                <a:gd name="T0" fmla="*/ 221 w 803"/>
                <a:gd name="T1" fmla="*/ 179 h 724"/>
                <a:gd name="T2" fmla="*/ 221 w 803"/>
                <a:gd name="T3" fmla="*/ 383 h 724"/>
                <a:gd name="T4" fmla="*/ 523 w 803"/>
                <a:gd name="T5" fmla="*/ 383 h 724"/>
                <a:gd name="T6" fmla="*/ 543 w 803"/>
                <a:gd name="T7" fmla="*/ 382 h 724"/>
                <a:gd name="T8" fmla="*/ 560 w 803"/>
                <a:gd name="T9" fmla="*/ 374 h 724"/>
                <a:gd name="T10" fmla="*/ 573 w 803"/>
                <a:gd name="T11" fmla="*/ 361 h 724"/>
                <a:gd name="T12" fmla="*/ 583 w 803"/>
                <a:gd name="T13" fmla="*/ 346 h 724"/>
                <a:gd name="T14" fmla="*/ 589 w 803"/>
                <a:gd name="T15" fmla="*/ 329 h 724"/>
                <a:gd name="T16" fmla="*/ 594 w 803"/>
                <a:gd name="T17" fmla="*/ 310 h 724"/>
                <a:gd name="T18" fmla="*/ 596 w 803"/>
                <a:gd name="T19" fmla="*/ 292 h 724"/>
                <a:gd name="T20" fmla="*/ 596 w 803"/>
                <a:gd name="T21" fmla="*/ 256 h 724"/>
                <a:gd name="T22" fmla="*/ 592 w 803"/>
                <a:gd name="T23" fmla="*/ 233 h 724"/>
                <a:gd name="T24" fmla="*/ 586 w 803"/>
                <a:gd name="T25" fmla="*/ 215 h 724"/>
                <a:gd name="T26" fmla="*/ 574 w 803"/>
                <a:gd name="T27" fmla="*/ 200 h 724"/>
                <a:gd name="T28" fmla="*/ 558 w 803"/>
                <a:gd name="T29" fmla="*/ 188 h 724"/>
                <a:gd name="T30" fmla="*/ 533 w 803"/>
                <a:gd name="T31" fmla="*/ 182 h 724"/>
                <a:gd name="T32" fmla="*/ 504 w 803"/>
                <a:gd name="T33" fmla="*/ 179 h 724"/>
                <a:gd name="T34" fmla="*/ 221 w 803"/>
                <a:gd name="T35" fmla="*/ 179 h 724"/>
                <a:gd name="T36" fmla="*/ 221 w 803"/>
                <a:gd name="T37" fmla="*/ 0 h 724"/>
                <a:gd name="T38" fmla="*/ 540 w 803"/>
                <a:gd name="T39" fmla="*/ 0 h 724"/>
                <a:gd name="T40" fmla="*/ 589 w 803"/>
                <a:gd name="T41" fmla="*/ 2 h 724"/>
                <a:gd name="T42" fmla="*/ 633 w 803"/>
                <a:gd name="T43" fmla="*/ 8 h 724"/>
                <a:gd name="T44" fmla="*/ 670 w 803"/>
                <a:gd name="T45" fmla="*/ 18 h 724"/>
                <a:gd name="T46" fmla="*/ 702 w 803"/>
                <a:gd name="T47" fmla="*/ 33 h 724"/>
                <a:gd name="T48" fmla="*/ 729 w 803"/>
                <a:gd name="T49" fmla="*/ 49 h 724"/>
                <a:gd name="T50" fmla="*/ 750 w 803"/>
                <a:gd name="T51" fmla="*/ 70 h 724"/>
                <a:gd name="T52" fmla="*/ 768 w 803"/>
                <a:gd name="T53" fmla="*/ 93 h 724"/>
                <a:gd name="T54" fmla="*/ 781 w 803"/>
                <a:gd name="T55" fmla="*/ 120 h 724"/>
                <a:gd name="T56" fmla="*/ 791 w 803"/>
                <a:gd name="T57" fmla="*/ 149 h 724"/>
                <a:gd name="T58" fmla="*/ 798 w 803"/>
                <a:gd name="T59" fmla="*/ 180 h 724"/>
                <a:gd name="T60" fmla="*/ 803 w 803"/>
                <a:gd name="T61" fmla="*/ 213 h 724"/>
                <a:gd name="T62" fmla="*/ 803 w 803"/>
                <a:gd name="T63" fmla="*/ 247 h 724"/>
                <a:gd name="T64" fmla="*/ 803 w 803"/>
                <a:gd name="T65" fmla="*/ 333 h 724"/>
                <a:gd name="T66" fmla="*/ 803 w 803"/>
                <a:gd name="T67" fmla="*/ 361 h 724"/>
                <a:gd name="T68" fmla="*/ 798 w 803"/>
                <a:gd name="T69" fmla="*/ 392 h 724"/>
                <a:gd name="T70" fmla="*/ 791 w 803"/>
                <a:gd name="T71" fmla="*/ 421 h 724"/>
                <a:gd name="T72" fmla="*/ 781 w 803"/>
                <a:gd name="T73" fmla="*/ 449 h 724"/>
                <a:gd name="T74" fmla="*/ 768 w 803"/>
                <a:gd name="T75" fmla="*/ 475 h 724"/>
                <a:gd name="T76" fmla="*/ 750 w 803"/>
                <a:gd name="T77" fmla="*/ 500 h 724"/>
                <a:gd name="T78" fmla="*/ 729 w 803"/>
                <a:gd name="T79" fmla="*/ 521 h 724"/>
                <a:gd name="T80" fmla="*/ 704 w 803"/>
                <a:gd name="T81" fmla="*/ 539 h 724"/>
                <a:gd name="T82" fmla="*/ 673 w 803"/>
                <a:gd name="T83" fmla="*/ 552 h 724"/>
                <a:gd name="T84" fmla="*/ 638 w 803"/>
                <a:gd name="T85" fmla="*/ 560 h 724"/>
                <a:gd name="T86" fmla="*/ 597 w 803"/>
                <a:gd name="T87" fmla="*/ 564 h 724"/>
                <a:gd name="T88" fmla="*/ 221 w 803"/>
                <a:gd name="T89" fmla="*/ 564 h 724"/>
                <a:gd name="T90" fmla="*/ 221 w 803"/>
                <a:gd name="T91" fmla="*/ 724 h 724"/>
                <a:gd name="T92" fmla="*/ 221 w 803"/>
                <a:gd name="T93" fmla="*/ 724 h 724"/>
                <a:gd name="T94" fmla="*/ 0 w 803"/>
                <a:gd name="T95" fmla="*/ 361 h 724"/>
                <a:gd name="T96" fmla="*/ 221 w 803"/>
                <a:gd name="T97" fmla="*/ 0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803" h="724">
                  <a:moveTo>
                    <a:pt x="221" y="179"/>
                  </a:moveTo>
                  <a:lnTo>
                    <a:pt x="221" y="383"/>
                  </a:lnTo>
                  <a:lnTo>
                    <a:pt x="523" y="383"/>
                  </a:lnTo>
                  <a:lnTo>
                    <a:pt x="543" y="382"/>
                  </a:lnTo>
                  <a:lnTo>
                    <a:pt x="560" y="374"/>
                  </a:lnTo>
                  <a:lnTo>
                    <a:pt x="573" y="361"/>
                  </a:lnTo>
                  <a:lnTo>
                    <a:pt x="583" y="346"/>
                  </a:lnTo>
                  <a:lnTo>
                    <a:pt x="589" y="329"/>
                  </a:lnTo>
                  <a:lnTo>
                    <a:pt x="594" y="310"/>
                  </a:lnTo>
                  <a:lnTo>
                    <a:pt x="596" y="292"/>
                  </a:lnTo>
                  <a:lnTo>
                    <a:pt x="596" y="256"/>
                  </a:lnTo>
                  <a:lnTo>
                    <a:pt x="592" y="233"/>
                  </a:lnTo>
                  <a:lnTo>
                    <a:pt x="586" y="215"/>
                  </a:lnTo>
                  <a:lnTo>
                    <a:pt x="574" y="200"/>
                  </a:lnTo>
                  <a:lnTo>
                    <a:pt x="558" y="188"/>
                  </a:lnTo>
                  <a:lnTo>
                    <a:pt x="533" y="182"/>
                  </a:lnTo>
                  <a:lnTo>
                    <a:pt x="504" y="179"/>
                  </a:lnTo>
                  <a:lnTo>
                    <a:pt x="221" y="179"/>
                  </a:lnTo>
                  <a:close/>
                  <a:moveTo>
                    <a:pt x="221" y="0"/>
                  </a:moveTo>
                  <a:lnTo>
                    <a:pt x="540" y="0"/>
                  </a:lnTo>
                  <a:lnTo>
                    <a:pt x="589" y="2"/>
                  </a:lnTo>
                  <a:lnTo>
                    <a:pt x="633" y="8"/>
                  </a:lnTo>
                  <a:lnTo>
                    <a:pt x="670" y="18"/>
                  </a:lnTo>
                  <a:lnTo>
                    <a:pt x="702" y="33"/>
                  </a:lnTo>
                  <a:lnTo>
                    <a:pt x="729" y="49"/>
                  </a:lnTo>
                  <a:lnTo>
                    <a:pt x="750" y="70"/>
                  </a:lnTo>
                  <a:lnTo>
                    <a:pt x="768" y="93"/>
                  </a:lnTo>
                  <a:lnTo>
                    <a:pt x="781" y="120"/>
                  </a:lnTo>
                  <a:lnTo>
                    <a:pt x="791" y="149"/>
                  </a:lnTo>
                  <a:lnTo>
                    <a:pt x="798" y="180"/>
                  </a:lnTo>
                  <a:lnTo>
                    <a:pt x="803" y="213"/>
                  </a:lnTo>
                  <a:lnTo>
                    <a:pt x="803" y="247"/>
                  </a:lnTo>
                  <a:lnTo>
                    <a:pt x="803" y="333"/>
                  </a:lnTo>
                  <a:lnTo>
                    <a:pt x="803" y="361"/>
                  </a:lnTo>
                  <a:lnTo>
                    <a:pt x="798" y="392"/>
                  </a:lnTo>
                  <a:lnTo>
                    <a:pt x="791" y="421"/>
                  </a:lnTo>
                  <a:lnTo>
                    <a:pt x="781" y="449"/>
                  </a:lnTo>
                  <a:lnTo>
                    <a:pt x="768" y="475"/>
                  </a:lnTo>
                  <a:lnTo>
                    <a:pt x="750" y="500"/>
                  </a:lnTo>
                  <a:lnTo>
                    <a:pt x="729" y="521"/>
                  </a:lnTo>
                  <a:lnTo>
                    <a:pt x="704" y="539"/>
                  </a:lnTo>
                  <a:lnTo>
                    <a:pt x="673" y="552"/>
                  </a:lnTo>
                  <a:lnTo>
                    <a:pt x="638" y="560"/>
                  </a:lnTo>
                  <a:lnTo>
                    <a:pt x="597" y="564"/>
                  </a:lnTo>
                  <a:lnTo>
                    <a:pt x="221" y="564"/>
                  </a:lnTo>
                  <a:lnTo>
                    <a:pt x="221" y="724"/>
                  </a:lnTo>
                  <a:lnTo>
                    <a:pt x="221" y="724"/>
                  </a:lnTo>
                  <a:lnTo>
                    <a:pt x="0" y="361"/>
                  </a:lnTo>
                  <a:lnTo>
                    <a:pt x="221" y="0"/>
                  </a:lnTo>
                  <a:close/>
                </a:path>
              </a:pathLst>
            </a:custGeom>
            <a:solidFill>
              <a:srgbClr val="C7D22D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0"/>
            <p:cNvSpPr>
              <a:spLocks/>
            </p:cNvSpPr>
            <p:nvPr/>
          </p:nvSpPr>
          <p:spPr bwMode="auto">
            <a:xfrm>
              <a:off x="271463" y="2852738"/>
              <a:ext cx="1306513" cy="1149350"/>
            </a:xfrm>
            <a:custGeom>
              <a:avLst/>
              <a:gdLst>
                <a:gd name="T0" fmla="*/ 0 w 823"/>
                <a:gd name="T1" fmla="*/ 0 h 724"/>
                <a:gd name="T2" fmla="*/ 223 w 823"/>
                <a:gd name="T3" fmla="*/ 0 h 724"/>
                <a:gd name="T4" fmla="*/ 601 w 823"/>
                <a:gd name="T5" fmla="*/ 438 h 724"/>
                <a:gd name="T6" fmla="*/ 601 w 823"/>
                <a:gd name="T7" fmla="*/ 0 h 724"/>
                <a:gd name="T8" fmla="*/ 601 w 823"/>
                <a:gd name="T9" fmla="*/ 0 h 724"/>
                <a:gd name="T10" fmla="*/ 823 w 823"/>
                <a:gd name="T11" fmla="*/ 361 h 724"/>
                <a:gd name="T12" fmla="*/ 601 w 823"/>
                <a:gd name="T13" fmla="*/ 724 h 724"/>
                <a:gd name="T14" fmla="*/ 223 w 823"/>
                <a:gd name="T15" fmla="*/ 287 h 724"/>
                <a:gd name="T16" fmla="*/ 223 w 823"/>
                <a:gd name="T17" fmla="*/ 724 h 724"/>
                <a:gd name="T18" fmla="*/ 0 w 823"/>
                <a:gd name="T19" fmla="*/ 724 h 724"/>
                <a:gd name="T20" fmla="*/ 0 w 823"/>
                <a:gd name="T21" fmla="*/ 0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23" h="724">
                  <a:moveTo>
                    <a:pt x="0" y="0"/>
                  </a:moveTo>
                  <a:lnTo>
                    <a:pt x="223" y="0"/>
                  </a:lnTo>
                  <a:lnTo>
                    <a:pt x="601" y="438"/>
                  </a:lnTo>
                  <a:lnTo>
                    <a:pt x="601" y="0"/>
                  </a:lnTo>
                  <a:lnTo>
                    <a:pt x="601" y="0"/>
                  </a:lnTo>
                  <a:lnTo>
                    <a:pt x="823" y="361"/>
                  </a:lnTo>
                  <a:lnTo>
                    <a:pt x="601" y="724"/>
                  </a:lnTo>
                  <a:lnTo>
                    <a:pt x="223" y="287"/>
                  </a:lnTo>
                  <a:lnTo>
                    <a:pt x="223" y="724"/>
                  </a:lnTo>
                  <a:lnTo>
                    <a:pt x="0" y="7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AD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83556660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Title and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537F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4" name="Rectangle 226"/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819151" y="1651000"/>
            <a:ext cx="7648574" cy="334010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480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7067550" y="5836800"/>
            <a:ext cx="2076450" cy="8544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2">
                  <a:shade val="67500"/>
                  <a:satMod val="115000"/>
                  <a:alpha val="0"/>
                </a:schemeClr>
              </a:gs>
              <a:gs pos="67000">
                <a:schemeClr val="bg2"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8001876" y="6108700"/>
            <a:ext cx="916714" cy="330200"/>
            <a:chOff x="271463" y="2852738"/>
            <a:chExt cx="3190876" cy="1149350"/>
          </a:xfrm>
        </p:grpSpPr>
        <p:sp>
          <p:nvSpPr>
            <p:cNvPr id="15" name="Freeform 6"/>
            <p:cNvSpPr>
              <a:spLocks/>
            </p:cNvSpPr>
            <p:nvPr/>
          </p:nvSpPr>
          <p:spPr bwMode="auto">
            <a:xfrm>
              <a:off x="1577976" y="2852738"/>
              <a:ext cx="609600" cy="1149350"/>
            </a:xfrm>
            <a:custGeom>
              <a:avLst/>
              <a:gdLst>
                <a:gd name="T0" fmla="*/ 0 w 384"/>
                <a:gd name="T1" fmla="*/ 0 h 724"/>
                <a:gd name="T2" fmla="*/ 41 w 384"/>
                <a:gd name="T3" fmla="*/ 0 h 724"/>
                <a:gd name="T4" fmla="*/ 192 w 384"/>
                <a:gd name="T5" fmla="*/ 241 h 724"/>
                <a:gd name="T6" fmla="*/ 341 w 384"/>
                <a:gd name="T7" fmla="*/ 0 h 724"/>
                <a:gd name="T8" fmla="*/ 382 w 384"/>
                <a:gd name="T9" fmla="*/ 0 h 724"/>
                <a:gd name="T10" fmla="*/ 382 w 384"/>
                <a:gd name="T11" fmla="*/ 723 h 724"/>
                <a:gd name="T12" fmla="*/ 384 w 384"/>
                <a:gd name="T13" fmla="*/ 724 h 724"/>
                <a:gd name="T14" fmla="*/ 341 w 384"/>
                <a:gd name="T15" fmla="*/ 724 h 724"/>
                <a:gd name="T16" fmla="*/ 192 w 384"/>
                <a:gd name="T17" fmla="*/ 483 h 724"/>
                <a:gd name="T18" fmla="*/ 41 w 384"/>
                <a:gd name="T19" fmla="*/ 724 h 724"/>
                <a:gd name="T20" fmla="*/ 0 w 384"/>
                <a:gd name="T21" fmla="*/ 724 h 724"/>
                <a:gd name="T22" fmla="*/ 0 w 384"/>
                <a:gd name="T23" fmla="*/ 0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84" h="724">
                  <a:moveTo>
                    <a:pt x="0" y="0"/>
                  </a:moveTo>
                  <a:lnTo>
                    <a:pt x="41" y="0"/>
                  </a:lnTo>
                  <a:lnTo>
                    <a:pt x="192" y="241"/>
                  </a:lnTo>
                  <a:lnTo>
                    <a:pt x="341" y="0"/>
                  </a:lnTo>
                  <a:lnTo>
                    <a:pt x="382" y="0"/>
                  </a:lnTo>
                  <a:lnTo>
                    <a:pt x="382" y="723"/>
                  </a:lnTo>
                  <a:lnTo>
                    <a:pt x="384" y="724"/>
                  </a:lnTo>
                  <a:lnTo>
                    <a:pt x="341" y="724"/>
                  </a:lnTo>
                  <a:lnTo>
                    <a:pt x="192" y="483"/>
                  </a:lnTo>
                  <a:lnTo>
                    <a:pt x="41" y="724"/>
                  </a:lnTo>
                  <a:lnTo>
                    <a:pt x="0" y="7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DB2D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7"/>
            <p:cNvSpPr>
              <a:spLocks/>
            </p:cNvSpPr>
            <p:nvPr/>
          </p:nvSpPr>
          <p:spPr bwMode="auto">
            <a:xfrm>
              <a:off x="1225551" y="2852738"/>
              <a:ext cx="352425" cy="1149350"/>
            </a:xfrm>
            <a:custGeom>
              <a:avLst/>
              <a:gdLst>
                <a:gd name="T0" fmla="*/ 0 w 222"/>
                <a:gd name="T1" fmla="*/ 0 h 724"/>
                <a:gd name="T2" fmla="*/ 222 w 222"/>
                <a:gd name="T3" fmla="*/ 0 h 724"/>
                <a:gd name="T4" fmla="*/ 222 w 222"/>
                <a:gd name="T5" fmla="*/ 724 h 724"/>
                <a:gd name="T6" fmla="*/ 0 w 222"/>
                <a:gd name="T7" fmla="*/ 724 h 724"/>
                <a:gd name="T8" fmla="*/ 222 w 222"/>
                <a:gd name="T9" fmla="*/ 361 h 724"/>
                <a:gd name="T10" fmla="*/ 0 w 222"/>
                <a:gd name="T11" fmla="*/ 0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2" h="724">
                  <a:moveTo>
                    <a:pt x="0" y="0"/>
                  </a:moveTo>
                  <a:lnTo>
                    <a:pt x="222" y="0"/>
                  </a:lnTo>
                  <a:lnTo>
                    <a:pt x="222" y="724"/>
                  </a:lnTo>
                  <a:lnTo>
                    <a:pt x="0" y="724"/>
                  </a:lnTo>
                  <a:lnTo>
                    <a:pt x="222" y="3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5843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8"/>
            <p:cNvSpPr>
              <a:spLocks/>
            </p:cNvSpPr>
            <p:nvPr/>
          </p:nvSpPr>
          <p:spPr bwMode="auto">
            <a:xfrm>
              <a:off x="2184401" y="2852738"/>
              <a:ext cx="354013" cy="1149350"/>
            </a:xfrm>
            <a:custGeom>
              <a:avLst/>
              <a:gdLst>
                <a:gd name="T0" fmla="*/ 0 w 223"/>
                <a:gd name="T1" fmla="*/ 0 h 724"/>
                <a:gd name="T2" fmla="*/ 223 w 223"/>
                <a:gd name="T3" fmla="*/ 0 h 724"/>
                <a:gd name="T4" fmla="*/ 2 w 223"/>
                <a:gd name="T5" fmla="*/ 361 h 724"/>
                <a:gd name="T6" fmla="*/ 223 w 223"/>
                <a:gd name="T7" fmla="*/ 724 h 724"/>
                <a:gd name="T8" fmla="*/ 2 w 223"/>
                <a:gd name="T9" fmla="*/ 724 h 724"/>
                <a:gd name="T10" fmla="*/ 0 w 223"/>
                <a:gd name="T11" fmla="*/ 723 h 724"/>
                <a:gd name="T12" fmla="*/ 0 w 223"/>
                <a:gd name="T13" fmla="*/ 0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3" h="724">
                  <a:moveTo>
                    <a:pt x="0" y="0"/>
                  </a:moveTo>
                  <a:lnTo>
                    <a:pt x="223" y="0"/>
                  </a:lnTo>
                  <a:lnTo>
                    <a:pt x="2" y="361"/>
                  </a:lnTo>
                  <a:lnTo>
                    <a:pt x="223" y="724"/>
                  </a:lnTo>
                  <a:lnTo>
                    <a:pt x="2" y="724"/>
                  </a:lnTo>
                  <a:lnTo>
                    <a:pt x="0" y="7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3983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9"/>
            <p:cNvSpPr>
              <a:spLocks noEditPoints="1"/>
            </p:cNvSpPr>
            <p:nvPr/>
          </p:nvSpPr>
          <p:spPr bwMode="auto">
            <a:xfrm>
              <a:off x="2187576" y="2852738"/>
              <a:ext cx="1274763" cy="1149350"/>
            </a:xfrm>
            <a:custGeom>
              <a:avLst/>
              <a:gdLst>
                <a:gd name="T0" fmla="*/ 221 w 803"/>
                <a:gd name="T1" fmla="*/ 179 h 724"/>
                <a:gd name="T2" fmla="*/ 221 w 803"/>
                <a:gd name="T3" fmla="*/ 383 h 724"/>
                <a:gd name="T4" fmla="*/ 523 w 803"/>
                <a:gd name="T5" fmla="*/ 383 h 724"/>
                <a:gd name="T6" fmla="*/ 543 w 803"/>
                <a:gd name="T7" fmla="*/ 382 h 724"/>
                <a:gd name="T8" fmla="*/ 560 w 803"/>
                <a:gd name="T9" fmla="*/ 374 h 724"/>
                <a:gd name="T10" fmla="*/ 573 w 803"/>
                <a:gd name="T11" fmla="*/ 361 h 724"/>
                <a:gd name="T12" fmla="*/ 583 w 803"/>
                <a:gd name="T13" fmla="*/ 346 h 724"/>
                <a:gd name="T14" fmla="*/ 589 w 803"/>
                <a:gd name="T15" fmla="*/ 329 h 724"/>
                <a:gd name="T16" fmla="*/ 594 w 803"/>
                <a:gd name="T17" fmla="*/ 310 h 724"/>
                <a:gd name="T18" fmla="*/ 596 w 803"/>
                <a:gd name="T19" fmla="*/ 292 h 724"/>
                <a:gd name="T20" fmla="*/ 596 w 803"/>
                <a:gd name="T21" fmla="*/ 256 h 724"/>
                <a:gd name="T22" fmla="*/ 592 w 803"/>
                <a:gd name="T23" fmla="*/ 233 h 724"/>
                <a:gd name="T24" fmla="*/ 586 w 803"/>
                <a:gd name="T25" fmla="*/ 215 h 724"/>
                <a:gd name="T26" fmla="*/ 574 w 803"/>
                <a:gd name="T27" fmla="*/ 200 h 724"/>
                <a:gd name="T28" fmla="*/ 558 w 803"/>
                <a:gd name="T29" fmla="*/ 188 h 724"/>
                <a:gd name="T30" fmla="*/ 533 w 803"/>
                <a:gd name="T31" fmla="*/ 182 h 724"/>
                <a:gd name="T32" fmla="*/ 504 w 803"/>
                <a:gd name="T33" fmla="*/ 179 h 724"/>
                <a:gd name="T34" fmla="*/ 221 w 803"/>
                <a:gd name="T35" fmla="*/ 179 h 724"/>
                <a:gd name="T36" fmla="*/ 221 w 803"/>
                <a:gd name="T37" fmla="*/ 0 h 724"/>
                <a:gd name="T38" fmla="*/ 540 w 803"/>
                <a:gd name="T39" fmla="*/ 0 h 724"/>
                <a:gd name="T40" fmla="*/ 589 w 803"/>
                <a:gd name="T41" fmla="*/ 2 h 724"/>
                <a:gd name="T42" fmla="*/ 633 w 803"/>
                <a:gd name="T43" fmla="*/ 8 h 724"/>
                <a:gd name="T44" fmla="*/ 670 w 803"/>
                <a:gd name="T45" fmla="*/ 18 h 724"/>
                <a:gd name="T46" fmla="*/ 702 w 803"/>
                <a:gd name="T47" fmla="*/ 33 h 724"/>
                <a:gd name="T48" fmla="*/ 729 w 803"/>
                <a:gd name="T49" fmla="*/ 49 h 724"/>
                <a:gd name="T50" fmla="*/ 750 w 803"/>
                <a:gd name="T51" fmla="*/ 70 h 724"/>
                <a:gd name="T52" fmla="*/ 768 w 803"/>
                <a:gd name="T53" fmla="*/ 93 h 724"/>
                <a:gd name="T54" fmla="*/ 781 w 803"/>
                <a:gd name="T55" fmla="*/ 120 h 724"/>
                <a:gd name="T56" fmla="*/ 791 w 803"/>
                <a:gd name="T57" fmla="*/ 149 h 724"/>
                <a:gd name="T58" fmla="*/ 798 w 803"/>
                <a:gd name="T59" fmla="*/ 180 h 724"/>
                <a:gd name="T60" fmla="*/ 803 w 803"/>
                <a:gd name="T61" fmla="*/ 213 h 724"/>
                <a:gd name="T62" fmla="*/ 803 w 803"/>
                <a:gd name="T63" fmla="*/ 247 h 724"/>
                <a:gd name="T64" fmla="*/ 803 w 803"/>
                <a:gd name="T65" fmla="*/ 333 h 724"/>
                <a:gd name="T66" fmla="*/ 803 w 803"/>
                <a:gd name="T67" fmla="*/ 361 h 724"/>
                <a:gd name="T68" fmla="*/ 798 w 803"/>
                <a:gd name="T69" fmla="*/ 392 h 724"/>
                <a:gd name="T70" fmla="*/ 791 w 803"/>
                <a:gd name="T71" fmla="*/ 421 h 724"/>
                <a:gd name="T72" fmla="*/ 781 w 803"/>
                <a:gd name="T73" fmla="*/ 449 h 724"/>
                <a:gd name="T74" fmla="*/ 768 w 803"/>
                <a:gd name="T75" fmla="*/ 475 h 724"/>
                <a:gd name="T76" fmla="*/ 750 w 803"/>
                <a:gd name="T77" fmla="*/ 500 h 724"/>
                <a:gd name="T78" fmla="*/ 729 w 803"/>
                <a:gd name="T79" fmla="*/ 521 h 724"/>
                <a:gd name="T80" fmla="*/ 704 w 803"/>
                <a:gd name="T81" fmla="*/ 539 h 724"/>
                <a:gd name="T82" fmla="*/ 673 w 803"/>
                <a:gd name="T83" fmla="*/ 552 h 724"/>
                <a:gd name="T84" fmla="*/ 638 w 803"/>
                <a:gd name="T85" fmla="*/ 560 h 724"/>
                <a:gd name="T86" fmla="*/ 597 w 803"/>
                <a:gd name="T87" fmla="*/ 564 h 724"/>
                <a:gd name="T88" fmla="*/ 221 w 803"/>
                <a:gd name="T89" fmla="*/ 564 h 724"/>
                <a:gd name="T90" fmla="*/ 221 w 803"/>
                <a:gd name="T91" fmla="*/ 724 h 724"/>
                <a:gd name="T92" fmla="*/ 221 w 803"/>
                <a:gd name="T93" fmla="*/ 724 h 724"/>
                <a:gd name="T94" fmla="*/ 0 w 803"/>
                <a:gd name="T95" fmla="*/ 361 h 724"/>
                <a:gd name="T96" fmla="*/ 221 w 803"/>
                <a:gd name="T97" fmla="*/ 0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803" h="724">
                  <a:moveTo>
                    <a:pt x="221" y="179"/>
                  </a:moveTo>
                  <a:lnTo>
                    <a:pt x="221" y="383"/>
                  </a:lnTo>
                  <a:lnTo>
                    <a:pt x="523" y="383"/>
                  </a:lnTo>
                  <a:lnTo>
                    <a:pt x="543" y="382"/>
                  </a:lnTo>
                  <a:lnTo>
                    <a:pt x="560" y="374"/>
                  </a:lnTo>
                  <a:lnTo>
                    <a:pt x="573" y="361"/>
                  </a:lnTo>
                  <a:lnTo>
                    <a:pt x="583" y="346"/>
                  </a:lnTo>
                  <a:lnTo>
                    <a:pt x="589" y="329"/>
                  </a:lnTo>
                  <a:lnTo>
                    <a:pt x="594" y="310"/>
                  </a:lnTo>
                  <a:lnTo>
                    <a:pt x="596" y="292"/>
                  </a:lnTo>
                  <a:lnTo>
                    <a:pt x="596" y="256"/>
                  </a:lnTo>
                  <a:lnTo>
                    <a:pt x="592" y="233"/>
                  </a:lnTo>
                  <a:lnTo>
                    <a:pt x="586" y="215"/>
                  </a:lnTo>
                  <a:lnTo>
                    <a:pt x="574" y="200"/>
                  </a:lnTo>
                  <a:lnTo>
                    <a:pt x="558" y="188"/>
                  </a:lnTo>
                  <a:lnTo>
                    <a:pt x="533" y="182"/>
                  </a:lnTo>
                  <a:lnTo>
                    <a:pt x="504" y="179"/>
                  </a:lnTo>
                  <a:lnTo>
                    <a:pt x="221" y="179"/>
                  </a:lnTo>
                  <a:close/>
                  <a:moveTo>
                    <a:pt x="221" y="0"/>
                  </a:moveTo>
                  <a:lnTo>
                    <a:pt x="540" y="0"/>
                  </a:lnTo>
                  <a:lnTo>
                    <a:pt x="589" y="2"/>
                  </a:lnTo>
                  <a:lnTo>
                    <a:pt x="633" y="8"/>
                  </a:lnTo>
                  <a:lnTo>
                    <a:pt x="670" y="18"/>
                  </a:lnTo>
                  <a:lnTo>
                    <a:pt x="702" y="33"/>
                  </a:lnTo>
                  <a:lnTo>
                    <a:pt x="729" y="49"/>
                  </a:lnTo>
                  <a:lnTo>
                    <a:pt x="750" y="70"/>
                  </a:lnTo>
                  <a:lnTo>
                    <a:pt x="768" y="93"/>
                  </a:lnTo>
                  <a:lnTo>
                    <a:pt x="781" y="120"/>
                  </a:lnTo>
                  <a:lnTo>
                    <a:pt x="791" y="149"/>
                  </a:lnTo>
                  <a:lnTo>
                    <a:pt x="798" y="180"/>
                  </a:lnTo>
                  <a:lnTo>
                    <a:pt x="803" y="213"/>
                  </a:lnTo>
                  <a:lnTo>
                    <a:pt x="803" y="247"/>
                  </a:lnTo>
                  <a:lnTo>
                    <a:pt x="803" y="333"/>
                  </a:lnTo>
                  <a:lnTo>
                    <a:pt x="803" y="361"/>
                  </a:lnTo>
                  <a:lnTo>
                    <a:pt x="798" y="392"/>
                  </a:lnTo>
                  <a:lnTo>
                    <a:pt x="791" y="421"/>
                  </a:lnTo>
                  <a:lnTo>
                    <a:pt x="781" y="449"/>
                  </a:lnTo>
                  <a:lnTo>
                    <a:pt x="768" y="475"/>
                  </a:lnTo>
                  <a:lnTo>
                    <a:pt x="750" y="500"/>
                  </a:lnTo>
                  <a:lnTo>
                    <a:pt x="729" y="521"/>
                  </a:lnTo>
                  <a:lnTo>
                    <a:pt x="704" y="539"/>
                  </a:lnTo>
                  <a:lnTo>
                    <a:pt x="673" y="552"/>
                  </a:lnTo>
                  <a:lnTo>
                    <a:pt x="638" y="560"/>
                  </a:lnTo>
                  <a:lnTo>
                    <a:pt x="597" y="564"/>
                  </a:lnTo>
                  <a:lnTo>
                    <a:pt x="221" y="564"/>
                  </a:lnTo>
                  <a:lnTo>
                    <a:pt x="221" y="724"/>
                  </a:lnTo>
                  <a:lnTo>
                    <a:pt x="221" y="724"/>
                  </a:lnTo>
                  <a:lnTo>
                    <a:pt x="0" y="361"/>
                  </a:lnTo>
                  <a:lnTo>
                    <a:pt x="221" y="0"/>
                  </a:lnTo>
                  <a:close/>
                </a:path>
              </a:pathLst>
            </a:custGeom>
            <a:solidFill>
              <a:srgbClr val="C7D22D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0"/>
            <p:cNvSpPr>
              <a:spLocks/>
            </p:cNvSpPr>
            <p:nvPr/>
          </p:nvSpPr>
          <p:spPr bwMode="auto">
            <a:xfrm>
              <a:off x="271463" y="2852738"/>
              <a:ext cx="1306513" cy="1149350"/>
            </a:xfrm>
            <a:custGeom>
              <a:avLst/>
              <a:gdLst>
                <a:gd name="T0" fmla="*/ 0 w 823"/>
                <a:gd name="T1" fmla="*/ 0 h 724"/>
                <a:gd name="T2" fmla="*/ 223 w 823"/>
                <a:gd name="T3" fmla="*/ 0 h 724"/>
                <a:gd name="T4" fmla="*/ 601 w 823"/>
                <a:gd name="T5" fmla="*/ 438 h 724"/>
                <a:gd name="T6" fmla="*/ 601 w 823"/>
                <a:gd name="T7" fmla="*/ 0 h 724"/>
                <a:gd name="T8" fmla="*/ 601 w 823"/>
                <a:gd name="T9" fmla="*/ 0 h 724"/>
                <a:gd name="T10" fmla="*/ 823 w 823"/>
                <a:gd name="T11" fmla="*/ 361 h 724"/>
                <a:gd name="T12" fmla="*/ 601 w 823"/>
                <a:gd name="T13" fmla="*/ 724 h 724"/>
                <a:gd name="T14" fmla="*/ 223 w 823"/>
                <a:gd name="T15" fmla="*/ 287 h 724"/>
                <a:gd name="T16" fmla="*/ 223 w 823"/>
                <a:gd name="T17" fmla="*/ 724 h 724"/>
                <a:gd name="T18" fmla="*/ 0 w 823"/>
                <a:gd name="T19" fmla="*/ 724 h 724"/>
                <a:gd name="T20" fmla="*/ 0 w 823"/>
                <a:gd name="T21" fmla="*/ 0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23" h="724">
                  <a:moveTo>
                    <a:pt x="0" y="0"/>
                  </a:moveTo>
                  <a:lnTo>
                    <a:pt x="223" y="0"/>
                  </a:lnTo>
                  <a:lnTo>
                    <a:pt x="601" y="438"/>
                  </a:lnTo>
                  <a:lnTo>
                    <a:pt x="601" y="0"/>
                  </a:lnTo>
                  <a:lnTo>
                    <a:pt x="601" y="0"/>
                  </a:lnTo>
                  <a:lnTo>
                    <a:pt x="823" y="361"/>
                  </a:lnTo>
                  <a:lnTo>
                    <a:pt x="601" y="724"/>
                  </a:lnTo>
                  <a:lnTo>
                    <a:pt x="223" y="287"/>
                  </a:lnTo>
                  <a:lnTo>
                    <a:pt x="223" y="724"/>
                  </a:lnTo>
                  <a:lnTo>
                    <a:pt x="0" y="7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AD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41038077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Title and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5493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4" name="Rectangle 226"/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819151" y="1651000"/>
            <a:ext cx="7648574" cy="334010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480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7067550" y="5836800"/>
            <a:ext cx="2076450" cy="8544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2">
                  <a:shade val="67500"/>
                  <a:satMod val="115000"/>
                  <a:alpha val="0"/>
                </a:schemeClr>
              </a:gs>
              <a:gs pos="67000">
                <a:schemeClr val="bg2"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8001876" y="6108700"/>
            <a:ext cx="916714" cy="330200"/>
            <a:chOff x="271463" y="2852738"/>
            <a:chExt cx="3190876" cy="1149350"/>
          </a:xfrm>
        </p:grpSpPr>
        <p:sp>
          <p:nvSpPr>
            <p:cNvPr id="15" name="Freeform 6"/>
            <p:cNvSpPr>
              <a:spLocks/>
            </p:cNvSpPr>
            <p:nvPr/>
          </p:nvSpPr>
          <p:spPr bwMode="auto">
            <a:xfrm>
              <a:off x="1577976" y="2852738"/>
              <a:ext cx="609600" cy="1149350"/>
            </a:xfrm>
            <a:custGeom>
              <a:avLst/>
              <a:gdLst>
                <a:gd name="T0" fmla="*/ 0 w 384"/>
                <a:gd name="T1" fmla="*/ 0 h 724"/>
                <a:gd name="T2" fmla="*/ 41 w 384"/>
                <a:gd name="T3" fmla="*/ 0 h 724"/>
                <a:gd name="T4" fmla="*/ 192 w 384"/>
                <a:gd name="T5" fmla="*/ 241 h 724"/>
                <a:gd name="T6" fmla="*/ 341 w 384"/>
                <a:gd name="T7" fmla="*/ 0 h 724"/>
                <a:gd name="T8" fmla="*/ 382 w 384"/>
                <a:gd name="T9" fmla="*/ 0 h 724"/>
                <a:gd name="T10" fmla="*/ 382 w 384"/>
                <a:gd name="T11" fmla="*/ 723 h 724"/>
                <a:gd name="T12" fmla="*/ 384 w 384"/>
                <a:gd name="T13" fmla="*/ 724 h 724"/>
                <a:gd name="T14" fmla="*/ 341 w 384"/>
                <a:gd name="T15" fmla="*/ 724 h 724"/>
                <a:gd name="T16" fmla="*/ 192 w 384"/>
                <a:gd name="T17" fmla="*/ 483 h 724"/>
                <a:gd name="T18" fmla="*/ 41 w 384"/>
                <a:gd name="T19" fmla="*/ 724 h 724"/>
                <a:gd name="T20" fmla="*/ 0 w 384"/>
                <a:gd name="T21" fmla="*/ 724 h 724"/>
                <a:gd name="T22" fmla="*/ 0 w 384"/>
                <a:gd name="T23" fmla="*/ 0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84" h="724">
                  <a:moveTo>
                    <a:pt x="0" y="0"/>
                  </a:moveTo>
                  <a:lnTo>
                    <a:pt x="41" y="0"/>
                  </a:lnTo>
                  <a:lnTo>
                    <a:pt x="192" y="241"/>
                  </a:lnTo>
                  <a:lnTo>
                    <a:pt x="341" y="0"/>
                  </a:lnTo>
                  <a:lnTo>
                    <a:pt x="382" y="0"/>
                  </a:lnTo>
                  <a:lnTo>
                    <a:pt x="382" y="723"/>
                  </a:lnTo>
                  <a:lnTo>
                    <a:pt x="384" y="724"/>
                  </a:lnTo>
                  <a:lnTo>
                    <a:pt x="341" y="724"/>
                  </a:lnTo>
                  <a:lnTo>
                    <a:pt x="192" y="483"/>
                  </a:lnTo>
                  <a:lnTo>
                    <a:pt x="41" y="724"/>
                  </a:lnTo>
                  <a:lnTo>
                    <a:pt x="0" y="7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DB2D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7"/>
            <p:cNvSpPr>
              <a:spLocks/>
            </p:cNvSpPr>
            <p:nvPr/>
          </p:nvSpPr>
          <p:spPr bwMode="auto">
            <a:xfrm>
              <a:off x="1225551" y="2852738"/>
              <a:ext cx="352425" cy="1149350"/>
            </a:xfrm>
            <a:custGeom>
              <a:avLst/>
              <a:gdLst>
                <a:gd name="T0" fmla="*/ 0 w 222"/>
                <a:gd name="T1" fmla="*/ 0 h 724"/>
                <a:gd name="T2" fmla="*/ 222 w 222"/>
                <a:gd name="T3" fmla="*/ 0 h 724"/>
                <a:gd name="T4" fmla="*/ 222 w 222"/>
                <a:gd name="T5" fmla="*/ 724 h 724"/>
                <a:gd name="T6" fmla="*/ 0 w 222"/>
                <a:gd name="T7" fmla="*/ 724 h 724"/>
                <a:gd name="T8" fmla="*/ 222 w 222"/>
                <a:gd name="T9" fmla="*/ 361 h 724"/>
                <a:gd name="T10" fmla="*/ 0 w 222"/>
                <a:gd name="T11" fmla="*/ 0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2" h="724">
                  <a:moveTo>
                    <a:pt x="0" y="0"/>
                  </a:moveTo>
                  <a:lnTo>
                    <a:pt x="222" y="0"/>
                  </a:lnTo>
                  <a:lnTo>
                    <a:pt x="222" y="724"/>
                  </a:lnTo>
                  <a:lnTo>
                    <a:pt x="0" y="724"/>
                  </a:lnTo>
                  <a:lnTo>
                    <a:pt x="222" y="3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5843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8"/>
            <p:cNvSpPr>
              <a:spLocks/>
            </p:cNvSpPr>
            <p:nvPr/>
          </p:nvSpPr>
          <p:spPr bwMode="auto">
            <a:xfrm>
              <a:off x="2184401" y="2852738"/>
              <a:ext cx="354013" cy="1149350"/>
            </a:xfrm>
            <a:custGeom>
              <a:avLst/>
              <a:gdLst>
                <a:gd name="T0" fmla="*/ 0 w 223"/>
                <a:gd name="T1" fmla="*/ 0 h 724"/>
                <a:gd name="T2" fmla="*/ 223 w 223"/>
                <a:gd name="T3" fmla="*/ 0 h 724"/>
                <a:gd name="T4" fmla="*/ 2 w 223"/>
                <a:gd name="T5" fmla="*/ 361 h 724"/>
                <a:gd name="T6" fmla="*/ 223 w 223"/>
                <a:gd name="T7" fmla="*/ 724 h 724"/>
                <a:gd name="T8" fmla="*/ 2 w 223"/>
                <a:gd name="T9" fmla="*/ 724 h 724"/>
                <a:gd name="T10" fmla="*/ 0 w 223"/>
                <a:gd name="T11" fmla="*/ 723 h 724"/>
                <a:gd name="T12" fmla="*/ 0 w 223"/>
                <a:gd name="T13" fmla="*/ 0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3" h="724">
                  <a:moveTo>
                    <a:pt x="0" y="0"/>
                  </a:moveTo>
                  <a:lnTo>
                    <a:pt x="223" y="0"/>
                  </a:lnTo>
                  <a:lnTo>
                    <a:pt x="2" y="361"/>
                  </a:lnTo>
                  <a:lnTo>
                    <a:pt x="223" y="724"/>
                  </a:lnTo>
                  <a:lnTo>
                    <a:pt x="2" y="724"/>
                  </a:lnTo>
                  <a:lnTo>
                    <a:pt x="0" y="7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3983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9"/>
            <p:cNvSpPr>
              <a:spLocks noEditPoints="1"/>
            </p:cNvSpPr>
            <p:nvPr/>
          </p:nvSpPr>
          <p:spPr bwMode="auto">
            <a:xfrm>
              <a:off x="2187576" y="2852738"/>
              <a:ext cx="1274763" cy="1149350"/>
            </a:xfrm>
            <a:custGeom>
              <a:avLst/>
              <a:gdLst>
                <a:gd name="T0" fmla="*/ 221 w 803"/>
                <a:gd name="T1" fmla="*/ 179 h 724"/>
                <a:gd name="T2" fmla="*/ 221 w 803"/>
                <a:gd name="T3" fmla="*/ 383 h 724"/>
                <a:gd name="T4" fmla="*/ 523 w 803"/>
                <a:gd name="T5" fmla="*/ 383 h 724"/>
                <a:gd name="T6" fmla="*/ 543 w 803"/>
                <a:gd name="T7" fmla="*/ 382 h 724"/>
                <a:gd name="T8" fmla="*/ 560 w 803"/>
                <a:gd name="T9" fmla="*/ 374 h 724"/>
                <a:gd name="T10" fmla="*/ 573 w 803"/>
                <a:gd name="T11" fmla="*/ 361 h 724"/>
                <a:gd name="T12" fmla="*/ 583 w 803"/>
                <a:gd name="T13" fmla="*/ 346 h 724"/>
                <a:gd name="T14" fmla="*/ 589 w 803"/>
                <a:gd name="T15" fmla="*/ 329 h 724"/>
                <a:gd name="T16" fmla="*/ 594 w 803"/>
                <a:gd name="T17" fmla="*/ 310 h 724"/>
                <a:gd name="T18" fmla="*/ 596 w 803"/>
                <a:gd name="T19" fmla="*/ 292 h 724"/>
                <a:gd name="T20" fmla="*/ 596 w 803"/>
                <a:gd name="T21" fmla="*/ 256 h 724"/>
                <a:gd name="T22" fmla="*/ 592 w 803"/>
                <a:gd name="T23" fmla="*/ 233 h 724"/>
                <a:gd name="T24" fmla="*/ 586 w 803"/>
                <a:gd name="T25" fmla="*/ 215 h 724"/>
                <a:gd name="T26" fmla="*/ 574 w 803"/>
                <a:gd name="T27" fmla="*/ 200 h 724"/>
                <a:gd name="T28" fmla="*/ 558 w 803"/>
                <a:gd name="T29" fmla="*/ 188 h 724"/>
                <a:gd name="T30" fmla="*/ 533 w 803"/>
                <a:gd name="T31" fmla="*/ 182 h 724"/>
                <a:gd name="T32" fmla="*/ 504 w 803"/>
                <a:gd name="T33" fmla="*/ 179 h 724"/>
                <a:gd name="T34" fmla="*/ 221 w 803"/>
                <a:gd name="T35" fmla="*/ 179 h 724"/>
                <a:gd name="T36" fmla="*/ 221 w 803"/>
                <a:gd name="T37" fmla="*/ 0 h 724"/>
                <a:gd name="T38" fmla="*/ 540 w 803"/>
                <a:gd name="T39" fmla="*/ 0 h 724"/>
                <a:gd name="T40" fmla="*/ 589 w 803"/>
                <a:gd name="T41" fmla="*/ 2 h 724"/>
                <a:gd name="T42" fmla="*/ 633 w 803"/>
                <a:gd name="T43" fmla="*/ 8 h 724"/>
                <a:gd name="T44" fmla="*/ 670 w 803"/>
                <a:gd name="T45" fmla="*/ 18 h 724"/>
                <a:gd name="T46" fmla="*/ 702 w 803"/>
                <a:gd name="T47" fmla="*/ 33 h 724"/>
                <a:gd name="T48" fmla="*/ 729 w 803"/>
                <a:gd name="T49" fmla="*/ 49 h 724"/>
                <a:gd name="T50" fmla="*/ 750 w 803"/>
                <a:gd name="T51" fmla="*/ 70 h 724"/>
                <a:gd name="T52" fmla="*/ 768 w 803"/>
                <a:gd name="T53" fmla="*/ 93 h 724"/>
                <a:gd name="T54" fmla="*/ 781 w 803"/>
                <a:gd name="T55" fmla="*/ 120 h 724"/>
                <a:gd name="T56" fmla="*/ 791 w 803"/>
                <a:gd name="T57" fmla="*/ 149 h 724"/>
                <a:gd name="T58" fmla="*/ 798 w 803"/>
                <a:gd name="T59" fmla="*/ 180 h 724"/>
                <a:gd name="T60" fmla="*/ 803 w 803"/>
                <a:gd name="T61" fmla="*/ 213 h 724"/>
                <a:gd name="T62" fmla="*/ 803 w 803"/>
                <a:gd name="T63" fmla="*/ 247 h 724"/>
                <a:gd name="T64" fmla="*/ 803 w 803"/>
                <a:gd name="T65" fmla="*/ 333 h 724"/>
                <a:gd name="T66" fmla="*/ 803 w 803"/>
                <a:gd name="T67" fmla="*/ 361 h 724"/>
                <a:gd name="T68" fmla="*/ 798 w 803"/>
                <a:gd name="T69" fmla="*/ 392 h 724"/>
                <a:gd name="T70" fmla="*/ 791 w 803"/>
                <a:gd name="T71" fmla="*/ 421 h 724"/>
                <a:gd name="T72" fmla="*/ 781 w 803"/>
                <a:gd name="T73" fmla="*/ 449 h 724"/>
                <a:gd name="T74" fmla="*/ 768 w 803"/>
                <a:gd name="T75" fmla="*/ 475 h 724"/>
                <a:gd name="T76" fmla="*/ 750 w 803"/>
                <a:gd name="T77" fmla="*/ 500 h 724"/>
                <a:gd name="T78" fmla="*/ 729 w 803"/>
                <a:gd name="T79" fmla="*/ 521 h 724"/>
                <a:gd name="T80" fmla="*/ 704 w 803"/>
                <a:gd name="T81" fmla="*/ 539 h 724"/>
                <a:gd name="T82" fmla="*/ 673 w 803"/>
                <a:gd name="T83" fmla="*/ 552 h 724"/>
                <a:gd name="T84" fmla="*/ 638 w 803"/>
                <a:gd name="T85" fmla="*/ 560 h 724"/>
                <a:gd name="T86" fmla="*/ 597 w 803"/>
                <a:gd name="T87" fmla="*/ 564 h 724"/>
                <a:gd name="T88" fmla="*/ 221 w 803"/>
                <a:gd name="T89" fmla="*/ 564 h 724"/>
                <a:gd name="T90" fmla="*/ 221 w 803"/>
                <a:gd name="T91" fmla="*/ 724 h 724"/>
                <a:gd name="T92" fmla="*/ 221 w 803"/>
                <a:gd name="T93" fmla="*/ 724 h 724"/>
                <a:gd name="T94" fmla="*/ 0 w 803"/>
                <a:gd name="T95" fmla="*/ 361 h 724"/>
                <a:gd name="T96" fmla="*/ 221 w 803"/>
                <a:gd name="T97" fmla="*/ 0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803" h="724">
                  <a:moveTo>
                    <a:pt x="221" y="179"/>
                  </a:moveTo>
                  <a:lnTo>
                    <a:pt x="221" y="383"/>
                  </a:lnTo>
                  <a:lnTo>
                    <a:pt x="523" y="383"/>
                  </a:lnTo>
                  <a:lnTo>
                    <a:pt x="543" y="382"/>
                  </a:lnTo>
                  <a:lnTo>
                    <a:pt x="560" y="374"/>
                  </a:lnTo>
                  <a:lnTo>
                    <a:pt x="573" y="361"/>
                  </a:lnTo>
                  <a:lnTo>
                    <a:pt x="583" y="346"/>
                  </a:lnTo>
                  <a:lnTo>
                    <a:pt x="589" y="329"/>
                  </a:lnTo>
                  <a:lnTo>
                    <a:pt x="594" y="310"/>
                  </a:lnTo>
                  <a:lnTo>
                    <a:pt x="596" y="292"/>
                  </a:lnTo>
                  <a:lnTo>
                    <a:pt x="596" y="256"/>
                  </a:lnTo>
                  <a:lnTo>
                    <a:pt x="592" y="233"/>
                  </a:lnTo>
                  <a:lnTo>
                    <a:pt x="586" y="215"/>
                  </a:lnTo>
                  <a:lnTo>
                    <a:pt x="574" y="200"/>
                  </a:lnTo>
                  <a:lnTo>
                    <a:pt x="558" y="188"/>
                  </a:lnTo>
                  <a:lnTo>
                    <a:pt x="533" y="182"/>
                  </a:lnTo>
                  <a:lnTo>
                    <a:pt x="504" y="179"/>
                  </a:lnTo>
                  <a:lnTo>
                    <a:pt x="221" y="179"/>
                  </a:lnTo>
                  <a:close/>
                  <a:moveTo>
                    <a:pt x="221" y="0"/>
                  </a:moveTo>
                  <a:lnTo>
                    <a:pt x="540" y="0"/>
                  </a:lnTo>
                  <a:lnTo>
                    <a:pt x="589" y="2"/>
                  </a:lnTo>
                  <a:lnTo>
                    <a:pt x="633" y="8"/>
                  </a:lnTo>
                  <a:lnTo>
                    <a:pt x="670" y="18"/>
                  </a:lnTo>
                  <a:lnTo>
                    <a:pt x="702" y="33"/>
                  </a:lnTo>
                  <a:lnTo>
                    <a:pt x="729" y="49"/>
                  </a:lnTo>
                  <a:lnTo>
                    <a:pt x="750" y="70"/>
                  </a:lnTo>
                  <a:lnTo>
                    <a:pt x="768" y="93"/>
                  </a:lnTo>
                  <a:lnTo>
                    <a:pt x="781" y="120"/>
                  </a:lnTo>
                  <a:lnTo>
                    <a:pt x="791" y="149"/>
                  </a:lnTo>
                  <a:lnTo>
                    <a:pt x="798" y="180"/>
                  </a:lnTo>
                  <a:lnTo>
                    <a:pt x="803" y="213"/>
                  </a:lnTo>
                  <a:lnTo>
                    <a:pt x="803" y="247"/>
                  </a:lnTo>
                  <a:lnTo>
                    <a:pt x="803" y="333"/>
                  </a:lnTo>
                  <a:lnTo>
                    <a:pt x="803" y="361"/>
                  </a:lnTo>
                  <a:lnTo>
                    <a:pt x="798" y="392"/>
                  </a:lnTo>
                  <a:lnTo>
                    <a:pt x="791" y="421"/>
                  </a:lnTo>
                  <a:lnTo>
                    <a:pt x="781" y="449"/>
                  </a:lnTo>
                  <a:lnTo>
                    <a:pt x="768" y="475"/>
                  </a:lnTo>
                  <a:lnTo>
                    <a:pt x="750" y="500"/>
                  </a:lnTo>
                  <a:lnTo>
                    <a:pt x="729" y="521"/>
                  </a:lnTo>
                  <a:lnTo>
                    <a:pt x="704" y="539"/>
                  </a:lnTo>
                  <a:lnTo>
                    <a:pt x="673" y="552"/>
                  </a:lnTo>
                  <a:lnTo>
                    <a:pt x="638" y="560"/>
                  </a:lnTo>
                  <a:lnTo>
                    <a:pt x="597" y="564"/>
                  </a:lnTo>
                  <a:lnTo>
                    <a:pt x="221" y="564"/>
                  </a:lnTo>
                  <a:lnTo>
                    <a:pt x="221" y="724"/>
                  </a:lnTo>
                  <a:lnTo>
                    <a:pt x="221" y="724"/>
                  </a:lnTo>
                  <a:lnTo>
                    <a:pt x="0" y="361"/>
                  </a:lnTo>
                  <a:lnTo>
                    <a:pt x="221" y="0"/>
                  </a:lnTo>
                  <a:close/>
                </a:path>
              </a:pathLst>
            </a:custGeom>
            <a:solidFill>
              <a:srgbClr val="C7D22D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0"/>
            <p:cNvSpPr>
              <a:spLocks/>
            </p:cNvSpPr>
            <p:nvPr/>
          </p:nvSpPr>
          <p:spPr bwMode="auto">
            <a:xfrm>
              <a:off x="271463" y="2852738"/>
              <a:ext cx="1306513" cy="1149350"/>
            </a:xfrm>
            <a:custGeom>
              <a:avLst/>
              <a:gdLst>
                <a:gd name="T0" fmla="*/ 0 w 823"/>
                <a:gd name="T1" fmla="*/ 0 h 724"/>
                <a:gd name="T2" fmla="*/ 223 w 823"/>
                <a:gd name="T3" fmla="*/ 0 h 724"/>
                <a:gd name="T4" fmla="*/ 601 w 823"/>
                <a:gd name="T5" fmla="*/ 438 h 724"/>
                <a:gd name="T6" fmla="*/ 601 w 823"/>
                <a:gd name="T7" fmla="*/ 0 h 724"/>
                <a:gd name="T8" fmla="*/ 601 w 823"/>
                <a:gd name="T9" fmla="*/ 0 h 724"/>
                <a:gd name="T10" fmla="*/ 823 w 823"/>
                <a:gd name="T11" fmla="*/ 361 h 724"/>
                <a:gd name="T12" fmla="*/ 601 w 823"/>
                <a:gd name="T13" fmla="*/ 724 h 724"/>
                <a:gd name="T14" fmla="*/ 223 w 823"/>
                <a:gd name="T15" fmla="*/ 287 h 724"/>
                <a:gd name="T16" fmla="*/ 223 w 823"/>
                <a:gd name="T17" fmla="*/ 724 h 724"/>
                <a:gd name="T18" fmla="*/ 0 w 823"/>
                <a:gd name="T19" fmla="*/ 724 h 724"/>
                <a:gd name="T20" fmla="*/ 0 w 823"/>
                <a:gd name="T21" fmla="*/ 0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23" h="724">
                  <a:moveTo>
                    <a:pt x="0" y="0"/>
                  </a:moveTo>
                  <a:lnTo>
                    <a:pt x="223" y="0"/>
                  </a:lnTo>
                  <a:lnTo>
                    <a:pt x="601" y="438"/>
                  </a:lnTo>
                  <a:lnTo>
                    <a:pt x="601" y="0"/>
                  </a:lnTo>
                  <a:lnTo>
                    <a:pt x="601" y="0"/>
                  </a:lnTo>
                  <a:lnTo>
                    <a:pt x="823" y="361"/>
                  </a:lnTo>
                  <a:lnTo>
                    <a:pt x="601" y="724"/>
                  </a:lnTo>
                  <a:lnTo>
                    <a:pt x="223" y="287"/>
                  </a:lnTo>
                  <a:lnTo>
                    <a:pt x="223" y="724"/>
                  </a:lnTo>
                  <a:lnTo>
                    <a:pt x="0" y="7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AD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33078186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FSL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Master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144000" cy="6858000"/>
          </a:xfrm>
        </p:spPr>
        <p:txBody>
          <a:bodyPr/>
          <a:lstStyle>
            <a:lvl1pPr marL="0" indent="0" algn="ctr">
              <a:buFontTx/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Insert Full Image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Text Placeholder 89"/>
          <p:cNvSpPr>
            <a:spLocks noGrp="1"/>
          </p:cNvSpPr>
          <p:nvPr userDrawn="1">
            <p:ph type="body" sz="quarter" idx="12"/>
          </p:nvPr>
        </p:nvSpPr>
        <p:spPr>
          <a:xfrm>
            <a:off x="323529" y="2817333"/>
            <a:ext cx="4676812" cy="1129411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FontTx/>
              <a:buNone/>
              <a:defRPr sz="1800" b="0" cap="all" spc="-45" baseline="0">
                <a:solidFill>
                  <a:schemeClr val="bg1"/>
                </a:solidFill>
                <a:latin typeface="+mj-lt"/>
              </a:defRPr>
            </a:lvl1pPr>
            <a:lvl2pPr marL="175022" indent="0">
              <a:buFontTx/>
              <a:buNone/>
              <a:defRPr/>
            </a:lvl2pPr>
            <a:lvl3pPr marL="301229" indent="0">
              <a:buFontTx/>
              <a:buNone/>
              <a:defRPr/>
            </a:lvl3pPr>
            <a:lvl4pPr marL="427434" indent="0">
              <a:buFontTx/>
              <a:buNone/>
              <a:defRPr/>
            </a:lvl4pPr>
            <a:lvl5pPr marL="559594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8" name="Rectangle 182"/>
          <p:cNvSpPr>
            <a:spLocks noGrp="1" noChangeArrowheads="1"/>
          </p:cNvSpPr>
          <p:nvPr userDrawn="1">
            <p:ph type="ctrTitle" hasCustomPrompt="1"/>
          </p:nvPr>
        </p:nvSpPr>
        <p:spPr bwMode="blackWhite">
          <a:xfrm>
            <a:off x="323529" y="1790700"/>
            <a:ext cx="4676812" cy="977900"/>
          </a:xfrm>
          <a:ln w="25400"/>
          <a:effectLst/>
        </p:spPr>
        <p:txBody>
          <a:bodyPr tIns="91440" bIns="91440" anchor="t"/>
          <a:lstStyle>
            <a:lvl1pPr algn="l">
              <a:lnSpc>
                <a:spcPct val="100000"/>
              </a:lnSpc>
              <a:spcBef>
                <a:spcPct val="25000"/>
              </a:spcBef>
              <a:defRPr lang="en-US" sz="2600" b="1" kern="1200" cap="all" spc="-45" baseline="0" dirty="0">
                <a:solidFill>
                  <a:schemeClr val="bg1"/>
                </a:solidFill>
                <a:effectLst/>
                <a:latin typeface="Arial" charset="0"/>
                <a:ea typeface="+mn-ea"/>
                <a:cs typeface="+mn-cs"/>
              </a:defRPr>
            </a:lvl1pPr>
          </a:lstStyle>
          <a:p>
            <a:r>
              <a:rPr lang="en-US" dirty="0"/>
              <a:t>Title Goes Here</a:t>
            </a:r>
            <a:br>
              <a:rPr lang="en-US" dirty="0"/>
            </a:br>
            <a:r>
              <a:rPr lang="en-US" dirty="0"/>
              <a:t>Second Line Optional</a:t>
            </a:r>
          </a:p>
        </p:txBody>
      </p:sp>
      <p:sp>
        <p:nvSpPr>
          <p:cNvPr id="56" name="Rectangle 55"/>
          <p:cNvSpPr/>
          <p:nvPr userDrawn="1"/>
        </p:nvSpPr>
        <p:spPr>
          <a:xfrm>
            <a:off x="2768600" y="5903089"/>
            <a:ext cx="6375400" cy="74078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2">
                  <a:shade val="67500"/>
                  <a:satMod val="115000"/>
                  <a:alpha val="0"/>
                </a:schemeClr>
              </a:gs>
              <a:gs pos="67000">
                <a:schemeClr val="bg2"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71" name="Slide Number Placeholder 1"/>
          <p:cNvSpPr txBox="1">
            <a:spLocks/>
          </p:cNvSpPr>
          <p:nvPr userDrawn="1"/>
        </p:nvSpPr>
        <p:spPr>
          <a:xfrm>
            <a:off x="250360" y="6279997"/>
            <a:ext cx="447335" cy="277811"/>
          </a:xfrm>
          <a:prstGeom prst="rect">
            <a:avLst/>
          </a:prstGeom>
        </p:spPr>
        <p:txBody>
          <a:bodyPr vert="horz" lIns="51435" tIns="25718" rIns="51435" bIns="25718"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000" b="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l"/>
            <a:fld id="{9899D5D8-9A89-49C6-87E2-D5B81659BB09}" type="slidenum">
              <a:rPr lang="en-US" sz="975" b="0" smtClean="0">
                <a:solidFill>
                  <a:schemeClr val="bg1"/>
                </a:solidFill>
              </a:rPr>
              <a:pPr algn="l"/>
              <a:t>‹#›</a:t>
            </a:fld>
            <a:endParaRPr lang="en-US" sz="975" b="0" dirty="0">
              <a:solidFill>
                <a:schemeClr val="bg1"/>
              </a:solidFill>
            </a:endParaRPr>
          </a:p>
        </p:txBody>
      </p:sp>
      <p:sp>
        <p:nvSpPr>
          <p:cNvPr id="79" name="TextBox 78"/>
          <p:cNvSpPr txBox="1"/>
          <p:nvPr userDrawn="1"/>
        </p:nvSpPr>
        <p:spPr>
          <a:xfrm>
            <a:off x="722436" y="6298063"/>
            <a:ext cx="3514373" cy="30877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en-US" sz="975" b="0" i="0" cap="all" baseline="0" dirty="0">
                <a:solidFill>
                  <a:schemeClr val="bg1"/>
                </a:solidFill>
              </a:rPr>
              <a:t>PUBLIC </a:t>
            </a:r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4807153" y="6036338"/>
            <a:ext cx="3993947" cy="512367"/>
            <a:chOff x="7003917" y="-725488"/>
            <a:chExt cx="10382383" cy="1331913"/>
          </a:xfrm>
        </p:grpSpPr>
        <p:sp>
          <p:nvSpPr>
            <p:cNvPr id="16" name="Rectangle 12"/>
            <p:cNvSpPr>
              <a:spLocks noChangeArrowheads="1"/>
            </p:cNvSpPr>
            <p:nvPr userDrawn="1"/>
          </p:nvSpPr>
          <p:spPr bwMode="auto">
            <a:xfrm>
              <a:off x="10345738" y="-725488"/>
              <a:ext cx="28575" cy="1331913"/>
            </a:xfrm>
            <a:prstGeom prst="rect">
              <a:avLst/>
            </a:prstGeom>
            <a:solidFill>
              <a:srgbClr val="00000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Rectangle 13"/>
            <p:cNvSpPr>
              <a:spLocks noChangeArrowheads="1"/>
            </p:cNvSpPr>
            <p:nvPr userDrawn="1"/>
          </p:nvSpPr>
          <p:spPr bwMode="auto">
            <a:xfrm>
              <a:off x="17357725" y="-725488"/>
              <a:ext cx="28575" cy="1331913"/>
            </a:xfrm>
            <a:prstGeom prst="rect">
              <a:avLst/>
            </a:prstGeom>
            <a:solidFill>
              <a:srgbClr val="00000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4"/>
            <p:cNvSpPr>
              <a:spLocks/>
            </p:cNvSpPr>
            <p:nvPr userDrawn="1"/>
          </p:nvSpPr>
          <p:spPr bwMode="auto">
            <a:xfrm>
              <a:off x="10807700" y="-511175"/>
              <a:ext cx="250825" cy="395288"/>
            </a:xfrm>
            <a:custGeom>
              <a:avLst/>
              <a:gdLst>
                <a:gd name="T0" fmla="*/ 88 w 158"/>
                <a:gd name="T1" fmla="*/ 0 h 249"/>
                <a:gd name="T2" fmla="*/ 114 w 158"/>
                <a:gd name="T3" fmla="*/ 2 h 249"/>
                <a:gd name="T4" fmla="*/ 137 w 158"/>
                <a:gd name="T5" fmla="*/ 9 h 249"/>
                <a:gd name="T6" fmla="*/ 156 w 158"/>
                <a:gd name="T7" fmla="*/ 26 h 249"/>
                <a:gd name="T8" fmla="*/ 130 w 158"/>
                <a:gd name="T9" fmla="*/ 51 h 249"/>
                <a:gd name="T10" fmla="*/ 114 w 158"/>
                <a:gd name="T11" fmla="*/ 35 h 249"/>
                <a:gd name="T12" fmla="*/ 88 w 158"/>
                <a:gd name="T13" fmla="*/ 30 h 249"/>
                <a:gd name="T14" fmla="*/ 65 w 158"/>
                <a:gd name="T15" fmla="*/ 33 h 249"/>
                <a:gd name="T16" fmla="*/ 51 w 158"/>
                <a:gd name="T17" fmla="*/ 42 h 249"/>
                <a:gd name="T18" fmla="*/ 44 w 158"/>
                <a:gd name="T19" fmla="*/ 54 h 249"/>
                <a:gd name="T20" fmla="*/ 41 w 158"/>
                <a:gd name="T21" fmla="*/ 65 h 249"/>
                <a:gd name="T22" fmla="*/ 46 w 158"/>
                <a:gd name="T23" fmla="*/ 84 h 249"/>
                <a:gd name="T24" fmla="*/ 55 w 158"/>
                <a:gd name="T25" fmla="*/ 93 h 249"/>
                <a:gd name="T26" fmla="*/ 72 w 158"/>
                <a:gd name="T27" fmla="*/ 103 h 249"/>
                <a:gd name="T28" fmla="*/ 90 w 158"/>
                <a:gd name="T29" fmla="*/ 110 h 249"/>
                <a:gd name="T30" fmla="*/ 109 w 158"/>
                <a:gd name="T31" fmla="*/ 114 h 249"/>
                <a:gd name="T32" fmla="*/ 128 w 158"/>
                <a:gd name="T33" fmla="*/ 124 h 249"/>
                <a:gd name="T34" fmla="*/ 144 w 158"/>
                <a:gd name="T35" fmla="*/ 135 h 249"/>
                <a:gd name="T36" fmla="*/ 156 w 158"/>
                <a:gd name="T37" fmla="*/ 151 h 249"/>
                <a:gd name="T38" fmla="*/ 158 w 158"/>
                <a:gd name="T39" fmla="*/ 177 h 249"/>
                <a:gd name="T40" fmla="*/ 156 w 158"/>
                <a:gd name="T41" fmla="*/ 203 h 249"/>
                <a:gd name="T42" fmla="*/ 144 w 158"/>
                <a:gd name="T43" fmla="*/ 221 h 249"/>
                <a:gd name="T44" fmla="*/ 125 w 158"/>
                <a:gd name="T45" fmla="*/ 238 h 249"/>
                <a:gd name="T46" fmla="*/ 102 w 158"/>
                <a:gd name="T47" fmla="*/ 247 h 249"/>
                <a:gd name="T48" fmla="*/ 76 w 158"/>
                <a:gd name="T49" fmla="*/ 249 h 249"/>
                <a:gd name="T50" fmla="*/ 46 w 158"/>
                <a:gd name="T51" fmla="*/ 247 h 249"/>
                <a:gd name="T52" fmla="*/ 21 w 158"/>
                <a:gd name="T53" fmla="*/ 235 h 249"/>
                <a:gd name="T54" fmla="*/ 0 w 158"/>
                <a:gd name="T55" fmla="*/ 217 h 249"/>
                <a:gd name="T56" fmla="*/ 28 w 158"/>
                <a:gd name="T57" fmla="*/ 193 h 249"/>
                <a:gd name="T58" fmla="*/ 41 w 158"/>
                <a:gd name="T59" fmla="*/ 210 h 249"/>
                <a:gd name="T60" fmla="*/ 58 w 158"/>
                <a:gd name="T61" fmla="*/ 217 h 249"/>
                <a:gd name="T62" fmla="*/ 76 w 158"/>
                <a:gd name="T63" fmla="*/ 219 h 249"/>
                <a:gd name="T64" fmla="*/ 93 w 158"/>
                <a:gd name="T65" fmla="*/ 217 h 249"/>
                <a:gd name="T66" fmla="*/ 109 w 158"/>
                <a:gd name="T67" fmla="*/ 210 h 249"/>
                <a:gd name="T68" fmla="*/ 121 w 158"/>
                <a:gd name="T69" fmla="*/ 198 h 249"/>
                <a:gd name="T70" fmla="*/ 125 w 158"/>
                <a:gd name="T71" fmla="*/ 179 h 249"/>
                <a:gd name="T72" fmla="*/ 121 w 158"/>
                <a:gd name="T73" fmla="*/ 165 h 249"/>
                <a:gd name="T74" fmla="*/ 109 w 158"/>
                <a:gd name="T75" fmla="*/ 154 h 249"/>
                <a:gd name="T76" fmla="*/ 95 w 158"/>
                <a:gd name="T77" fmla="*/ 147 h 249"/>
                <a:gd name="T78" fmla="*/ 76 w 158"/>
                <a:gd name="T79" fmla="*/ 140 h 249"/>
                <a:gd name="T80" fmla="*/ 55 w 158"/>
                <a:gd name="T81" fmla="*/ 133 h 249"/>
                <a:gd name="T82" fmla="*/ 37 w 158"/>
                <a:gd name="T83" fmla="*/ 126 h 249"/>
                <a:gd name="T84" fmla="*/ 23 w 158"/>
                <a:gd name="T85" fmla="*/ 112 h 249"/>
                <a:gd name="T86" fmla="*/ 11 w 158"/>
                <a:gd name="T87" fmla="*/ 93 h 249"/>
                <a:gd name="T88" fmla="*/ 7 w 158"/>
                <a:gd name="T89" fmla="*/ 65 h 249"/>
                <a:gd name="T90" fmla="*/ 9 w 158"/>
                <a:gd name="T91" fmla="*/ 49 h 249"/>
                <a:gd name="T92" fmla="*/ 18 w 158"/>
                <a:gd name="T93" fmla="*/ 30 h 249"/>
                <a:gd name="T94" fmla="*/ 35 w 158"/>
                <a:gd name="T95" fmla="*/ 14 h 249"/>
                <a:gd name="T96" fmla="*/ 58 w 158"/>
                <a:gd name="T97" fmla="*/ 2 h 249"/>
                <a:gd name="T98" fmla="*/ 88 w 158"/>
                <a:gd name="T99" fmla="*/ 0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58" h="249">
                  <a:moveTo>
                    <a:pt x="88" y="0"/>
                  </a:moveTo>
                  <a:lnTo>
                    <a:pt x="114" y="2"/>
                  </a:lnTo>
                  <a:lnTo>
                    <a:pt x="137" y="9"/>
                  </a:lnTo>
                  <a:lnTo>
                    <a:pt x="156" y="26"/>
                  </a:lnTo>
                  <a:lnTo>
                    <a:pt x="130" y="51"/>
                  </a:lnTo>
                  <a:lnTo>
                    <a:pt x="114" y="35"/>
                  </a:lnTo>
                  <a:lnTo>
                    <a:pt x="88" y="30"/>
                  </a:lnTo>
                  <a:lnTo>
                    <a:pt x="65" y="33"/>
                  </a:lnTo>
                  <a:lnTo>
                    <a:pt x="51" y="42"/>
                  </a:lnTo>
                  <a:lnTo>
                    <a:pt x="44" y="54"/>
                  </a:lnTo>
                  <a:lnTo>
                    <a:pt x="41" y="65"/>
                  </a:lnTo>
                  <a:lnTo>
                    <a:pt x="46" y="84"/>
                  </a:lnTo>
                  <a:lnTo>
                    <a:pt x="55" y="93"/>
                  </a:lnTo>
                  <a:lnTo>
                    <a:pt x="72" y="103"/>
                  </a:lnTo>
                  <a:lnTo>
                    <a:pt x="90" y="110"/>
                  </a:lnTo>
                  <a:lnTo>
                    <a:pt x="109" y="114"/>
                  </a:lnTo>
                  <a:lnTo>
                    <a:pt x="128" y="124"/>
                  </a:lnTo>
                  <a:lnTo>
                    <a:pt x="144" y="135"/>
                  </a:lnTo>
                  <a:lnTo>
                    <a:pt x="156" y="151"/>
                  </a:lnTo>
                  <a:lnTo>
                    <a:pt x="158" y="177"/>
                  </a:lnTo>
                  <a:lnTo>
                    <a:pt x="156" y="203"/>
                  </a:lnTo>
                  <a:lnTo>
                    <a:pt x="144" y="221"/>
                  </a:lnTo>
                  <a:lnTo>
                    <a:pt x="125" y="238"/>
                  </a:lnTo>
                  <a:lnTo>
                    <a:pt x="102" y="247"/>
                  </a:lnTo>
                  <a:lnTo>
                    <a:pt x="76" y="249"/>
                  </a:lnTo>
                  <a:lnTo>
                    <a:pt x="46" y="247"/>
                  </a:lnTo>
                  <a:lnTo>
                    <a:pt x="21" y="235"/>
                  </a:lnTo>
                  <a:lnTo>
                    <a:pt x="0" y="217"/>
                  </a:lnTo>
                  <a:lnTo>
                    <a:pt x="28" y="193"/>
                  </a:lnTo>
                  <a:lnTo>
                    <a:pt x="41" y="210"/>
                  </a:lnTo>
                  <a:lnTo>
                    <a:pt x="58" y="217"/>
                  </a:lnTo>
                  <a:lnTo>
                    <a:pt x="76" y="219"/>
                  </a:lnTo>
                  <a:lnTo>
                    <a:pt x="93" y="217"/>
                  </a:lnTo>
                  <a:lnTo>
                    <a:pt x="109" y="210"/>
                  </a:lnTo>
                  <a:lnTo>
                    <a:pt x="121" y="198"/>
                  </a:lnTo>
                  <a:lnTo>
                    <a:pt x="125" y="179"/>
                  </a:lnTo>
                  <a:lnTo>
                    <a:pt x="121" y="165"/>
                  </a:lnTo>
                  <a:lnTo>
                    <a:pt x="109" y="154"/>
                  </a:lnTo>
                  <a:lnTo>
                    <a:pt x="95" y="147"/>
                  </a:lnTo>
                  <a:lnTo>
                    <a:pt x="76" y="140"/>
                  </a:lnTo>
                  <a:lnTo>
                    <a:pt x="55" y="133"/>
                  </a:lnTo>
                  <a:lnTo>
                    <a:pt x="37" y="126"/>
                  </a:lnTo>
                  <a:lnTo>
                    <a:pt x="23" y="112"/>
                  </a:lnTo>
                  <a:lnTo>
                    <a:pt x="11" y="93"/>
                  </a:lnTo>
                  <a:lnTo>
                    <a:pt x="7" y="65"/>
                  </a:lnTo>
                  <a:lnTo>
                    <a:pt x="9" y="49"/>
                  </a:lnTo>
                  <a:lnTo>
                    <a:pt x="18" y="30"/>
                  </a:lnTo>
                  <a:lnTo>
                    <a:pt x="35" y="14"/>
                  </a:lnTo>
                  <a:lnTo>
                    <a:pt x="58" y="2"/>
                  </a:lnTo>
                  <a:lnTo>
                    <a:pt x="88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5"/>
            <p:cNvSpPr>
              <a:spLocks/>
            </p:cNvSpPr>
            <p:nvPr userDrawn="1"/>
          </p:nvSpPr>
          <p:spPr bwMode="auto">
            <a:xfrm>
              <a:off x="11136313" y="-503238"/>
              <a:ext cx="254000" cy="381000"/>
            </a:xfrm>
            <a:custGeom>
              <a:avLst/>
              <a:gdLst>
                <a:gd name="T0" fmla="*/ 0 w 160"/>
                <a:gd name="T1" fmla="*/ 0 h 240"/>
                <a:gd name="T2" fmla="*/ 153 w 160"/>
                <a:gd name="T3" fmla="*/ 0 h 240"/>
                <a:gd name="T4" fmla="*/ 153 w 160"/>
                <a:gd name="T5" fmla="*/ 30 h 240"/>
                <a:gd name="T6" fmla="*/ 32 w 160"/>
                <a:gd name="T7" fmla="*/ 30 h 240"/>
                <a:gd name="T8" fmla="*/ 32 w 160"/>
                <a:gd name="T9" fmla="*/ 102 h 240"/>
                <a:gd name="T10" fmla="*/ 146 w 160"/>
                <a:gd name="T11" fmla="*/ 102 h 240"/>
                <a:gd name="T12" fmla="*/ 146 w 160"/>
                <a:gd name="T13" fmla="*/ 133 h 240"/>
                <a:gd name="T14" fmla="*/ 32 w 160"/>
                <a:gd name="T15" fmla="*/ 133 h 240"/>
                <a:gd name="T16" fmla="*/ 32 w 160"/>
                <a:gd name="T17" fmla="*/ 209 h 240"/>
                <a:gd name="T18" fmla="*/ 160 w 160"/>
                <a:gd name="T19" fmla="*/ 209 h 240"/>
                <a:gd name="T20" fmla="*/ 160 w 160"/>
                <a:gd name="T21" fmla="*/ 240 h 240"/>
                <a:gd name="T22" fmla="*/ 0 w 160"/>
                <a:gd name="T23" fmla="*/ 240 h 240"/>
                <a:gd name="T24" fmla="*/ 0 w 160"/>
                <a:gd name="T25" fmla="*/ 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0" h="240">
                  <a:moveTo>
                    <a:pt x="0" y="0"/>
                  </a:moveTo>
                  <a:lnTo>
                    <a:pt x="153" y="0"/>
                  </a:lnTo>
                  <a:lnTo>
                    <a:pt x="153" y="30"/>
                  </a:lnTo>
                  <a:lnTo>
                    <a:pt x="32" y="30"/>
                  </a:lnTo>
                  <a:lnTo>
                    <a:pt x="32" y="102"/>
                  </a:lnTo>
                  <a:lnTo>
                    <a:pt x="146" y="102"/>
                  </a:lnTo>
                  <a:lnTo>
                    <a:pt x="146" y="133"/>
                  </a:lnTo>
                  <a:lnTo>
                    <a:pt x="32" y="133"/>
                  </a:lnTo>
                  <a:lnTo>
                    <a:pt x="32" y="209"/>
                  </a:lnTo>
                  <a:lnTo>
                    <a:pt x="160" y="209"/>
                  </a:lnTo>
                  <a:lnTo>
                    <a:pt x="160" y="240"/>
                  </a:lnTo>
                  <a:lnTo>
                    <a:pt x="0" y="2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6"/>
            <p:cNvSpPr>
              <a:spLocks/>
            </p:cNvSpPr>
            <p:nvPr userDrawn="1"/>
          </p:nvSpPr>
          <p:spPr bwMode="auto">
            <a:xfrm>
              <a:off x="11428413" y="-511175"/>
              <a:ext cx="339725" cy="395288"/>
            </a:xfrm>
            <a:custGeom>
              <a:avLst/>
              <a:gdLst>
                <a:gd name="T0" fmla="*/ 125 w 214"/>
                <a:gd name="T1" fmla="*/ 0 h 249"/>
                <a:gd name="T2" fmla="*/ 156 w 214"/>
                <a:gd name="T3" fmla="*/ 2 h 249"/>
                <a:gd name="T4" fmla="*/ 186 w 214"/>
                <a:gd name="T5" fmla="*/ 16 h 249"/>
                <a:gd name="T6" fmla="*/ 209 w 214"/>
                <a:gd name="T7" fmla="*/ 37 h 249"/>
                <a:gd name="T8" fmla="*/ 181 w 214"/>
                <a:gd name="T9" fmla="*/ 56 h 249"/>
                <a:gd name="T10" fmla="*/ 165 w 214"/>
                <a:gd name="T11" fmla="*/ 42 h 249"/>
                <a:gd name="T12" fmla="*/ 146 w 214"/>
                <a:gd name="T13" fmla="*/ 33 h 249"/>
                <a:gd name="T14" fmla="*/ 123 w 214"/>
                <a:gd name="T15" fmla="*/ 30 h 249"/>
                <a:gd name="T16" fmla="*/ 95 w 214"/>
                <a:gd name="T17" fmla="*/ 35 h 249"/>
                <a:gd name="T18" fmla="*/ 69 w 214"/>
                <a:gd name="T19" fmla="*/ 49 h 249"/>
                <a:gd name="T20" fmla="*/ 51 w 214"/>
                <a:gd name="T21" fmla="*/ 70 h 249"/>
                <a:gd name="T22" fmla="*/ 39 w 214"/>
                <a:gd name="T23" fmla="*/ 96 h 249"/>
                <a:gd name="T24" fmla="*/ 34 w 214"/>
                <a:gd name="T25" fmla="*/ 126 h 249"/>
                <a:gd name="T26" fmla="*/ 39 w 214"/>
                <a:gd name="T27" fmla="*/ 156 h 249"/>
                <a:gd name="T28" fmla="*/ 51 w 214"/>
                <a:gd name="T29" fmla="*/ 182 h 249"/>
                <a:gd name="T30" fmla="*/ 69 w 214"/>
                <a:gd name="T31" fmla="*/ 200 h 249"/>
                <a:gd name="T32" fmla="*/ 93 w 214"/>
                <a:gd name="T33" fmla="*/ 214 h 249"/>
                <a:gd name="T34" fmla="*/ 123 w 214"/>
                <a:gd name="T35" fmla="*/ 219 h 249"/>
                <a:gd name="T36" fmla="*/ 149 w 214"/>
                <a:gd name="T37" fmla="*/ 217 h 249"/>
                <a:gd name="T38" fmla="*/ 169 w 214"/>
                <a:gd name="T39" fmla="*/ 205 h 249"/>
                <a:gd name="T40" fmla="*/ 186 w 214"/>
                <a:gd name="T41" fmla="*/ 189 h 249"/>
                <a:gd name="T42" fmla="*/ 214 w 214"/>
                <a:gd name="T43" fmla="*/ 207 h 249"/>
                <a:gd name="T44" fmla="*/ 207 w 214"/>
                <a:gd name="T45" fmla="*/ 217 h 249"/>
                <a:gd name="T46" fmla="*/ 195 w 214"/>
                <a:gd name="T47" fmla="*/ 228 h 249"/>
                <a:gd name="T48" fmla="*/ 176 w 214"/>
                <a:gd name="T49" fmla="*/ 238 h 249"/>
                <a:gd name="T50" fmla="*/ 153 w 214"/>
                <a:gd name="T51" fmla="*/ 247 h 249"/>
                <a:gd name="T52" fmla="*/ 123 w 214"/>
                <a:gd name="T53" fmla="*/ 249 h 249"/>
                <a:gd name="T54" fmla="*/ 88 w 214"/>
                <a:gd name="T55" fmla="*/ 245 h 249"/>
                <a:gd name="T56" fmla="*/ 58 w 214"/>
                <a:gd name="T57" fmla="*/ 231 h 249"/>
                <a:gd name="T58" fmla="*/ 32 w 214"/>
                <a:gd name="T59" fmla="*/ 212 h 249"/>
                <a:gd name="T60" fmla="*/ 16 w 214"/>
                <a:gd name="T61" fmla="*/ 186 h 249"/>
                <a:gd name="T62" fmla="*/ 4 w 214"/>
                <a:gd name="T63" fmla="*/ 156 h 249"/>
                <a:gd name="T64" fmla="*/ 0 w 214"/>
                <a:gd name="T65" fmla="*/ 126 h 249"/>
                <a:gd name="T66" fmla="*/ 7 w 214"/>
                <a:gd name="T67" fmla="*/ 84 h 249"/>
                <a:gd name="T68" fmla="*/ 23 w 214"/>
                <a:gd name="T69" fmla="*/ 49 h 249"/>
                <a:gd name="T70" fmla="*/ 48 w 214"/>
                <a:gd name="T71" fmla="*/ 23 h 249"/>
                <a:gd name="T72" fmla="*/ 83 w 214"/>
                <a:gd name="T73" fmla="*/ 5 h 249"/>
                <a:gd name="T74" fmla="*/ 125 w 214"/>
                <a:gd name="T75" fmla="*/ 0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14" h="249">
                  <a:moveTo>
                    <a:pt x="125" y="0"/>
                  </a:moveTo>
                  <a:lnTo>
                    <a:pt x="156" y="2"/>
                  </a:lnTo>
                  <a:lnTo>
                    <a:pt x="186" y="16"/>
                  </a:lnTo>
                  <a:lnTo>
                    <a:pt x="209" y="37"/>
                  </a:lnTo>
                  <a:lnTo>
                    <a:pt x="181" y="56"/>
                  </a:lnTo>
                  <a:lnTo>
                    <a:pt x="165" y="42"/>
                  </a:lnTo>
                  <a:lnTo>
                    <a:pt x="146" y="33"/>
                  </a:lnTo>
                  <a:lnTo>
                    <a:pt x="123" y="30"/>
                  </a:lnTo>
                  <a:lnTo>
                    <a:pt x="95" y="35"/>
                  </a:lnTo>
                  <a:lnTo>
                    <a:pt x="69" y="49"/>
                  </a:lnTo>
                  <a:lnTo>
                    <a:pt x="51" y="70"/>
                  </a:lnTo>
                  <a:lnTo>
                    <a:pt x="39" y="96"/>
                  </a:lnTo>
                  <a:lnTo>
                    <a:pt x="34" y="126"/>
                  </a:lnTo>
                  <a:lnTo>
                    <a:pt x="39" y="156"/>
                  </a:lnTo>
                  <a:lnTo>
                    <a:pt x="51" y="182"/>
                  </a:lnTo>
                  <a:lnTo>
                    <a:pt x="69" y="200"/>
                  </a:lnTo>
                  <a:lnTo>
                    <a:pt x="93" y="214"/>
                  </a:lnTo>
                  <a:lnTo>
                    <a:pt x="123" y="219"/>
                  </a:lnTo>
                  <a:lnTo>
                    <a:pt x="149" y="217"/>
                  </a:lnTo>
                  <a:lnTo>
                    <a:pt x="169" y="205"/>
                  </a:lnTo>
                  <a:lnTo>
                    <a:pt x="186" y="189"/>
                  </a:lnTo>
                  <a:lnTo>
                    <a:pt x="214" y="207"/>
                  </a:lnTo>
                  <a:lnTo>
                    <a:pt x="207" y="217"/>
                  </a:lnTo>
                  <a:lnTo>
                    <a:pt x="195" y="228"/>
                  </a:lnTo>
                  <a:lnTo>
                    <a:pt x="176" y="238"/>
                  </a:lnTo>
                  <a:lnTo>
                    <a:pt x="153" y="247"/>
                  </a:lnTo>
                  <a:lnTo>
                    <a:pt x="123" y="249"/>
                  </a:lnTo>
                  <a:lnTo>
                    <a:pt x="88" y="245"/>
                  </a:lnTo>
                  <a:lnTo>
                    <a:pt x="58" y="231"/>
                  </a:lnTo>
                  <a:lnTo>
                    <a:pt x="32" y="212"/>
                  </a:lnTo>
                  <a:lnTo>
                    <a:pt x="16" y="186"/>
                  </a:lnTo>
                  <a:lnTo>
                    <a:pt x="4" y="156"/>
                  </a:lnTo>
                  <a:lnTo>
                    <a:pt x="0" y="126"/>
                  </a:lnTo>
                  <a:lnTo>
                    <a:pt x="7" y="84"/>
                  </a:lnTo>
                  <a:lnTo>
                    <a:pt x="23" y="49"/>
                  </a:lnTo>
                  <a:lnTo>
                    <a:pt x="48" y="23"/>
                  </a:lnTo>
                  <a:lnTo>
                    <a:pt x="83" y="5"/>
                  </a:lnTo>
                  <a:lnTo>
                    <a:pt x="125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7"/>
            <p:cNvSpPr>
              <a:spLocks/>
            </p:cNvSpPr>
            <p:nvPr userDrawn="1"/>
          </p:nvSpPr>
          <p:spPr bwMode="auto">
            <a:xfrm>
              <a:off x="11812588" y="-503238"/>
              <a:ext cx="290513" cy="387350"/>
            </a:xfrm>
            <a:custGeom>
              <a:avLst/>
              <a:gdLst>
                <a:gd name="T0" fmla="*/ 0 w 183"/>
                <a:gd name="T1" fmla="*/ 0 h 244"/>
                <a:gd name="T2" fmla="*/ 32 w 183"/>
                <a:gd name="T3" fmla="*/ 0 h 244"/>
                <a:gd name="T4" fmla="*/ 32 w 183"/>
                <a:gd name="T5" fmla="*/ 146 h 244"/>
                <a:gd name="T6" fmla="*/ 35 w 183"/>
                <a:gd name="T7" fmla="*/ 165 h 244"/>
                <a:gd name="T8" fmla="*/ 39 w 183"/>
                <a:gd name="T9" fmla="*/ 184 h 244"/>
                <a:gd name="T10" fmla="*/ 51 w 183"/>
                <a:gd name="T11" fmla="*/ 200 h 244"/>
                <a:gd name="T12" fmla="*/ 67 w 183"/>
                <a:gd name="T13" fmla="*/ 212 h 244"/>
                <a:gd name="T14" fmla="*/ 93 w 183"/>
                <a:gd name="T15" fmla="*/ 214 h 244"/>
                <a:gd name="T16" fmla="*/ 116 w 183"/>
                <a:gd name="T17" fmla="*/ 212 h 244"/>
                <a:gd name="T18" fmla="*/ 132 w 183"/>
                <a:gd name="T19" fmla="*/ 200 h 244"/>
                <a:gd name="T20" fmla="*/ 144 w 183"/>
                <a:gd name="T21" fmla="*/ 184 h 244"/>
                <a:gd name="T22" fmla="*/ 151 w 183"/>
                <a:gd name="T23" fmla="*/ 165 h 244"/>
                <a:gd name="T24" fmla="*/ 151 w 183"/>
                <a:gd name="T25" fmla="*/ 146 h 244"/>
                <a:gd name="T26" fmla="*/ 151 w 183"/>
                <a:gd name="T27" fmla="*/ 0 h 244"/>
                <a:gd name="T28" fmla="*/ 183 w 183"/>
                <a:gd name="T29" fmla="*/ 0 h 244"/>
                <a:gd name="T30" fmla="*/ 183 w 183"/>
                <a:gd name="T31" fmla="*/ 151 h 244"/>
                <a:gd name="T32" fmla="*/ 179 w 183"/>
                <a:gd name="T33" fmla="*/ 184 h 244"/>
                <a:gd name="T34" fmla="*/ 167 w 183"/>
                <a:gd name="T35" fmla="*/ 209 h 244"/>
                <a:gd name="T36" fmla="*/ 146 w 183"/>
                <a:gd name="T37" fmla="*/ 228 h 244"/>
                <a:gd name="T38" fmla="*/ 121 w 183"/>
                <a:gd name="T39" fmla="*/ 240 h 244"/>
                <a:gd name="T40" fmla="*/ 93 w 183"/>
                <a:gd name="T41" fmla="*/ 244 h 244"/>
                <a:gd name="T42" fmla="*/ 62 w 183"/>
                <a:gd name="T43" fmla="*/ 240 h 244"/>
                <a:gd name="T44" fmla="*/ 37 w 183"/>
                <a:gd name="T45" fmla="*/ 228 h 244"/>
                <a:gd name="T46" fmla="*/ 16 w 183"/>
                <a:gd name="T47" fmla="*/ 209 h 244"/>
                <a:gd name="T48" fmla="*/ 4 w 183"/>
                <a:gd name="T49" fmla="*/ 184 h 244"/>
                <a:gd name="T50" fmla="*/ 0 w 183"/>
                <a:gd name="T51" fmla="*/ 151 h 244"/>
                <a:gd name="T52" fmla="*/ 0 w 183"/>
                <a:gd name="T53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83" h="244">
                  <a:moveTo>
                    <a:pt x="0" y="0"/>
                  </a:moveTo>
                  <a:lnTo>
                    <a:pt x="32" y="0"/>
                  </a:lnTo>
                  <a:lnTo>
                    <a:pt x="32" y="146"/>
                  </a:lnTo>
                  <a:lnTo>
                    <a:pt x="35" y="165"/>
                  </a:lnTo>
                  <a:lnTo>
                    <a:pt x="39" y="184"/>
                  </a:lnTo>
                  <a:lnTo>
                    <a:pt x="51" y="200"/>
                  </a:lnTo>
                  <a:lnTo>
                    <a:pt x="67" y="212"/>
                  </a:lnTo>
                  <a:lnTo>
                    <a:pt x="93" y="214"/>
                  </a:lnTo>
                  <a:lnTo>
                    <a:pt x="116" y="212"/>
                  </a:lnTo>
                  <a:lnTo>
                    <a:pt x="132" y="200"/>
                  </a:lnTo>
                  <a:lnTo>
                    <a:pt x="144" y="184"/>
                  </a:lnTo>
                  <a:lnTo>
                    <a:pt x="151" y="165"/>
                  </a:lnTo>
                  <a:lnTo>
                    <a:pt x="151" y="146"/>
                  </a:lnTo>
                  <a:lnTo>
                    <a:pt x="151" y="0"/>
                  </a:lnTo>
                  <a:lnTo>
                    <a:pt x="183" y="0"/>
                  </a:lnTo>
                  <a:lnTo>
                    <a:pt x="183" y="151"/>
                  </a:lnTo>
                  <a:lnTo>
                    <a:pt x="179" y="184"/>
                  </a:lnTo>
                  <a:lnTo>
                    <a:pt x="167" y="209"/>
                  </a:lnTo>
                  <a:lnTo>
                    <a:pt x="146" y="228"/>
                  </a:lnTo>
                  <a:lnTo>
                    <a:pt x="121" y="240"/>
                  </a:lnTo>
                  <a:lnTo>
                    <a:pt x="93" y="244"/>
                  </a:lnTo>
                  <a:lnTo>
                    <a:pt x="62" y="240"/>
                  </a:lnTo>
                  <a:lnTo>
                    <a:pt x="37" y="228"/>
                  </a:lnTo>
                  <a:lnTo>
                    <a:pt x="16" y="209"/>
                  </a:lnTo>
                  <a:lnTo>
                    <a:pt x="4" y="184"/>
                  </a:lnTo>
                  <a:lnTo>
                    <a:pt x="0" y="1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8"/>
            <p:cNvSpPr>
              <a:spLocks noEditPoints="1"/>
            </p:cNvSpPr>
            <p:nvPr userDrawn="1"/>
          </p:nvSpPr>
          <p:spPr bwMode="auto">
            <a:xfrm>
              <a:off x="12196763" y="-503238"/>
              <a:ext cx="269875" cy="381000"/>
            </a:xfrm>
            <a:custGeom>
              <a:avLst/>
              <a:gdLst>
                <a:gd name="T0" fmla="*/ 32 w 170"/>
                <a:gd name="T1" fmla="*/ 28 h 240"/>
                <a:gd name="T2" fmla="*/ 32 w 170"/>
                <a:gd name="T3" fmla="*/ 105 h 240"/>
                <a:gd name="T4" fmla="*/ 74 w 170"/>
                <a:gd name="T5" fmla="*/ 105 h 240"/>
                <a:gd name="T6" fmla="*/ 88 w 170"/>
                <a:gd name="T7" fmla="*/ 105 h 240"/>
                <a:gd name="T8" fmla="*/ 102 w 170"/>
                <a:gd name="T9" fmla="*/ 102 h 240"/>
                <a:gd name="T10" fmla="*/ 114 w 170"/>
                <a:gd name="T11" fmla="*/ 95 h 240"/>
                <a:gd name="T12" fmla="*/ 123 w 170"/>
                <a:gd name="T13" fmla="*/ 84 h 240"/>
                <a:gd name="T14" fmla="*/ 125 w 170"/>
                <a:gd name="T15" fmla="*/ 67 h 240"/>
                <a:gd name="T16" fmla="*/ 123 w 170"/>
                <a:gd name="T17" fmla="*/ 51 h 240"/>
                <a:gd name="T18" fmla="*/ 114 w 170"/>
                <a:gd name="T19" fmla="*/ 39 h 240"/>
                <a:gd name="T20" fmla="*/ 102 w 170"/>
                <a:gd name="T21" fmla="*/ 32 h 240"/>
                <a:gd name="T22" fmla="*/ 88 w 170"/>
                <a:gd name="T23" fmla="*/ 30 h 240"/>
                <a:gd name="T24" fmla="*/ 74 w 170"/>
                <a:gd name="T25" fmla="*/ 28 h 240"/>
                <a:gd name="T26" fmla="*/ 32 w 170"/>
                <a:gd name="T27" fmla="*/ 28 h 240"/>
                <a:gd name="T28" fmla="*/ 0 w 170"/>
                <a:gd name="T29" fmla="*/ 0 h 240"/>
                <a:gd name="T30" fmla="*/ 83 w 170"/>
                <a:gd name="T31" fmla="*/ 0 h 240"/>
                <a:gd name="T32" fmla="*/ 109 w 170"/>
                <a:gd name="T33" fmla="*/ 2 h 240"/>
                <a:gd name="T34" fmla="*/ 130 w 170"/>
                <a:gd name="T35" fmla="*/ 11 h 240"/>
                <a:gd name="T36" fmla="*/ 144 w 170"/>
                <a:gd name="T37" fmla="*/ 23 h 240"/>
                <a:gd name="T38" fmla="*/ 153 w 170"/>
                <a:gd name="T39" fmla="*/ 37 h 240"/>
                <a:gd name="T40" fmla="*/ 158 w 170"/>
                <a:gd name="T41" fmla="*/ 51 h 240"/>
                <a:gd name="T42" fmla="*/ 160 w 170"/>
                <a:gd name="T43" fmla="*/ 67 h 240"/>
                <a:gd name="T44" fmla="*/ 156 w 170"/>
                <a:gd name="T45" fmla="*/ 88 h 240"/>
                <a:gd name="T46" fmla="*/ 144 w 170"/>
                <a:gd name="T47" fmla="*/ 109 h 240"/>
                <a:gd name="T48" fmla="*/ 125 w 170"/>
                <a:gd name="T49" fmla="*/ 123 h 240"/>
                <a:gd name="T50" fmla="*/ 102 w 170"/>
                <a:gd name="T51" fmla="*/ 130 h 240"/>
                <a:gd name="T52" fmla="*/ 170 w 170"/>
                <a:gd name="T53" fmla="*/ 240 h 240"/>
                <a:gd name="T54" fmla="*/ 128 w 170"/>
                <a:gd name="T55" fmla="*/ 240 h 240"/>
                <a:gd name="T56" fmla="*/ 67 w 170"/>
                <a:gd name="T57" fmla="*/ 135 h 240"/>
                <a:gd name="T58" fmla="*/ 32 w 170"/>
                <a:gd name="T59" fmla="*/ 135 h 240"/>
                <a:gd name="T60" fmla="*/ 32 w 170"/>
                <a:gd name="T61" fmla="*/ 240 h 240"/>
                <a:gd name="T62" fmla="*/ 0 w 170"/>
                <a:gd name="T63" fmla="*/ 240 h 240"/>
                <a:gd name="T64" fmla="*/ 0 w 170"/>
                <a:gd name="T65" fmla="*/ 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70" h="240">
                  <a:moveTo>
                    <a:pt x="32" y="28"/>
                  </a:moveTo>
                  <a:lnTo>
                    <a:pt x="32" y="105"/>
                  </a:lnTo>
                  <a:lnTo>
                    <a:pt x="74" y="105"/>
                  </a:lnTo>
                  <a:lnTo>
                    <a:pt x="88" y="105"/>
                  </a:lnTo>
                  <a:lnTo>
                    <a:pt x="102" y="102"/>
                  </a:lnTo>
                  <a:lnTo>
                    <a:pt x="114" y="95"/>
                  </a:lnTo>
                  <a:lnTo>
                    <a:pt x="123" y="84"/>
                  </a:lnTo>
                  <a:lnTo>
                    <a:pt x="125" y="67"/>
                  </a:lnTo>
                  <a:lnTo>
                    <a:pt x="123" y="51"/>
                  </a:lnTo>
                  <a:lnTo>
                    <a:pt x="114" y="39"/>
                  </a:lnTo>
                  <a:lnTo>
                    <a:pt x="102" y="32"/>
                  </a:lnTo>
                  <a:lnTo>
                    <a:pt x="88" y="30"/>
                  </a:lnTo>
                  <a:lnTo>
                    <a:pt x="74" y="28"/>
                  </a:lnTo>
                  <a:lnTo>
                    <a:pt x="32" y="28"/>
                  </a:lnTo>
                  <a:close/>
                  <a:moveTo>
                    <a:pt x="0" y="0"/>
                  </a:moveTo>
                  <a:lnTo>
                    <a:pt x="83" y="0"/>
                  </a:lnTo>
                  <a:lnTo>
                    <a:pt x="109" y="2"/>
                  </a:lnTo>
                  <a:lnTo>
                    <a:pt x="130" y="11"/>
                  </a:lnTo>
                  <a:lnTo>
                    <a:pt x="144" y="23"/>
                  </a:lnTo>
                  <a:lnTo>
                    <a:pt x="153" y="37"/>
                  </a:lnTo>
                  <a:lnTo>
                    <a:pt x="158" y="51"/>
                  </a:lnTo>
                  <a:lnTo>
                    <a:pt x="160" y="67"/>
                  </a:lnTo>
                  <a:lnTo>
                    <a:pt x="156" y="88"/>
                  </a:lnTo>
                  <a:lnTo>
                    <a:pt x="144" y="109"/>
                  </a:lnTo>
                  <a:lnTo>
                    <a:pt x="125" y="123"/>
                  </a:lnTo>
                  <a:lnTo>
                    <a:pt x="102" y="130"/>
                  </a:lnTo>
                  <a:lnTo>
                    <a:pt x="170" y="240"/>
                  </a:lnTo>
                  <a:lnTo>
                    <a:pt x="128" y="240"/>
                  </a:lnTo>
                  <a:lnTo>
                    <a:pt x="67" y="135"/>
                  </a:lnTo>
                  <a:lnTo>
                    <a:pt x="32" y="135"/>
                  </a:lnTo>
                  <a:lnTo>
                    <a:pt x="32" y="240"/>
                  </a:lnTo>
                  <a:lnTo>
                    <a:pt x="0" y="2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9"/>
            <p:cNvSpPr>
              <a:spLocks/>
            </p:cNvSpPr>
            <p:nvPr userDrawn="1"/>
          </p:nvSpPr>
          <p:spPr bwMode="auto">
            <a:xfrm>
              <a:off x="12520613" y="-503238"/>
              <a:ext cx="255588" cy="381000"/>
            </a:xfrm>
            <a:custGeom>
              <a:avLst/>
              <a:gdLst>
                <a:gd name="T0" fmla="*/ 0 w 161"/>
                <a:gd name="T1" fmla="*/ 0 h 240"/>
                <a:gd name="T2" fmla="*/ 156 w 161"/>
                <a:gd name="T3" fmla="*/ 0 h 240"/>
                <a:gd name="T4" fmla="*/ 156 w 161"/>
                <a:gd name="T5" fmla="*/ 30 h 240"/>
                <a:gd name="T6" fmla="*/ 33 w 161"/>
                <a:gd name="T7" fmla="*/ 30 h 240"/>
                <a:gd name="T8" fmla="*/ 33 w 161"/>
                <a:gd name="T9" fmla="*/ 102 h 240"/>
                <a:gd name="T10" fmla="*/ 147 w 161"/>
                <a:gd name="T11" fmla="*/ 102 h 240"/>
                <a:gd name="T12" fmla="*/ 147 w 161"/>
                <a:gd name="T13" fmla="*/ 133 h 240"/>
                <a:gd name="T14" fmla="*/ 33 w 161"/>
                <a:gd name="T15" fmla="*/ 133 h 240"/>
                <a:gd name="T16" fmla="*/ 33 w 161"/>
                <a:gd name="T17" fmla="*/ 209 h 240"/>
                <a:gd name="T18" fmla="*/ 161 w 161"/>
                <a:gd name="T19" fmla="*/ 209 h 240"/>
                <a:gd name="T20" fmla="*/ 161 w 161"/>
                <a:gd name="T21" fmla="*/ 240 h 240"/>
                <a:gd name="T22" fmla="*/ 0 w 161"/>
                <a:gd name="T23" fmla="*/ 240 h 240"/>
                <a:gd name="T24" fmla="*/ 0 w 161"/>
                <a:gd name="T25" fmla="*/ 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1" h="240">
                  <a:moveTo>
                    <a:pt x="0" y="0"/>
                  </a:moveTo>
                  <a:lnTo>
                    <a:pt x="156" y="0"/>
                  </a:lnTo>
                  <a:lnTo>
                    <a:pt x="156" y="30"/>
                  </a:lnTo>
                  <a:lnTo>
                    <a:pt x="33" y="30"/>
                  </a:lnTo>
                  <a:lnTo>
                    <a:pt x="33" y="102"/>
                  </a:lnTo>
                  <a:lnTo>
                    <a:pt x="147" y="102"/>
                  </a:lnTo>
                  <a:lnTo>
                    <a:pt x="147" y="133"/>
                  </a:lnTo>
                  <a:lnTo>
                    <a:pt x="33" y="133"/>
                  </a:lnTo>
                  <a:lnTo>
                    <a:pt x="33" y="209"/>
                  </a:lnTo>
                  <a:lnTo>
                    <a:pt x="161" y="209"/>
                  </a:lnTo>
                  <a:lnTo>
                    <a:pt x="161" y="240"/>
                  </a:lnTo>
                  <a:lnTo>
                    <a:pt x="0" y="2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20"/>
            <p:cNvSpPr>
              <a:spLocks/>
            </p:cNvSpPr>
            <p:nvPr userDrawn="1"/>
          </p:nvSpPr>
          <p:spPr bwMode="auto">
            <a:xfrm>
              <a:off x="12976225" y="-511175"/>
              <a:ext cx="334963" cy="395288"/>
            </a:xfrm>
            <a:custGeom>
              <a:avLst/>
              <a:gdLst>
                <a:gd name="T0" fmla="*/ 123 w 211"/>
                <a:gd name="T1" fmla="*/ 0 h 249"/>
                <a:gd name="T2" fmla="*/ 156 w 211"/>
                <a:gd name="T3" fmla="*/ 2 h 249"/>
                <a:gd name="T4" fmla="*/ 184 w 211"/>
                <a:gd name="T5" fmla="*/ 16 h 249"/>
                <a:gd name="T6" fmla="*/ 207 w 211"/>
                <a:gd name="T7" fmla="*/ 37 h 249"/>
                <a:gd name="T8" fmla="*/ 181 w 211"/>
                <a:gd name="T9" fmla="*/ 56 h 249"/>
                <a:gd name="T10" fmla="*/ 165 w 211"/>
                <a:gd name="T11" fmla="*/ 42 h 249"/>
                <a:gd name="T12" fmla="*/ 144 w 211"/>
                <a:gd name="T13" fmla="*/ 33 h 249"/>
                <a:gd name="T14" fmla="*/ 123 w 211"/>
                <a:gd name="T15" fmla="*/ 30 h 249"/>
                <a:gd name="T16" fmla="*/ 93 w 211"/>
                <a:gd name="T17" fmla="*/ 35 h 249"/>
                <a:gd name="T18" fmla="*/ 67 w 211"/>
                <a:gd name="T19" fmla="*/ 49 h 249"/>
                <a:gd name="T20" fmla="*/ 49 w 211"/>
                <a:gd name="T21" fmla="*/ 70 h 249"/>
                <a:gd name="T22" fmla="*/ 37 w 211"/>
                <a:gd name="T23" fmla="*/ 96 h 249"/>
                <a:gd name="T24" fmla="*/ 35 w 211"/>
                <a:gd name="T25" fmla="*/ 126 h 249"/>
                <a:gd name="T26" fmla="*/ 37 w 211"/>
                <a:gd name="T27" fmla="*/ 156 h 249"/>
                <a:gd name="T28" fmla="*/ 49 w 211"/>
                <a:gd name="T29" fmla="*/ 182 h 249"/>
                <a:gd name="T30" fmla="*/ 67 w 211"/>
                <a:gd name="T31" fmla="*/ 200 h 249"/>
                <a:gd name="T32" fmla="*/ 93 w 211"/>
                <a:gd name="T33" fmla="*/ 214 h 249"/>
                <a:gd name="T34" fmla="*/ 123 w 211"/>
                <a:gd name="T35" fmla="*/ 219 h 249"/>
                <a:gd name="T36" fmla="*/ 149 w 211"/>
                <a:gd name="T37" fmla="*/ 217 h 249"/>
                <a:gd name="T38" fmla="*/ 170 w 211"/>
                <a:gd name="T39" fmla="*/ 205 h 249"/>
                <a:gd name="T40" fmla="*/ 186 w 211"/>
                <a:gd name="T41" fmla="*/ 189 h 249"/>
                <a:gd name="T42" fmla="*/ 211 w 211"/>
                <a:gd name="T43" fmla="*/ 207 h 249"/>
                <a:gd name="T44" fmla="*/ 205 w 211"/>
                <a:gd name="T45" fmla="*/ 217 h 249"/>
                <a:gd name="T46" fmla="*/ 193 w 211"/>
                <a:gd name="T47" fmla="*/ 228 h 249"/>
                <a:gd name="T48" fmla="*/ 174 w 211"/>
                <a:gd name="T49" fmla="*/ 238 h 249"/>
                <a:gd name="T50" fmla="*/ 151 w 211"/>
                <a:gd name="T51" fmla="*/ 247 h 249"/>
                <a:gd name="T52" fmla="*/ 121 w 211"/>
                <a:gd name="T53" fmla="*/ 249 h 249"/>
                <a:gd name="T54" fmla="*/ 86 w 211"/>
                <a:gd name="T55" fmla="*/ 245 h 249"/>
                <a:gd name="T56" fmla="*/ 56 w 211"/>
                <a:gd name="T57" fmla="*/ 231 h 249"/>
                <a:gd name="T58" fmla="*/ 32 w 211"/>
                <a:gd name="T59" fmla="*/ 212 h 249"/>
                <a:gd name="T60" fmla="*/ 14 w 211"/>
                <a:gd name="T61" fmla="*/ 186 h 249"/>
                <a:gd name="T62" fmla="*/ 2 w 211"/>
                <a:gd name="T63" fmla="*/ 156 h 249"/>
                <a:gd name="T64" fmla="*/ 0 w 211"/>
                <a:gd name="T65" fmla="*/ 126 h 249"/>
                <a:gd name="T66" fmla="*/ 4 w 211"/>
                <a:gd name="T67" fmla="*/ 84 h 249"/>
                <a:gd name="T68" fmla="*/ 21 w 211"/>
                <a:gd name="T69" fmla="*/ 49 h 249"/>
                <a:gd name="T70" fmla="*/ 49 w 211"/>
                <a:gd name="T71" fmla="*/ 23 h 249"/>
                <a:gd name="T72" fmla="*/ 83 w 211"/>
                <a:gd name="T73" fmla="*/ 5 h 249"/>
                <a:gd name="T74" fmla="*/ 123 w 211"/>
                <a:gd name="T75" fmla="*/ 0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11" h="249">
                  <a:moveTo>
                    <a:pt x="123" y="0"/>
                  </a:moveTo>
                  <a:lnTo>
                    <a:pt x="156" y="2"/>
                  </a:lnTo>
                  <a:lnTo>
                    <a:pt x="184" y="16"/>
                  </a:lnTo>
                  <a:lnTo>
                    <a:pt x="207" y="37"/>
                  </a:lnTo>
                  <a:lnTo>
                    <a:pt x="181" y="56"/>
                  </a:lnTo>
                  <a:lnTo>
                    <a:pt x="165" y="42"/>
                  </a:lnTo>
                  <a:lnTo>
                    <a:pt x="144" y="33"/>
                  </a:lnTo>
                  <a:lnTo>
                    <a:pt x="123" y="30"/>
                  </a:lnTo>
                  <a:lnTo>
                    <a:pt x="93" y="35"/>
                  </a:lnTo>
                  <a:lnTo>
                    <a:pt x="67" y="49"/>
                  </a:lnTo>
                  <a:lnTo>
                    <a:pt x="49" y="70"/>
                  </a:lnTo>
                  <a:lnTo>
                    <a:pt x="37" y="96"/>
                  </a:lnTo>
                  <a:lnTo>
                    <a:pt x="35" y="126"/>
                  </a:lnTo>
                  <a:lnTo>
                    <a:pt x="37" y="156"/>
                  </a:lnTo>
                  <a:lnTo>
                    <a:pt x="49" y="182"/>
                  </a:lnTo>
                  <a:lnTo>
                    <a:pt x="67" y="200"/>
                  </a:lnTo>
                  <a:lnTo>
                    <a:pt x="93" y="214"/>
                  </a:lnTo>
                  <a:lnTo>
                    <a:pt x="123" y="219"/>
                  </a:lnTo>
                  <a:lnTo>
                    <a:pt x="149" y="217"/>
                  </a:lnTo>
                  <a:lnTo>
                    <a:pt x="170" y="205"/>
                  </a:lnTo>
                  <a:lnTo>
                    <a:pt x="186" y="189"/>
                  </a:lnTo>
                  <a:lnTo>
                    <a:pt x="211" y="207"/>
                  </a:lnTo>
                  <a:lnTo>
                    <a:pt x="205" y="217"/>
                  </a:lnTo>
                  <a:lnTo>
                    <a:pt x="193" y="228"/>
                  </a:lnTo>
                  <a:lnTo>
                    <a:pt x="174" y="238"/>
                  </a:lnTo>
                  <a:lnTo>
                    <a:pt x="151" y="247"/>
                  </a:lnTo>
                  <a:lnTo>
                    <a:pt x="121" y="249"/>
                  </a:lnTo>
                  <a:lnTo>
                    <a:pt x="86" y="245"/>
                  </a:lnTo>
                  <a:lnTo>
                    <a:pt x="56" y="231"/>
                  </a:lnTo>
                  <a:lnTo>
                    <a:pt x="32" y="212"/>
                  </a:lnTo>
                  <a:lnTo>
                    <a:pt x="14" y="186"/>
                  </a:lnTo>
                  <a:lnTo>
                    <a:pt x="2" y="156"/>
                  </a:lnTo>
                  <a:lnTo>
                    <a:pt x="0" y="126"/>
                  </a:lnTo>
                  <a:lnTo>
                    <a:pt x="4" y="84"/>
                  </a:lnTo>
                  <a:lnTo>
                    <a:pt x="21" y="49"/>
                  </a:lnTo>
                  <a:lnTo>
                    <a:pt x="49" y="23"/>
                  </a:lnTo>
                  <a:lnTo>
                    <a:pt x="83" y="5"/>
                  </a:lnTo>
                  <a:lnTo>
                    <a:pt x="12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21"/>
            <p:cNvSpPr>
              <a:spLocks noEditPoints="1"/>
            </p:cNvSpPr>
            <p:nvPr userDrawn="1"/>
          </p:nvSpPr>
          <p:spPr bwMode="auto">
            <a:xfrm>
              <a:off x="13341350" y="-511175"/>
              <a:ext cx="395288" cy="395288"/>
            </a:xfrm>
            <a:custGeom>
              <a:avLst/>
              <a:gdLst>
                <a:gd name="T0" fmla="*/ 123 w 249"/>
                <a:gd name="T1" fmla="*/ 30 h 249"/>
                <a:gd name="T2" fmla="*/ 93 w 249"/>
                <a:gd name="T3" fmla="*/ 35 h 249"/>
                <a:gd name="T4" fmla="*/ 70 w 249"/>
                <a:gd name="T5" fmla="*/ 49 h 249"/>
                <a:gd name="T6" fmla="*/ 49 w 249"/>
                <a:gd name="T7" fmla="*/ 68 h 249"/>
                <a:gd name="T8" fmla="*/ 37 w 249"/>
                <a:gd name="T9" fmla="*/ 96 h 249"/>
                <a:gd name="T10" fmla="*/ 35 w 249"/>
                <a:gd name="T11" fmla="*/ 124 h 249"/>
                <a:gd name="T12" fmla="*/ 37 w 249"/>
                <a:gd name="T13" fmla="*/ 154 h 249"/>
                <a:gd name="T14" fmla="*/ 49 w 249"/>
                <a:gd name="T15" fmla="*/ 182 h 249"/>
                <a:gd name="T16" fmla="*/ 70 w 249"/>
                <a:gd name="T17" fmla="*/ 200 h 249"/>
                <a:gd name="T18" fmla="*/ 93 w 249"/>
                <a:gd name="T19" fmla="*/ 214 h 249"/>
                <a:gd name="T20" fmla="*/ 123 w 249"/>
                <a:gd name="T21" fmla="*/ 219 h 249"/>
                <a:gd name="T22" fmla="*/ 154 w 249"/>
                <a:gd name="T23" fmla="*/ 214 h 249"/>
                <a:gd name="T24" fmla="*/ 179 w 249"/>
                <a:gd name="T25" fmla="*/ 200 h 249"/>
                <a:gd name="T26" fmla="*/ 198 w 249"/>
                <a:gd name="T27" fmla="*/ 182 h 249"/>
                <a:gd name="T28" fmla="*/ 210 w 249"/>
                <a:gd name="T29" fmla="*/ 154 h 249"/>
                <a:gd name="T30" fmla="*/ 214 w 249"/>
                <a:gd name="T31" fmla="*/ 124 h 249"/>
                <a:gd name="T32" fmla="*/ 210 w 249"/>
                <a:gd name="T33" fmla="*/ 96 h 249"/>
                <a:gd name="T34" fmla="*/ 198 w 249"/>
                <a:gd name="T35" fmla="*/ 68 h 249"/>
                <a:gd name="T36" fmla="*/ 179 w 249"/>
                <a:gd name="T37" fmla="*/ 49 h 249"/>
                <a:gd name="T38" fmla="*/ 154 w 249"/>
                <a:gd name="T39" fmla="*/ 35 h 249"/>
                <a:gd name="T40" fmla="*/ 123 w 249"/>
                <a:gd name="T41" fmla="*/ 30 h 249"/>
                <a:gd name="T42" fmla="*/ 123 w 249"/>
                <a:gd name="T43" fmla="*/ 0 h 249"/>
                <a:gd name="T44" fmla="*/ 165 w 249"/>
                <a:gd name="T45" fmla="*/ 5 h 249"/>
                <a:gd name="T46" fmla="*/ 200 w 249"/>
                <a:gd name="T47" fmla="*/ 23 h 249"/>
                <a:gd name="T48" fmla="*/ 226 w 249"/>
                <a:gd name="T49" fmla="*/ 49 h 249"/>
                <a:gd name="T50" fmla="*/ 242 w 249"/>
                <a:gd name="T51" fmla="*/ 84 h 249"/>
                <a:gd name="T52" fmla="*/ 249 w 249"/>
                <a:gd name="T53" fmla="*/ 124 h 249"/>
                <a:gd name="T54" fmla="*/ 242 w 249"/>
                <a:gd name="T55" fmla="*/ 165 h 249"/>
                <a:gd name="T56" fmla="*/ 226 w 249"/>
                <a:gd name="T57" fmla="*/ 200 h 249"/>
                <a:gd name="T58" fmla="*/ 200 w 249"/>
                <a:gd name="T59" fmla="*/ 226 h 249"/>
                <a:gd name="T60" fmla="*/ 165 w 249"/>
                <a:gd name="T61" fmla="*/ 245 h 249"/>
                <a:gd name="T62" fmla="*/ 123 w 249"/>
                <a:gd name="T63" fmla="*/ 249 h 249"/>
                <a:gd name="T64" fmla="*/ 84 w 249"/>
                <a:gd name="T65" fmla="*/ 245 h 249"/>
                <a:gd name="T66" fmla="*/ 49 w 249"/>
                <a:gd name="T67" fmla="*/ 226 h 249"/>
                <a:gd name="T68" fmla="*/ 23 w 249"/>
                <a:gd name="T69" fmla="*/ 200 h 249"/>
                <a:gd name="T70" fmla="*/ 5 w 249"/>
                <a:gd name="T71" fmla="*/ 165 h 249"/>
                <a:gd name="T72" fmla="*/ 0 w 249"/>
                <a:gd name="T73" fmla="*/ 124 h 249"/>
                <a:gd name="T74" fmla="*/ 5 w 249"/>
                <a:gd name="T75" fmla="*/ 84 h 249"/>
                <a:gd name="T76" fmla="*/ 23 w 249"/>
                <a:gd name="T77" fmla="*/ 49 h 249"/>
                <a:gd name="T78" fmla="*/ 49 w 249"/>
                <a:gd name="T79" fmla="*/ 23 h 249"/>
                <a:gd name="T80" fmla="*/ 84 w 249"/>
                <a:gd name="T81" fmla="*/ 5 h 249"/>
                <a:gd name="T82" fmla="*/ 123 w 249"/>
                <a:gd name="T83" fmla="*/ 0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49" h="249">
                  <a:moveTo>
                    <a:pt x="123" y="30"/>
                  </a:moveTo>
                  <a:lnTo>
                    <a:pt x="93" y="35"/>
                  </a:lnTo>
                  <a:lnTo>
                    <a:pt x="70" y="49"/>
                  </a:lnTo>
                  <a:lnTo>
                    <a:pt x="49" y="68"/>
                  </a:lnTo>
                  <a:lnTo>
                    <a:pt x="37" y="96"/>
                  </a:lnTo>
                  <a:lnTo>
                    <a:pt x="35" y="124"/>
                  </a:lnTo>
                  <a:lnTo>
                    <a:pt x="37" y="154"/>
                  </a:lnTo>
                  <a:lnTo>
                    <a:pt x="49" y="182"/>
                  </a:lnTo>
                  <a:lnTo>
                    <a:pt x="70" y="200"/>
                  </a:lnTo>
                  <a:lnTo>
                    <a:pt x="93" y="214"/>
                  </a:lnTo>
                  <a:lnTo>
                    <a:pt x="123" y="219"/>
                  </a:lnTo>
                  <a:lnTo>
                    <a:pt x="154" y="214"/>
                  </a:lnTo>
                  <a:lnTo>
                    <a:pt x="179" y="200"/>
                  </a:lnTo>
                  <a:lnTo>
                    <a:pt x="198" y="182"/>
                  </a:lnTo>
                  <a:lnTo>
                    <a:pt x="210" y="154"/>
                  </a:lnTo>
                  <a:lnTo>
                    <a:pt x="214" y="124"/>
                  </a:lnTo>
                  <a:lnTo>
                    <a:pt x="210" y="96"/>
                  </a:lnTo>
                  <a:lnTo>
                    <a:pt x="198" y="68"/>
                  </a:lnTo>
                  <a:lnTo>
                    <a:pt x="179" y="49"/>
                  </a:lnTo>
                  <a:lnTo>
                    <a:pt x="154" y="35"/>
                  </a:lnTo>
                  <a:lnTo>
                    <a:pt x="123" y="30"/>
                  </a:lnTo>
                  <a:close/>
                  <a:moveTo>
                    <a:pt x="123" y="0"/>
                  </a:moveTo>
                  <a:lnTo>
                    <a:pt x="165" y="5"/>
                  </a:lnTo>
                  <a:lnTo>
                    <a:pt x="200" y="23"/>
                  </a:lnTo>
                  <a:lnTo>
                    <a:pt x="226" y="49"/>
                  </a:lnTo>
                  <a:lnTo>
                    <a:pt x="242" y="84"/>
                  </a:lnTo>
                  <a:lnTo>
                    <a:pt x="249" y="124"/>
                  </a:lnTo>
                  <a:lnTo>
                    <a:pt x="242" y="165"/>
                  </a:lnTo>
                  <a:lnTo>
                    <a:pt x="226" y="200"/>
                  </a:lnTo>
                  <a:lnTo>
                    <a:pt x="200" y="226"/>
                  </a:lnTo>
                  <a:lnTo>
                    <a:pt x="165" y="245"/>
                  </a:lnTo>
                  <a:lnTo>
                    <a:pt x="123" y="249"/>
                  </a:lnTo>
                  <a:lnTo>
                    <a:pt x="84" y="245"/>
                  </a:lnTo>
                  <a:lnTo>
                    <a:pt x="49" y="226"/>
                  </a:lnTo>
                  <a:lnTo>
                    <a:pt x="23" y="200"/>
                  </a:lnTo>
                  <a:lnTo>
                    <a:pt x="5" y="165"/>
                  </a:lnTo>
                  <a:lnTo>
                    <a:pt x="0" y="124"/>
                  </a:lnTo>
                  <a:lnTo>
                    <a:pt x="5" y="84"/>
                  </a:lnTo>
                  <a:lnTo>
                    <a:pt x="23" y="49"/>
                  </a:lnTo>
                  <a:lnTo>
                    <a:pt x="49" y="23"/>
                  </a:lnTo>
                  <a:lnTo>
                    <a:pt x="84" y="5"/>
                  </a:lnTo>
                  <a:lnTo>
                    <a:pt x="12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22"/>
            <p:cNvSpPr>
              <a:spLocks/>
            </p:cNvSpPr>
            <p:nvPr userDrawn="1"/>
          </p:nvSpPr>
          <p:spPr bwMode="auto">
            <a:xfrm>
              <a:off x="13811250" y="-503238"/>
              <a:ext cx="328613" cy="381000"/>
            </a:xfrm>
            <a:custGeom>
              <a:avLst/>
              <a:gdLst>
                <a:gd name="T0" fmla="*/ 0 w 207"/>
                <a:gd name="T1" fmla="*/ 0 h 240"/>
                <a:gd name="T2" fmla="*/ 42 w 207"/>
                <a:gd name="T3" fmla="*/ 0 h 240"/>
                <a:gd name="T4" fmla="*/ 172 w 207"/>
                <a:gd name="T5" fmla="*/ 198 h 240"/>
                <a:gd name="T6" fmla="*/ 174 w 207"/>
                <a:gd name="T7" fmla="*/ 198 h 240"/>
                <a:gd name="T8" fmla="*/ 174 w 207"/>
                <a:gd name="T9" fmla="*/ 0 h 240"/>
                <a:gd name="T10" fmla="*/ 207 w 207"/>
                <a:gd name="T11" fmla="*/ 0 h 240"/>
                <a:gd name="T12" fmla="*/ 207 w 207"/>
                <a:gd name="T13" fmla="*/ 240 h 240"/>
                <a:gd name="T14" fmla="*/ 165 w 207"/>
                <a:gd name="T15" fmla="*/ 240 h 240"/>
                <a:gd name="T16" fmla="*/ 32 w 207"/>
                <a:gd name="T17" fmla="*/ 42 h 240"/>
                <a:gd name="T18" fmla="*/ 32 w 207"/>
                <a:gd name="T19" fmla="*/ 42 h 240"/>
                <a:gd name="T20" fmla="*/ 32 w 207"/>
                <a:gd name="T21" fmla="*/ 240 h 240"/>
                <a:gd name="T22" fmla="*/ 0 w 207"/>
                <a:gd name="T23" fmla="*/ 240 h 240"/>
                <a:gd name="T24" fmla="*/ 0 w 207"/>
                <a:gd name="T25" fmla="*/ 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7" h="240">
                  <a:moveTo>
                    <a:pt x="0" y="0"/>
                  </a:moveTo>
                  <a:lnTo>
                    <a:pt x="42" y="0"/>
                  </a:lnTo>
                  <a:lnTo>
                    <a:pt x="172" y="198"/>
                  </a:lnTo>
                  <a:lnTo>
                    <a:pt x="174" y="198"/>
                  </a:lnTo>
                  <a:lnTo>
                    <a:pt x="174" y="0"/>
                  </a:lnTo>
                  <a:lnTo>
                    <a:pt x="207" y="0"/>
                  </a:lnTo>
                  <a:lnTo>
                    <a:pt x="207" y="240"/>
                  </a:lnTo>
                  <a:lnTo>
                    <a:pt x="165" y="240"/>
                  </a:lnTo>
                  <a:lnTo>
                    <a:pt x="32" y="42"/>
                  </a:lnTo>
                  <a:lnTo>
                    <a:pt x="32" y="42"/>
                  </a:lnTo>
                  <a:lnTo>
                    <a:pt x="32" y="240"/>
                  </a:lnTo>
                  <a:lnTo>
                    <a:pt x="0" y="2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3"/>
            <p:cNvSpPr>
              <a:spLocks/>
            </p:cNvSpPr>
            <p:nvPr userDrawn="1"/>
          </p:nvSpPr>
          <p:spPr bwMode="auto">
            <a:xfrm>
              <a:off x="14224000" y="-503238"/>
              <a:ext cx="328613" cy="381000"/>
            </a:xfrm>
            <a:custGeom>
              <a:avLst/>
              <a:gdLst>
                <a:gd name="T0" fmla="*/ 0 w 207"/>
                <a:gd name="T1" fmla="*/ 0 h 240"/>
                <a:gd name="T2" fmla="*/ 42 w 207"/>
                <a:gd name="T3" fmla="*/ 0 h 240"/>
                <a:gd name="T4" fmla="*/ 175 w 207"/>
                <a:gd name="T5" fmla="*/ 198 h 240"/>
                <a:gd name="T6" fmla="*/ 175 w 207"/>
                <a:gd name="T7" fmla="*/ 198 h 240"/>
                <a:gd name="T8" fmla="*/ 175 w 207"/>
                <a:gd name="T9" fmla="*/ 0 h 240"/>
                <a:gd name="T10" fmla="*/ 207 w 207"/>
                <a:gd name="T11" fmla="*/ 0 h 240"/>
                <a:gd name="T12" fmla="*/ 207 w 207"/>
                <a:gd name="T13" fmla="*/ 240 h 240"/>
                <a:gd name="T14" fmla="*/ 166 w 207"/>
                <a:gd name="T15" fmla="*/ 240 h 240"/>
                <a:gd name="T16" fmla="*/ 33 w 207"/>
                <a:gd name="T17" fmla="*/ 42 h 240"/>
                <a:gd name="T18" fmla="*/ 33 w 207"/>
                <a:gd name="T19" fmla="*/ 42 h 240"/>
                <a:gd name="T20" fmla="*/ 33 w 207"/>
                <a:gd name="T21" fmla="*/ 240 h 240"/>
                <a:gd name="T22" fmla="*/ 0 w 207"/>
                <a:gd name="T23" fmla="*/ 240 h 240"/>
                <a:gd name="T24" fmla="*/ 0 w 207"/>
                <a:gd name="T25" fmla="*/ 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7" h="240">
                  <a:moveTo>
                    <a:pt x="0" y="0"/>
                  </a:moveTo>
                  <a:lnTo>
                    <a:pt x="42" y="0"/>
                  </a:lnTo>
                  <a:lnTo>
                    <a:pt x="175" y="198"/>
                  </a:lnTo>
                  <a:lnTo>
                    <a:pt x="175" y="198"/>
                  </a:lnTo>
                  <a:lnTo>
                    <a:pt x="175" y="0"/>
                  </a:lnTo>
                  <a:lnTo>
                    <a:pt x="207" y="0"/>
                  </a:lnTo>
                  <a:lnTo>
                    <a:pt x="207" y="240"/>
                  </a:lnTo>
                  <a:lnTo>
                    <a:pt x="166" y="240"/>
                  </a:lnTo>
                  <a:lnTo>
                    <a:pt x="33" y="42"/>
                  </a:lnTo>
                  <a:lnTo>
                    <a:pt x="33" y="42"/>
                  </a:lnTo>
                  <a:lnTo>
                    <a:pt x="33" y="240"/>
                  </a:lnTo>
                  <a:lnTo>
                    <a:pt x="0" y="2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4"/>
            <p:cNvSpPr>
              <a:spLocks/>
            </p:cNvSpPr>
            <p:nvPr userDrawn="1"/>
          </p:nvSpPr>
          <p:spPr bwMode="auto">
            <a:xfrm>
              <a:off x="14652625" y="-503238"/>
              <a:ext cx="252413" cy="381000"/>
            </a:xfrm>
            <a:custGeom>
              <a:avLst/>
              <a:gdLst>
                <a:gd name="T0" fmla="*/ 0 w 159"/>
                <a:gd name="T1" fmla="*/ 0 h 240"/>
                <a:gd name="T2" fmla="*/ 154 w 159"/>
                <a:gd name="T3" fmla="*/ 0 h 240"/>
                <a:gd name="T4" fmla="*/ 154 w 159"/>
                <a:gd name="T5" fmla="*/ 30 h 240"/>
                <a:gd name="T6" fmla="*/ 31 w 159"/>
                <a:gd name="T7" fmla="*/ 30 h 240"/>
                <a:gd name="T8" fmla="*/ 31 w 159"/>
                <a:gd name="T9" fmla="*/ 102 h 240"/>
                <a:gd name="T10" fmla="*/ 145 w 159"/>
                <a:gd name="T11" fmla="*/ 102 h 240"/>
                <a:gd name="T12" fmla="*/ 145 w 159"/>
                <a:gd name="T13" fmla="*/ 133 h 240"/>
                <a:gd name="T14" fmla="*/ 31 w 159"/>
                <a:gd name="T15" fmla="*/ 133 h 240"/>
                <a:gd name="T16" fmla="*/ 31 w 159"/>
                <a:gd name="T17" fmla="*/ 209 h 240"/>
                <a:gd name="T18" fmla="*/ 159 w 159"/>
                <a:gd name="T19" fmla="*/ 209 h 240"/>
                <a:gd name="T20" fmla="*/ 159 w 159"/>
                <a:gd name="T21" fmla="*/ 240 h 240"/>
                <a:gd name="T22" fmla="*/ 0 w 159"/>
                <a:gd name="T23" fmla="*/ 240 h 240"/>
                <a:gd name="T24" fmla="*/ 0 w 159"/>
                <a:gd name="T25" fmla="*/ 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9" h="240">
                  <a:moveTo>
                    <a:pt x="0" y="0"/>
                  </a:moveTo>
                  <a:lnTo>
                    <a:pt x="154" y="0"/>
                  </a:lnTo>
                  <a:lnTo>
                    <a:pt x="154" y="30"/>
                  </a:lnTo>
                  <a:lnTo>
                    <a:pt x="31" y="30"/>
                  </a:lnTo>
                  <a:lnTo>
                    <a:pt x="31" y="102"/>
                  </a:lnTo>
                  <a:lnTo>
                    <a:pt x="145" y="102"/>
                  </a:lnTo>
                  <a:lnTo>
                    <a:pt x="145" y="133"/>
                  </a:lnTo>
                  <a:lnTo>
                    <a:pt x="31" y="133"/>
                  </a:lnTo>
                  <a:lnTo>
                    <a:pt x="31" y="209"/>
                  </a:lnTo>
                  <a:lnTo>
                    <a:pt x="159" y="209"/>
                  </a:lnTo>
                  <a:lnTo>
                    <a:pt x="159" y="240"/>
                  </a:lnTo>
                  <a:lnTo>
                    <a:pt x="0" y="2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5"/>
            <p:cNvSpPr>
              <a:spLocks/>
            </p:cNvSpPr>
            <p:nvPr userDrawn="1"/>
          </p:nvSpPr>
          <p:spPr bwMode="auto">
            <a:xfrm>
              <a:off x="14955838" y="-511175"/>
              <a:ext cx="336550" cy="395288"/>
            </a:xfrm>
            <a:custGeom>
              <a:avLst/>
              <a:gdLst>
                <a:gd name="T0" fmla="*/ 123 w 212"/>
                <a:gd name="T1" fmla="*/ 0 h 249"/>
                <a:gd name="T2" fmla="*/ 156 w 212"/>
                <a:gd name="T3" fmla="*/ 2 h 249"/>
                <a:gd name="T4" fmla="*/ 184 w 212"/>
                <a:gd name="T5" fmla="*/ 16 h 249"/>
                <a:gd name="T6" fmla="*/ 207 w 212"/>
                <a:gd name="T7" fmla="*/ 37 h 249"/>
                <a:gd name="T8" fmla="*/ 179 w 212"/>
                <a:gd name="T9" fmla="*/ 56 h 249"/>
                <a:gd name="T10" fmla="*/ 165 w 212"/>
                <a:gd name="T11" fmla="*/ 42 h 249"/>
                <a:gd name="T12" fmla="*/ 144 w 212"/>
                <a:gd name="T13" fmla="*/ 33 h 249"/>
                <a:gd name="T14" fmla="*/ 123 w 212"/>
                <a:gd name="T15" fmla="*/ 30 h 249"/>
                <a:gd name="T16" fmla="*/ 93 w 212"/>
                <a:gd name="T17" fmla="*/ 35 h 249"/>
                <a:gd name="T18" fmla="*/ 68 w 212"/>
                <a:gd name="T19" fmla="*/ 49 h 249"/>
                <a:gd name="T20" fmla="*/ 49 w 212"/>
                <a:gd name="T21" fmla="*/ 70 h 249"/>
                <a:gd name="T22" fmla="*/ 37 w 212"/>
                <a:gd name="T23" fmla="*/ 96 h 249"/>
                <a:gd name="T24" fmla="*/ 33 w 212"/>
                <a:gd name="T25" fmla="*/ 126 h 249"/>
                <a:gd name="T26" fmla="*/ 37 w 212"/>
                <a:gd name="T27" fmla="*/ 156 h 249"/>
                <a:gd name="T28" fmla="*/ 49 w 212"/>
                <a:gd name="T29" fmla="*/ 182 h 249"/>
                <a:gd name="T30" fmla="*/ 68 w 212"/>
                <a:gd name="T31" fmla="*/ 200 h 249"/>
                <a:gd name="T32" fmla="*/ 93 w 212"/>
                <a:gd name="T33" fmla="*/ 214 h 249"/>
                <a:gd name="T34" fmla="*/ 123 w 212"/>
                <a:gd name="T35" fmla="*/ 219 h 249"/>
                <a:gd name="T36" fmla="*/ 147 w 212"/>
                <a:gd name="T37" fmla="*/ 217 h 249"/>
                <a:gd name="T38" fmla="*/ 168 w 212"/>
                <a:gd name="T39" fmla="*/ 205 h 249"/>
                <a:gd name="T40" fmla="*/ 184 w 212"/>
                <a:gd name="T41" fmla="*/ 189 h 249"/>
                <a:gd name="T42" fmla="*/ 212 w 212"/>
                <a:gd name="T43" fmla="*/ 207 h 249"/>
                <a:gd name="T44" fmla="*/ 205 w 212"/>
                <a:gd name="T45" fmla="*/ 217 h 249"/>
                <a:gd name="T46" fmla="*/ 193 w 212"/>
                <a:gd name="T47" fmla="*/ 228 h 249"/>
                <a:gd name="T48" fmla="*/ 175 w 212"/>
                <a:gd name="T49" fmla="*/ 238 h 249"/>
                <a:gd name="T50" fmla="*/ 151 w 212"/>
                <a:gd name="T51" fmla="*/ 247 h 249"/>
                <a:gd name="T52" fmla="*/ 121 w 212"/>
                <a:gd name="T53" fmla="*/ 249 h 249"/>
                <a:gd name="T54" fmla="*/ 86 w 212"/>
                <a:gd name="T55" fmla="*/ 245 h 249"/>
                <a:gd name="T56" fmla="*/ 56 w 212"/>
                <a:gd name="T57" fmla="*/ 231 h 249"/>
                <a:gd name="T58" fmla="*/ 33 w 212"/>
                <a:gd name="T59" fmla="*/ 212 h 249"/>
                <a:gd name="T60" fmla="*/ 14 w 212"/>
                <a:gd name="T61" fmla="*/ 186 h 249"/>
                <a:gd name="T62" fmla="*/ 2 w 212"/>
                <a:gd name="T63" fmla="*/ 156 h 249"/>
                <a:gd name="T64" fmla="*/ 0 w 212"/>
                <a:gd name="T65" fmla="*/ 126 h 249"/>
                <a:gd name="T66" fmla="*/ 5 w 212"/>
                <a:gd name="T67" fmla="*/ 84 h 249"/>
                <a:gd name="T68" fmla="*/ 21 w 212"/>
                <a:gd name="T69" fmla="*/ 49 h 249"/>
                <a:gd name="T70" fmla="*/ 49 w 212"/>
                <a:gd name="T71" fmla="*/ 23 h 249"/>
                <a:gd name="T72" fmla="*/ 82 w 212"/>
                <a:gd name="T73" fmla="*/ 5 h 249"/>
                <a:gd name="T74" fmla="*/ 123 w 212"/>
                <a:gd name="T75" fmla="*/ 0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12" h="249">
                  <a:moveTo>
                    <a:pt x="123" y="0"/>
                  </a:moveTo>
                  <a:lnTo>
                    <a:pt x="156" y="2"/>
                  </a:lnTo>
                  <a:lnTo>
                    <a:pt x="184" y="16"/>
                  </a:lnTo>
                  <a:lnTo>
                    <a:pt x="207" y="37"/>
                  </a:lnTo>
                  <a:lnTo>
                    <a:pt x="179" y="56"/>
                  </a:lnTo>
                  <a:lnTo>
                    <a:pt x="165" y="42"/>
                  </a:lnTo>
                  <a:lnTo>
                    <a:pt x="144" y="33"/>
                  </a:lnTo>
                  <a:lnTo>
                    <a:pt x="123" y="30"/>
                  </a:lnTo>
                  <a:lnTo>
                    <a:pt x="93" y="35"/>
                  </a:lnTo>
                  <a:lnTo>
                    <a:pt x="68" y="49"/>
                  </a:lnTo>
                  <a:lnTo>
                    <a:pt x="49" y="70"/>
                  </a:lnTo>
                  <a:lnTo>
                    <a:pt x="37" y="96"/>
                  </a:lnTo>
                  <a:lnTo>
                    <a:pt x="33" y="126"/>
                  </a:lnTo>
                  <a:lnTo>
                    <a:pt x="37" y="156"/>
                  </a:lnTo>
                  <a:lnTo>
                    <a:pt x="49" y="182"/>
                  </a:lnTo>
                  <a:lnTo>
                    <a:pt x="68" y="200"/>
                  </a:lnTo>
                  <a:lnTo>
                    <a:pt x="93" y="214"/>
                  </a:lnTo>
                  <a:lnTo>
                    <a:pt x="123" y="219"/>
                  </a:lnTo>
                  <a:lnTo>
                    <a:pt x="147" y="217"/>
                  </a:lnTo>
                  <a:lnTo>
                    <a:pt x="168" y="205"/>
                  </a:lnTo>
                  <a:lnTo>
                    <a:pt x="184" y="189"/>
                  </a:lnTo>
                  <a:lnTo>
                    <a:pt x="212" y="207"/>
                  </a:lnTo>
                  <a:lnTo>
                    <a:pt x="205" y="217"/>
                  </a:lnTo>
                  <a:lnTo>
                    <a:pt x="193" y="228"/>
                  </a:lnTo>
                  <a:lnTo>
                    <a:pt x="175" y="238"/>
                  </a:lnTo>
                  <a:lnTo>
                    <a:pt x="151" y="247"/>
                  </a:lnTo>
                  <a:lnTo>
                    <a:pt x="121" y="249"/>
                  </a:lnTo>
                  <a:lnTo>
                    <a:pt x="86" y="245"/>
                  </a:lnTo>
                  <a:lnTo>
                    <a:pt x="56" y="231"/>
                  </a:lnTo>
                  <a:lnTo>
                    <a:pt x="33" y="212"/>
                  </a:lnTo>
                  <a:lnTo>
                    <a:pt x="14" y="186"/>
                  </a:lnTo>
                  <a:lnTo>
                    <a:pt x="2" y="156"/>
                  </a:lnTo>
                  <a:lnTo>
                    <a:pt x="0" y="126"/>
                  </a:lnTo>
                  <a:lnTo>
                    <a:pt x="5" y="84"/>
                  </a:lnTo>
                  <a:lnTo>
                    <a:pt x="21" y="49"/>
                  </a:lnTo>
                  <a:lnTo>
                    <a:pt x="49" y="23"/>
                  </a:lnTo>
                  <a:lnTo>
                    <a:pt x="82" y="5"/>
                  </a:lnTo>
                  <a:lnTo>
                    <a:pt x="12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26"/>
            <p:cNvSpPr>
              <a:spLocks/>
            </p:cNvSpPr>
            <p:nvPr userDrawn="1"/>
          </p:nvSpPr>
          <p:spPr bwMode="auto">
            <a:xfrm>
              <a:off x="15311438" y="-503238"/>
              <a:ext cx="295275" cy="381000"/>
            </a:xfrm>
            <a:custGeom>
              <a:avLst/>
              <a:gdLst>
                <a:gd name="T0" fmla="*/ 0 w 186"/>
                <a:gd name="T1" fmla="*/ 0 h 240"/>
                <a:gd name="T2" fmla="*/ 186 w 186"/>
                <a:gd name="T3" fmla="*/ 0 h 240"/>
                <a:gd name="T4" fmla="*/ 186 w 186"/>
                <a:gd name="T5" fmla="*/ 30 h 240"/>
                <a:gd name="T6" fmla="*/ 109 w 186"/>
                <a:gd name="T7" fmla="*/ 30 h 240"/>
                <a:gd name="T8" fmla="*/ 109 w 186"/>
                <a:gd name="T9" fmla="*/ 240 h 240"/>
                <a:gd name="T10" fmla="*/ 76 w 186"/>
                <a:gd name="T11" fmla="*/ 240 h 240"/>
                <a:gd name="T12" fmla="*/ 76 w 186"/>
                <a:gd name="T13" fmla="*/ 30 h 240"/>
                <a:gd name="T14" fmla="*/ 0 w 186"/>
                <a:gd name="T15" fmla="*/ 30 h 240"/>
                <a:gd name="T16" fmla="*/ 0 w 186"/>
                <a:gd name="T17" fmla="*/ 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6" h="240">
                  <a:moveTo>
                    <a:pt x="0" y="0"/>
                  </a:moveTo>
                  <a:lnTo>
                    <a:pt x="186" y="0"/>
                  </a:lnTo>
                  <a:lnTo>
                    <a:pt x="186" y="30"/>
                  </a:lnTo>
                  <a:lnTo>
                    <a:pt x="109" y="30"/>
                  </a:lnTo>
                  <a:lnTo>
                    <a:pt x="109" y="240"/>
                  </a:lnTo>
                  <a:lnTo>
                    <a:pt x="76" y="240"/>
                  </a:lnTo>
                  <a:lnTo>
                    <a:pt x="76" y="30"/>
                  </a:lnTo>
                  <a:lnTo>
                    <a:pt x="0" y="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Rectangle 27"/>
            <p:cNvSpPr>
              <a:spLocks noChangeArrowheads="1"/>
            </p:cNvSpPr>
            <p:nvPr userDrawn="1"/>
          </p:nvSpPr>
          <p:spPr bwMode="auto">
            <a:xfrm>
              <a:off x="15662275" y="-503238"/>
              <a:ext cx="50800" cy="381000"/>
            </a:xfrm>
            <a:prstGeom prst="rect">
              <a:avLst/>
            </a:prstGeom>
            <a:solidFill>
              <a:srgbClr val="000000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28"/>
            <p:cNvSpPr>
              <a:spLocks noEditPoints="1"/>
            </p:cNvSpPr>
            <p:nvPr userDrawn="1"/>
          </p:nvSpPr>
          <p:spPr bwMode="auto">
            <a:xfrm>
              <a:off x="15776575" y="-511175"/>
              <a:ext cx="395288" cy="395288"/>
            </a:xfrm>
            <a:custGeom>
              <a:avLst/>
              <a:gdLst>
                <a:gd name="T0" fmla="*/ 125 w 249"/>
                <a:gd name="T1" fmla="*/ 30 h 249"/>
                <a:gd name="T2" fmla="*/ 95 w 249"/>
                <a:gd name="T3" fmla="*/ 35 h 249"/>
                <a:gd name="T4" fmla="*/ 70 w 249"/>
                <a:gd name="T5" fmla="*/ 49 h 249"/>
                <a:gd name="T6" fmla="*/ 51 w 249"/>
                <a:gd name="T7" fmla="*/ 68 h 249"/>
                <a:gd name="T8" fmla="*/ 39 w 249"/>
                <a:gd name="T9" fmla="*/ 96 h 249"/>
                <a:gd name="T10" fmla="*/ 35 w 249"/>
                <a:gd name="T11" fmla="*/ 124 h 249"/>
                <a:gd name="T12" fmla="*/ 39 w 249"/>
                <a:gd name="T13" fmla="*/ 154 h 249"/>
                <a:gd name="T14" fmla="*/ 51 w 249"/>
                <a:gd name="T15" fmla="*/ 182 h 249"/>
                <a:gd name="T16" fmla="*/ 70 w 249"/>
                <a:gd name="T17" fmla="*/ 200 h 249"/>
                <a:gd name="T18" fmla="*/ 95 w 249"/>
                <a:gd name="T19" fmla="*/ 214 h 249"/>
                <a:gd name="T20" fmla="*/ 125 w 249"/>
                <a:gd name="T21" fmla="*/ 219 h 249"/>
                <a:gd name="T22" fmla="*/ 156 w 249"/>
                <a:gd name="T23" fmla="*/ 214 h 249"/>
                <a:gd name="T24" fmla="*/ 179 w 249"/>
                <a:gd name="T25" fmla="*/ 200 h 249"/>
                <a:gd name="T26" fmla="*/ 198 w 249"/>
                <a:gd name="T27" fmla="*/ 182 h 249"/>
                <a:gd name="T28" fmla="*/ 212 w 249"/>
                <a:gd name="T29" fmla="*/ 154 h 249"/>
                <a:gd name="T30" fmla="*/ 214 w 249"/>
                <a:gd name="T31" fmla="*/ 124 h 249"/>
                <a:gd name="T32" fmla="*/ 212 w 249"/>
                <a:gd name="T33" fmla="*/ 96 h 249"/>
                <a:gd name="T34" fmla="*/ 198 w 249"/>
                <a:gd name="T35" fmla="*/ 68 h 249"/>
                <a:gd name="T36" fmla="*/ 179 w 249"/>
                <a:gd name="T37" fmla="*/ 49 h 249"/>
                <a:gd name="T38" fmla="*/ 156 w 249"/>
                <a:gd name="T39" fmla="*/ 35 h 249"/>
                <a:gd name="T40" fmla="*/ 125 w 249"/>
                <a:gd name="T41" fmla="*/ 30 h 249"/>
                <a:gd name="T42" fmla="*/ 125 w 249"/>
                <a:gd name="T43" fmla="*/ 0 h 249"/>
                <a:gd name="T44" fmla="*/ 165 w 249"/>
                <a:gd name="T45" fmla="*/ 5 h 249"/>
                <a:gd name="T46" fmla="*/ 200 w 249"/>
                <a:gd name="T47" fmla="*/ 23 h 249"/>
                <a:gd name="T48" fmla="*/ 226 w 249"/>
                <a:gd name="T49" fmla="*/ 49 h 249"/>
                <a:gd name="T50" fmla="*/ 244 w 249"/>
                <a:gd name="T51" fmla="*/ 84 h 249"/>
                <a:gd name="T52" fmla="*/ 249 w 249"/>
                <a:gd name="T53" fmla="*/ 124 h 249"/>
                <a:gd name="T54" fmla="*/ 244 w 249"/>
                <a:gd name="T55" fmla="*/ 165 h 249"/>
                <a:gd name="T56" fmla="*/ 226 w 249"/>
                <a:gd name="T57" fmla="*/ 200 h 249"/>
                <a:gd name="T58" fmla="*/ 200 w 249"/>
                <a:gd name="T59" fmla="*/ 226 h 249"/>
                <a:gd name="T60" fmla="*/ 165 w 249"/>
                <a:gd name="T61" fmla="*/ 245 h 249"/>
                <a:gd name="T62" fmla="*/ 125 w 249"/>
                <a:gd name="T63" fmla="*/ 249 h 249"/>
                <a:gd name="T64" fmla="*/ 84 w 249"/>
                <a:gd name="T65" fmla="*/ 245 h 249"/>
                <a:gd name="T66" fmla="*/ 49 w 249"/>
                <a:gd name="T67" fmla="*/ 226 h 249"/>
                <a:gd name="T68" fmla="*/ 23 w 249"/>
                <a:gd name="T69" fmla="*/ 200 h 249"/>
                <a:gd name="T70" fmla="*/ 7 w 249"/>
                <a:gd name="T71" fmla="*/ 165 h 249"/>
                <a:gd name="T72" fmla="*/ 0 w 249"/>
                <a:gd name="T73" fmla="*/ 124 h 249"/>
                <a:gd name="T74" fmla="*/ 7 w 249"/>
                <a:gd name="T75" fmla="*/ 84 h 249"/>
                <a:gd name="T76" fmla="*/ 23 w 249"/>
                <a:gd name="T77" fmla="*/ 49 h 249"/>
                <a:gd name="T78" fmla="*/ 49 w 249"/>
                <a:gd name="T79" fmla="*/ 23 h 249"/>
                <a:gd name="T80" fmla="*/ 84 w 249"/>
                <a:gd name="T81" fmla="*/ 5 h 249"/>
                <a:gd name="T82" fmla="*/ 125 w 249"/>
                <a:gd name="T83" fmla="*/ 0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49" h="249">
                  <a:moveTo>
                    <a:pt x="125" y="30"/>
                  </a:moveTo>
                  <a:lnTo>
                    <a:pt x="95" y="35"/>
                  </a:lnTo>
                  <a:lnTo>
                    <a:pt x="70" y="49"/>
                  </a:lnTo>
                  <a:lnTo>
                    <a:pt x="51" y="68"/>
                  </a:lnTo>
                  <a:lnTo>
                    <a:pt x="39" y="96"/>
                  </a:lnTo>
                  <a:lnTo>
                    <a:pt x="35" y="124"/>
                  </a:lnTo>
                  <a:lnTo>
                    <a:pt x="39" y="154"/>
                  </a:lnTo>
                  <a:lnTo>
                    <a:pt x="51" y="182"/>
                  </a:lnTo>
                  <a:lnTo>
                    <a:pt x="70" y="200"/>
                  </a:lnTo>
                  <a:lnTo>
                    <a:pt x="95" y="214"/>
                  </a:lnTo>
                  <a:lnTo>
                    <a:pt x="125" y="219"/>
                  </a:lnTo>
                  <a:lnTo>
                    <a:pt x="156" y="214"/>
                  </a:lnTo>
                  <a:lnTo>
                    <a:pt x="179" y="200"/>
                  </a:lnTo>
                  <a:lnTo>
                    <a:pt x="198" y="182"/>
                  </a:lnTo>
                  <a:lnTo>
                    <a:pt x="212" y="154"/>
                  </a:lnTo>
                  <a:lnTo>
                    <a:pt x="214" y="124"/>
                  </a:lnTo>
                  <a:lnTo>
                    <a:pt x="212" y="96"/>
                  </a:lnTo>
                  <a:lnTo>
                    <a:pt x="198" y="68"/>
                  </a:lnTo>
                  <a:lnTo>
                    <a:pt x="179" y="49"/>
                  </a:lnTo>
                  <a:lnTo>
                    <a:pt x="156" y="35"/>
                  </a:lnTo>
                  <a:lnTo>
                    <a:pt x="125" y="30"/>
                  </a:lnTo>
                  <a:close/>
                  <a:moveTo>
                    <a:pt x="125" y="0"/>
                  </a:moveTo>
                  <a:lnTo>
                    <a:pt x="165" y="5"/>
                  </a:lnTo>
                  <a:lnTo>
                    <a:pt x="200" y="23"/>
                  </a:lnTo>
                  <a:lnTo>
                    <a:pt x="226" y="49"/>
                  </a:lnTo>
                  <a:lnTo>
                    <a:pt x="244" y="84"/>
                  </a:lnTo>
                  <a:lnTo>
                    <a:pt x="249" y="124"/>
                  </a:lnTo>
                  <a:lnTo>
                    <a:pt x="244" y="165"/>
                  </a:lnTo>
                  <a:lnTo>
                    <a:pt x="226" y="200"/>
                  </a:lnTo>
                  <a:lnTo>
                    <a:pt x="200" y="226"/>
                  </a:lnTo>
                  <a:lnTo>
                    <a:pt x="165" y="245"/>
                  </a:lnTo>
                  <a:lnTo>
                    <a:pt x="125" y="249"/>
                  </a:lnTo>
                  <a:lnTo>
                    <a:pt x="84" y="245"/>
                  </a:lnTo>
                  <a:lnTo>
                    <a:pt x="49" y="226"/>
                  </a:lnTo>
                  <a:lnTo>
                    <a:pt x="23" y="200"/>
                  </a:lnTo>
                  <a:lnTo>
                    <a:pt x="7" y="165"/>
                  </a:lnTo>
                  <a:lnTo>
                    <a:pt x="0" y="124"/>
                  </a:lnTo>
                  <a:lnTo>
                    <a:pt x="7" y="84"/>
                  </a:lnTo>
                  <a:lnTo>
                    <a:pt x="23" y="49"/>
                  </a:lnTo>
                  <a:lnTo>
                    <a:pt x="49" y="23"/>
                  </a:lnTo>
                  <a:lnTo>
                    <a:pt x="84" y="5"/>
                  </a:lnTo>
                  <a:lnTo>
                    <a:pt x="125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29"/>
            <p:cNvSpPr>
              <a:spLocks/>
            </p:cNvSpPr>
            <p:nvPr userDrawn="1"/>
          </p:nvSpPr>
          <p:spPr bwMode="auto">
            <a:xfrm>
              <a:off x="16244888" y="-503238"/>
              <a:ext cx="328613" cy="381000"/>
            </a:xfrm>
            <a:custGeom>
              <a:avLst/>
              <a:gdLst>
                <a:gd name="T0" fmla="*/ 0 w 207"/>
                <a:gd name="T1" fmla="*/ 0 h 240"/>
                <a:gd name="T2" fmla="*/ 42 w 207"/>
                <a:gd name="T3" fmla="*/ 0 h 240"/>
                <a:gd name="T4" fmla="*/ 175 w 207"/>
                <a:gd name="T5" fmla="*/ 198 h 240"/>
                <a:gd name="T6" fmla="*/ 175 w 207"/>
                <a:gd name="T7" fmla="*/ 198 h 240"/>
                <a:gd name="T8" fmla="*/ 175 w 207"/>
                <a:gd name="T9" fmla="*/ 0 h 240"/>
                <a:gd name="T10" fmla="*/ 207 w 207"/>
                <a:gd name="T11" fmla="*/ 0 h 240"/>
                <a:gd name="T12" fmla="*/ 207 w 207"/>
                <a:gd name="T13" fmla="*/ 240 h 240"/>
                <a:gd name="T14" fmla="*/ 166 w 207"/>
                <a:gd name="T15" fmla="*/ 240 h 240"/>
                <a:gd name="T16" fmla="*/ 33 w 207"/>
                <a:gd name="T17" fmla="*/ 42 h 240"/>
                <a:gd name="T18" fmla="*/ 33 w 207"/>
                <a:gd name="T19" fmla="*/ 42 h 240"/>
                <a:gd name="T20" fmla="*/ 33 w 207"/>
                <a:gd name="T21" fmla="*/ 240 h 240"/>
                <a:gd name="T22" fmla="*/ 0 w 207"/>
                <a:gd name="T23" fmla="*/ 240 h 240"/>
                <a:gd name="T24" fmla="*/ 0 w 207"/>
                <a:gd name="T25" fmla="*/ 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7" h="240">
                  <a:moveTo>
                    <a:pt x="0" y="0"/>
                  </a:moveTo>
                  <a:lnTo>
                    <a:pt x="42" y="0"/>
                  </a:lnTo>
                  <a:lnTo>
                    <a:pt x="175" y="198"/>
                  </a:lnTo>
                  <a:lnTo>
                    <a:pt x="175" y="198"/>
                  </a:lnTo>
                  <a:lnTo>
                    <a:pt x="175" y="0"/>
                  </a:lnTo>
                  <a:lnTo>
                    <a:pt x="207" y="0"/>
                  </a:lnTo>
                  <a:lnTo>
                    <a:pt x="207" y="240"/>
                  </a:lnTo>
                  <a:lnTo>
                    <a:pt x="166" y="240"/>
                  </a:lnTo>
                  <a:lnTo>
                    <a:pt x="33" y="42"/>
                  </a:lnTo>
                  <a:lnTo>
                    <a:pt x="33" y="42"/>
                  </a:lnTo>
                  <a:lnTo>
                    <a:pt x="33" y="240"/>
                  </a:lnTo>
                  <a:lnTo>
                    <a:pt x="0" y="2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30"/>
            <p:cNvSpPr>
              <a:spLocks/>
            </p:cNvSpPr>
            <p:nvPr userDrawn="1"/>
          </p:nvSpPr>
          <p:spPr bwMode="auto">
            <a:xfrm>
              <a:off x="16640175" y="-511175"/>
              <a:ext cx="252413" cy="395288"/>
            </a:xfrm>
            <a:custGeom>
              <a:avLst/>
              <a:gdLst>
                <a:gd name="T0" fmla="*/ 89 w 159"/>
                <a:gd name="T1" fmla="*/ 0 h 249"/>
                <a:gd name="T2" fmla="*/ 114 w 159"/>
                <a:gd name="T3" fmla="*/ 2 h 249"/>
                <a:gd name="T4" fmla="*/ 138 w 159"/>
                <a:gd name="T5" fmla="*/ 9 h 249"/>
                <a:gd name="T6" fmla="*/ 156 w 159"/>
                <a:gd name="T7" fmla="*/ 26 h 249"/>
                <a:gd name="T8" fmla="*/ 131 w 159"/>
                <a:gd name="T9" fmla="*/ 51 h 249"/>
                <a:gd name="T10" fmla="*/ 114 w 159"/>
                <a:gd name="T11" fmla="*/ 35 h 249"/>
                <a:gd name="T12" fmla="*/ 89 w 159"/>
                <a:gd name="T13" fmla="*/ 30 h 249"/>
                <a:gd name="T14" fmla="*/ 66 w 159"/>
                <a:gd name="T15" fmla="*/ 33 h 249"/>
                <a:gd name="T16" fmla="*/ 52 w 159"/>
                <a:gd name="T17" fmla="*/ 42 h 249"/>
                <a:gd name="T18" fmla="*/ 45 w 159"/>
                <a:gd name="T19" fmla="*/ 54 h 249"/>
                <a:gd name="T20" fmla="*/ 42 w 159"/>
                <a:gd name="T21" fmla="*/ 65 h 249"/>
                <a:gd name="T22" fmla="*/ 47 w 159"/>
                <a:gd name="T23" fmla="*/ 84 h 249"/>
                <a:gd name="T24" fmla="*/ 56 w 159"/>
                <a:gd name="T25" fmla="*/ 93 h 249"/>
                <a:gd name="T26" fmla="*/ 73 w 159"/>
                <a:gd name="T27" fmla="*/ 103 h 249"/>
                <a:gd name="T28" fmla="*/ 91 w 159"/>
                <a:gd name="T29" fmla="*/ 110 h 249"/>
                <a:gd name="T30" fmla="*/ 110 w 159"/>
                <a:gd name="T31" fmla="*/ 114 h 249"/>
                <a:gd name="T32" fmla="*/ 128 w 159"/>
                <a:gd name="T33" fmla="*/ 124 h 249"/>
                <a:gd name="T34" fmla="*/ 145 w 159"/>
                <a:gd name="T35" fmla="*/ 135 h 249"/>
                <a:gd name="T36" fmla="*/ 156 w 159"/>
                <a:gd name="T37" fmla="*/ 151 h 249"/>
                <a:gd name="T38" fmla="*/ 159 w 159"/>
                <a:gd name="T39" fmla="*/ 177 h 249"/>
                <a:gd name="T40" fmla="*/ 156 w 159"/>
                <a:gd name="T41" fmla="*/ 203 h 249"/>
                <a:gd name="T42" fmla="*/ 145 w 159"/>
                <a:gd name="T43" fmla="*/ 221 h 249"/>
                <a:gd name="T44" fmla="*/ 126 w 159"/>
                <a:gd name="T45" fmla="*/ 238 h 249"/>
                <a:gd name="T46" fmla="*/ 103 w 159"/>
                <a:gd name="T47" fmla="*/ 247 h 249"/>
                <a:gd name="T48" fmla="*/ 77 w 159"/>
                <a:gd name="T49" fmla="*/ 249 h 249"/>
                <a:gd name="T50" fmla="*/ 47 w 159"/>
                <a:gd name="T51" fmla="*/ 247 h 249"/>
                <a:gd name="T52" fmla="*/ 21 w 159"/>
                <a:gd name="T53" fmla="*/ 235 h 249"/>
                <a:gd name="T54" fmla="*/ 0 w 159"/>
                <a:gd name="T55" fmla="*/ 217 h 249"/>
                <a:gd name="T56" fmla="*/ 26 w 159"/>
                <a:gd name="T57" fmla="*/ 193 h 249"/>
                <a:gd name="T58" fmla="*/ 40 w 159"/>
                <a:gd name="T59" fmla="*/ 210 h 249"/>
                <a:gd name="T60" fmla="*/ 59 w 159"/>
                <a:gd name="T61" fmla="*/ 217 h 249"/>
                <a:gd name="T62" fmla="*/ 77 w 159"/>
                <a:gd name="T63" fmla="*/ 219 h 249"/>
                <a:gd name="T64" fmla="*/ 93 w 159"/>
                <a:gd name="T65" fmla="*/ 217 h 249"/>
                <a:gd name="T66" fmla="*/ 110 w 159"/>
                <a:gd name="T67" fmla="*/ 210 h 249"/>
                <a:gd name="T68" fmla="*/ 121 w 159"/>
                <a:gd name="T69" fmla="*/ 198 h 249"/>
                <a:gd name="T70" fmla="*/ 126 w 159"/>
                <a:gd name="T71" fmla="*/ 179 h 249"/>
                <a:gd name="T72" fmla="*/ 121 w 159"/>
                <a:gd name="T73" fmla="*/ 165 h 249"/>
                <a:gd name="T74" fmla="*/ 110 w 159"/>
                <a:gd name="T75" fmla="*/ 154 h 249"/>
                <a:gd name="T76" fmla="*/ 96 w 159"/>
                <a:gd name="T77" fmla="*/ 147 h 249"/>
                <a:gd name="T78" fmla="*/ 77 w 159"/>
                <a:gd name="T79" fmla="*/ 140 h 249"/>
                <a:gd name="T80" fmla="*/ 56 w 159"/>
                <a:gd name="T81" fmla="*/ 133 h 249"/>
                <a:gd name="T82" fmla="*/ 38 w 159"/>
                <a:gd name="T83" fmla="*/ 126 h 249"/>
                <a:gd name="T84" fmla="*/ 21 w 159"/>
                <a:gd name="T85" fmla="*/ 112 h 249"/>
                <a:gd name="T86" fmla="*/ 12 w 159"/>
                <a:gd name="T87" fmla="*/ 93 h 249"/>
                <a:gd name="T88" fmla="*/ 7 w 159"/>
                <a:gd name="T89" fmla="*/ 65 h 249"/>
                <a:gd name="T90" fmla="*/ 10 w 159"/>
                <a:gd name="T91" fmla="*/ 49 h 249"/>
                <a:gd name="T92" fmla="*/ 19 w 159"/>
                <a:gd name="T93" fmla="*/ 30 h 249"/>
                <a:gd name="T94" fmla="*/ 35 w 159"/>
                <a:gd name="T95" fmla="*/ 14 h 249"/>
                <a:gd name="T96" fmla="*/ 59 w 159"/>
                <a:gd name="T97" fmla="*/ 2 h 249"/>
                <a:gd name="T98" fmla="*/ 89 w 159"/>
                <a:gd name="T99" fmla="*/ 0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59" h="249">
                  <a:moveTo>
                    <a:pt x="89" y="0"/>
                  </a:moveTo>
                  <a:lnTo>
                    <a:pt x="114" y="2"/>
                  </a:lnTo>
                  <a:lnTo>
                    <a:pt x="138" y="9"/>
                  </a:lnTo>
                  <a:lnTo>
                    <a:pt x="156" y="26"/>
                  </a:lnTo>
                  <a:lnTo>
                    <a:pt x="131" y="51"/>
                  </a:lnTo>
                  <a:lnTo>
                    <a:pt x="114" y="35"/>
                  </a:lnTo>
                  <a:lnTo>
                    <a:pt x="89" y="30"/>
                  </a:lnTo>
                  <a:lnTo>
                    <a:pt x="66" y="33"/>
                  </a:lnTo>
                  <a:lnTo>
                    <a:pt x="52" y="42"/>
                  </a:lnTo>
                  <a:lnTo>
                    <a:pt x="45" y="54"/>
                  </a:lnTo>
                  <a:lnTo>
                    <a:pt x="42" y="65"/>
                  </a:lnTo>
                  <a:lnTo>
                    <a:pt x="47" y="84"/>
                  </a:lnTo>
                  <a:lnTo>
                    <a:pt x="56" y="93"/>
                  </a:lnTo>
                  <a:lnTo>
                    <a:pt x="73" y="103"/>
                  </a:lnTo>
                  <a:lnTo>
                    <a:pt x="91" y="110"/>
                  </a:lnTo>
                  <a:lnTo>
                    <a:pt x="110" y="114"/>
                  </a:lnTo>
                  <a:lnTo>
                    <a:pt x="128" y="124"/>
                  </a:lnTo>
                  <a:lnTo>
                    <a:pt x="145" y="135"/>
                  </a:lnTo>
                  <a:lnTo>
                    <a:pt x="156" y="151"/>
                  </a:lnTo>
                  <a:lnTo>
                    <a:pt x="159" y="177"/>
                  </a:lnTo>
                  <a:lnTo>
                    <a:pt x="156" y="203"/>
                  </a:lnTo>
                  <a:lnTo>
                    <a:pt x="145" y="221"/>
                  </a:lnTo>
                  <a:lnTo>
                    <a:pt x="126" y="238"/>
                  </a:lnTo>
                  <a:lnTo>
                    <a:pt x="103" y="247"/>
                  </a:lnTo>
                  <a:lnTo>
                    <a:pt x="77" y="249"/>
                  </a:lnTo>
                  <a:lnTo>
                    <a:pt x="47" y="247"/>
                  </a:lnTo>
                  <a:lnTo>
                    <a:pt x="21" y="235"/>
                  </a:lnTo>
                  <a:lnTo>
                    <a:pt x="0" y="217"/>
                  </a:lnTo>
                  <a:lnTo>
                    <a:pt x="26" y="193"/>
                  </a:lnTo>
                  <a:lnTo>
                    <a:pt x="40" y="210"/>
                  </a:lnTo>
                  <a:lnTo>
                    <a:pt x="59" y="217"/>
                  </a:lnTo>
                  <a:lnTo>
                    <a:pt x="77" y="219"/>
                  </a:lnTo>
                  <a:lnTo>
                    <a:pt x="93" y="217"/>
                  </a:lnTo>
                  <a:lnTo>
                    <a:pt x="110" y="210"/>
                  </a:lnTo>
                  <a:lnTo>
                    <a:pt x="121" y="198"/>
                  </a:lnTo>
                  <a:lnTo>
                    <a:pt x="126" y="179"/>
                  </a:lnTo>
                  <a:lnTo>
                    <a:pt x="121" y="165"/>
                  </a:lnTo>
                  <a:lnTo>
                    <a:pt x="110" y="154"/>
                  </a:lnTo>
                  <a:lnTo>
                    <a:pt x="96" y="147"/>
                  </a:lnTo>
                  <a:lnTo>
                    <a:pt x="77" y="140"/>
                  </a:lnTo>
                  <a:lnTo>
                    <a:pt x="56" y="133"/>
                  </a:lnTo>
                  <a:lnTo>
                    <a:pt x="38" y="126"/>
                  </a:lnTo>
                  <a:lnTo>
                    <a:pt x="21" y="112"/>
                  </a:lnTo>
                  <a:lnTo>
                    <a:pt x="12" y="93"/>
                  </a:lnTo>
                  <a:lnTo>
                    <a:pt x="7" y="65"/>
                  </a:lnTo>
                  <a:lnTo>
                    <a:pt x="10" y="49"/>
                  </a:lnTo>
                  <a:lnTo>
                    <a:pt x="19" y="30"/>
                  </a:lnTo>
                  <a:lnTo>
                    <a:pt x="35" y="14"/>
                  </a:lnTo>
                  <a:lnTo>
                    <a:pt x="59" y="2"/>
                  </a:lnTo>
                  <a:lnTo>
                    <a:pt x="89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31"/>
            <p:cNvSpPr>
              <a:spLocks/>
            </p:cNvSpPr>
            <p:nvPr userDrawn="1"/>
          </p:nvSpPr>
          <p:spPr bwMode="auto">
            <a:xfrm>
              <a:off x="10836275" y="3175"/>
              <a:ext cx="239713" cy="381000"/>
            </a:xfrm>
            <a:custGeom>
              <a:avLst/>
              <a:gdLst>
                <a:gd name="T0" fmla="*/ 0 w 151"/>
                <a:gd name="T1" fmla="*/ 0 h 240"/>
                <a:gd name="T2" fmla="*/ 151 w 151"/>
                <a:gd name="T3" fmla="*/ 0 h 240"/>
                <a:gd name="T4" fmla="*/ 151 w 151"/>
                <a:gd name="T5" fmla="*/ 30 h 240"/>
                <a:gd name="T6" fmla="*/ 33 w 151"/>
                <a:gd name="T7" fmla="*/ 30 h 240"/>
                <a:gd name="T8" fmla="*/ 33 w 151"/>
                <a:gd name="T9" fmla="*/ 105 h 240"/>
                <a:gd name="T10" fmla="*/ 142 w 151"/>
                <a:gd name="T11" fmla="*/ 105 h 240"/>
                <a:gd name="T12" fmla="*/ 142 w 151"/>
                <a:gd name="T13" fmla="*/ 135 h 240"/>
                <a:gd name="T14" fmla="*/ 33 w 151"/>
                <a:gd name="T15" fmla="*/ 135 h 240"/>
                <a:gd name="T16" fmla="*/ 33 w 151"/>
                <a:gd name="T17" fmla="*/ 240 h 240"/>
                <a:gd name="T18" fmla="*/ 0 w 151"/>
                <a:gd name="T19" fmla="*/ 240 h 240"/>
                <a:gd name="T20" fmla="*/ 0 w 151"/>
                <a:gd name="T21" fmla="*/ 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1" h="240">
                  <a:moveTo>
                    <a:pt x="0" y="0"/>
                  </a:moveTo>
                  <a:lnTo>
                    <a:pt x="151" y="0"/>
                  </a:lnTo>
                  <a:lnTo>
                    <a:pt x="151" y="30"/>
                  </a:lnTo>
                  <a:lnTo>
                    <a:pt x="33" y="30"/>
                  </a:lnTo>
                  <a:lnTo>
                    <a:pt x="33" y="105"/>
                  </a:lnTo>
                  <a:lnTo>
                    <a:pt x="142" y="105"/>
                  </a:lnTo>
                  <a:lnTo>
                    <a:pt x="142" y="135"/>
                  </a:lnTo>
                  <a:lnTo>
                    <a:pt x="33" y="135"/>
                  </a:lnTo>
                  <a:lnTo>
                    <a:pt x="33" y="240"/>
                  </a:lnTo>
                  <a:lnTo>
                    <a:pt x="0" y="2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32"/>
            <p:cNvSpPr>
              <a:spLocks noEditPoints="1"/>
            </p:cNvSpPr>
            <p:nvPr userDrawn="1"/>
          </p:nvSpPr>
          <p:spPr bwMode="auto">
            <a:xfrm>
              <a:off x="11114088" y="-7938"/>
              <a:ext cx="395288" cy="400050"/>
            </a:xfrm>
            <a:custGeom>
              <a:avLst/>
              <a:gdLst>
                <a:gd name="T0" fmla="*/ 125 w 249"/>
                <a:gd name="T1" fmla="*/ 33 h 252"/>
                <a:gd name="T2" fmla="*/ 95 w 249"/>
                <a:gd name="T3" fmla="*/ 37 h 252"/>
                <a:gd name="T4" fmla="*/ 70 w 249"/>
                <a:gd name="T5" fmla="*/ 49 h 252"/>
                <a:gd name="T6" fmla="*/ 51 w 249"/>
                <a:gd name="T7" fmla="*/ 70 h 252"/>
                <a:gd name="T8" fmla="*/ 39 w 249"/>
                <a:gd name="T9" fmla="*/ 98 h 252"/>
                <a:gd name="T10" fmla="*/ 35 w 249"/>
                <a:gd name="T11" fmla="*/ 126 h 252"/>
                <a:gd name="T12" fmla="*/ 39 w 249"/>
                <a:gd name="T13" fmla="*/ 156 h 252"/>
                <a:gd name="T14" fmla="*/ 51 w 249"/>
                <a:gd name="T15" fmla="*/ 182 h 252"/>
                <a:gd name="T16" fmla="*/ 70 w 249"/>
                <a:gd name="T17" fmla="*/ 203 h 252"/>
                <a:gd name="T18" fmla="*/ 95 w 249"/>
                <a:gd name="T19" fmla="*/ 217 h 252"/>
                <a:gd name="T20" fmla="*/ 125 w 249"/>
                <a:gd name="T21" fmla="*/ 221 h 252"/>
                <a:gd name="T22" fmla="*/ 156 w 249"/>
                <a:gd name="T23" fmla="*/ 217 h 252"/>
                <a:gd name="T24" fmla="*/ 179 w 249"/>
                <a:gd name="T25" fmla="*/ 203 h 252"/>
                <a:gd name="T26" fmla="*/ 200 w 249"/>
                <a:gd name="T27" fmla="*/ 182 h 252"/>
                <a:gd name="T28" fmla="*/ 212 w 249"/>
                <a:gd name="T29" fmla="*/ 156 h 252"/>
                <a:gd name="T30" fmla="*/ 214 w 249"/>
                <a:gd name="T31" fmla="*/ 126 h 252"/>
                <a:gd name="T32" fmla="*/ 212 w 249"/>
                <a:gd name="T33" fmla="*/ 98 h 252"/>
                <a:gd name="T34" fmla="*/ 200 w 249"/>
                <a:gd name="T35" fmla="*/ 70 h 252"/>
                <a:gd name="T36" fmla="*/ 179 w 249"/>
                <a:gd name="T37" fmla="*/ 49 h 252"/>
                <a:gd name="T38" fmla="*/ 156 w 249"/>
                <a:gd name="T39" fmla="*/ 37 h 252"/>
                <a:gd name="T40" fmla="*/ 125 w 249"/>
                <a:gd name="T41" fmla="*/ 33 h 252"/>
                <a:gd name="T42" fmla="*/ 125 w 249"/>
                <a:gd name="T43" fmla="*/ 0 h 252"/>
                <a:gd name="T44" fmla="*/ 165 w 249"/>
                <a:gd name="T45" fmla="*/ 7 h 252"/>
                <a:gd name="T46" fmla="*/ 200 w 249"/>
                <a:gd name="T47" fmla="*/ 26 h 252"/>
                <a:gd name="T48" fmla="*/ 226 w 249"/>
                <a:gd name="T49" fmla="*/ 51 h 252"/>
                <a:gd name="T50" fmla="*/ 244 w 249"/>
                <a:gd name="T51" fmla="*/ 86 h 252"/>
                <a:gd name="T52" fmla="*/ 249 w 249"/>
                <a:gd name="T53" fmla="*/ 126 h 252"/>
                <a:gd name="T54" fmla="*/ 244 w 249"/>
                <a:gd name="T55" fmla="*/ 168 h 252"/>
                <a:gd name="T56" fmla="*/ 226 w 249"/>
                <a:gd name="T57" fmla="*/ 203 h 252"/>
                <a:gd name="T58" fmla="*/ 200 w 249"/>
                <a:gd name="T59" fmla="*/ 228 h 252"/>
                <a:gd name="T60" fmla="*/ 165 w 249"/>
                <a:gd name="T61" fmla="*/ 247 h 252"/>
                <a:gd name="T62" fmla="*/ 125 w 249"/>
                <a:gd name="T63" fmla="*/ 252 h 252"/>
                <a:gd name="T64" fmla="*/ 84 w 249"/>
                <a:gd name="T65" fmla="*/ 247 h 252"/>
                <a:gd name="T66" fmla="*/ 49 w 249"/>
                <a:gd name="T67" fmla="*/ 228 h 252"/>
                <a:gd name="T68" fmla="*/ 23 w 249"/>
                <a:gd name="T69" fmla="*/ 203 h 252"/>
                <a:gd name="T70" fmla="*/ 7 w 249"/>
                <a:gd name="T71" fmla="*/ 168 h 252"/>
                <a:gd name="T72" fmla="*/ 0 w 249"/>
                <a:gd name="T73" fmla="*/ 126 h 252"/>
                <a:gd name="T74" fmla="*/ 7 w 249"/>
                <a:gd name="T75" fmla="*/ 86 h 252"/>
                <a:gd name="T76" fmla="*/ 23 w 249"/>
                <a:gd name="T77" fmla="*/ 51 h 252"/>
                <a:gd name="T78" fmla="*/ 49 w 249"/>
                <a:gd name="T79" fmla="*/ 26 h 252"/>
                <a:gd name="T80" fmla="*/ 84 w 249"/>
                <a:gd name="T81" fmla="*/ 7 h 252"/>
                <a:gd name="T82" fmla="*/ 125 w 249"/>
                <a:gd name="T83" fmla="*/ 0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49" h="252">
                  <a:moveTo>
                    <a:pt x="125" y="33"/>
                  </a:moveTo>
                  <a:lnTo>
                    <a:pt x="95" y="37"/>
                  </a:lnTo>
                  <a:lnTo>
                    <a:pt x="70" y="49"/>
                  </a:lnTo>
                  <a:lnTo>
                    <a:pt x="51" y="70"/>
                  </a:lnTo>
                  <a:lnTo>
                    <a:pt x="39" y="98"/>
                  </a:lnTo>
                  <a:lnTo>
                    <a:pt x="35" y="126"/>
                  </a:lnTo>
                  <a:lnTo>
                    <a:pt x="39" y="156"/>
                  </a:lnTo>
                  <a:lnTo>
                    <a:pt x="51" y="182"/>
                  </a:lnTo>
                  <a:lnTo>
                    <a:pt x="70" y="203"/>
                  </a:lnTo>
                  <a:lnTo>
                    <a:pt x="95" y="217"/>
                  </a:lnTo>
                  <a:lnTo>
                    <a:pt x="125" y="221"/>
                  </a:lnTo>
                  <a:lnTo>
                    <a:pt x="156" y="217"/>
                  </a:lnTo>
                  <a:lnTo>
                    <a:pt x="179" y="203"/>
                  </a:lnTo>
                  <a:lnTo>
                    <a:pt x="200" y="182"/>
                  </a:lnTo>
                  <a:lnTo>
                    <a:pt x="212" y="156"/>
                  </a:lnTo>
                  <a:lnTo>
                    <a:pt x="214" y="126"/>
                  </a:lnTo>
                  <a:lnTo>
                    <a:pt x="212" y="98"/>
                  </a:lnTo>
                  <a:lnTo>
                    <a:pt x="200" y="70"/>
                  </a:lnTo>
                  <a:lnTo>
                    <a:pt x="179" y="49"/>
                  </a:lnTo>
                  <a:lnTo>
                    <a:pt x="156" y="37"/>
                  </a:lnTo>
                  <a:lnTo>
                    <a:pt x="125" y="33"/>
                  </a:lnTo>
                  <a:close/>
                  <a:moveTo>
                    <a:pt x="125" y="0"/>
                  </a:moveTo>
                  <a:lnTo>
                    <a:pt x="165" y="7"/>
                  </a:lnTo>
                  <a:lnTo>
                    <a:pt x="200" y="26"/>
                  </a:lnTo>
                  <a:lnTo>
                    <a:pt x="226" y="51"/>
                  </a:lnTo>
                  <a:lnTo>
                    <a:pt x="244" y="86"/>
                  </a:lnTo>
                  <a:lnTo>
                    <a:pt x="249" y="126"/>
                  </a:lnTo>
                  <a:lnTo>
                    <a:pt x="244" y="168"/>
                  </a:lnTo>
                  <a:lnTo>
                    <a:pt x="226" y="203"/>
                  </a:lnTo>
                  <a:lnTo>
                    <a:pt x="200" y="228"/>
                  </a:lnTo>
                  <a:lnTo>
                    <a:pt x="165" y="247"/>
                  </a:lnTo>
                  <a:lnTo>
                    <a:pt x="125" y="252"/>
                  </a:lnTo>
                  <a:lnTo>
                    <a:pt x="84" y="247"/>
                  </a:lnTo>
                  <a:lnTo>
                    <a:pt x="49" y="228"/>
                  </a:lnTo>
                  <a:lnTo>
                    <a:pt x="23" y="203"/>
                  </a:lnTo>
                  <a:lnTo>
                    <a:pt x="7" y="168"/>
                  </a:lnTo>
                  <a:lnTo>
                    <a:pt x="0" y="126"/>
                  </a:lnTo>
                  <a:lnTo>
                    <a:pt x="7" y="86"/>
                  </a:lnTo>
                  <a:lnTo>
                    <a:pt x="23" y="51"/>
                  </a:lnTo>
                  <a:lnTo>
                    <a:pt x="49" y="26"/>
                  </a:lnTo>
                  <a:lnTo>
                    <a:pt x="84" y="7"/>
                  </a:lnTo>
                  <a:lnTo>
                    <a:pt x="125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33"/>
            <p:cNvSpPr>
              <a:spLocks noEditPoints="1"/>
            </p:cNvSpPr>
            <p:nvPr userDrawn="1"/>
          </p:nvSpPr>
          <p:spPr bwMode="auto">
            <a:xfrm>
              <a:off x="11576050" y="3175"/>
              <a:ext cx="269875" cy="381000"/>
            </a:xfrm>
            <a:custGeom>
              <a:avLst/>
              <a:gdLst>
                <a:gd name="T0" fmla="*/ 32 w 170"/>
                <a:gd name="T1" fmla="*/ 28 h 240"/>
                <a:gd name="T2" fmla="*/ 32 w 170"/>
                <a:gd name="T3" fmla="*/ 105 h 240"/>
                <a:gd name="T4" fmla="*/ 74 w 170"/>
                <a:gd name="T5" fmla="*/ 105 h 240"/>
                <a:gd name="T6" fmla="*/ 90 w 170"/>
                <a:gd name="T7" fmla="*/ 105 h 240"/>
                <a:gd name="T8" fmla="*/ 104 w 170"/>
                <a:gd name="T9" fmla="*/ 100 h 240"/>
                <a:gd name="T10" fmla="*/ 116 w 170"/>
                <a:gd name="T11" fmla="*/ 96 h 240"/>
                <a:gd name="T12" fmla="*/ 123 w 170"/>
                <a:gd name="T13" fmla="*/ 84 h 240"/>
                <a:gd name="T14" fmla="*/ 125 w 170"/>
                <a:gd name="T15" fmla="*/ 68 h 240"/>
                <a:gd name="T16" fmla="*/ 123 w 170"/>
                <a:gd name="T17" fmla="*/ 51 h 240"/>
                <a:gd name="T18" fmla="*/ 116 w 170"/>
                <a:gd name="T19" fmla="*/ 40 h 240"/>
                <a:gd name="T20" fmla="*/ 104 w 170"/>
                <a:gd name="T21" fmla="*/ 33 h 240"/>
                <a:gd name="T22" fmla="*/ 90 w 170"/>
                <a:gd name="T23" fmla="*/ 30 h 240"/>
                <a:gd name="T24" fmla="*/ 74 w 170"/>
                <a:gd name="T25" fmla="*/ 28 h 240"/>
                <a:gd name="T26" fmla="*/ 32 w 170"/>
                <a:gd name="T27" fmla="*/ 28 h 240"/>
                <a:gd name="T28" fmla="*/ 0 w 170"/>
                <a:gd name="T29" fmla="*/ 0 h 240"/>
                <a:gd name="T30" fmla="*/ 83 w 170"/>
                <a:gd name="T31" fmla="*/ 0 h 240"/>
                <a:gd name="T32" fmla="*/ 111 w 170"/>
                <a:gd name="T33" fmla="*/ 2 h 240"/>
                <a:gd name="T34" fmla="*/ 130 w 170"/>
                <a:gd name="T35" fmla="*/ 12 h 240"/>
                <a:gd name="T36" fmla="*/ 144 w 170"/>
                <a:gd name="T37" fmla="*/ 23 h 240"/>
                <a:gd name="T38" fmla="*/ 153 w 170"/>
                <a:gd name="T39" fmla="*/ 37 h 240"/>
                <a:gd name="T40" fmla="*/ 158 w 170"/>
                <a:gd name="T41" fmla="*/ 51 h 240"/>
                <a:gd name="T42" fmla="*/ 160 w 170"/>
                <a:gd name="T43" fmla="*/ 68 h 240"/>
                <a:gd name="T44" fmla="*/ 156 w 170"/>
                <a:gd name="T45" fmla="*/ 89 h 240"/>
                <a:gd name="T46" fmla="*/ 144 w 170"/>
                <a:gd name="T47" fmla="*/ 109 h 240"/>
                <a:gd name="T48" fmla="*/ 125 w 170"/>
                <a:gd name="T49" fmla="*/ 123 h 240"/>
                <a:gd name="T50" fmla="*/ 102 w 170"/>
                <a:gd name="T51" fmla="*/ 130 h 240"/>
                <a:gd name="T52" fmla="*/ 170 w 170"/>
                <a:gd name="T53" fmla="*/ 240 h 240"/>
                <a:gd name="T54" fmla="*/ 130 w 170"/>
                <a:gd name="T55" fmla="*/ 240 h 240"/>
                <a:gd name="T56" fmla="*/ 69 w 170"/>
                <a:gd name="T57" fmla="*/ 133 h 240"/>
                <a:gd name="T58" fmla="*/ 32 w 170"/>
                <a:gd name="T59" fmla="*/ 133 h 240"/>
                <a:gd name="T60" fmla="*/ 32 w 170"/>
                <a:gd name="T61" fmla="*/ 240 h 240"/>
                <a:gd name="T62" fmla="*/ 0 w 170"/>
                <a:gd name="T63" fmla="*/ 240 h 240"/>
                <a:gd name="T64" fmla="*/ 0 w 170"/>
                <a:gd name="T65" fmla="*/ 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70" h="240">
                  <a:moveTo>
                    <a:pt x="32" y="28"/>
                  </a:moveTo>
                  <a:lnTo>
                    <a:pt x="32" y="105"/>
                  </a:lnTo>
                  <a:lnTo>
                    <a:pt x="74" y="105"/>
                  </a:lnTo>
                  <a:lnTo>
                    <a:pt x="90" y="105"/>
                  </a:lnTo>
                  <a:lnTo>
                    <a:pt x="104" y="100"/>
                  </a:lnTo>
                  <a:lnTo>
                    <a:pt x="116" y="96"/>
                  </a:lnTo>
                  <a:lnTo>
                    <a:pt x="123" y="84"/>
                  </a:lnTo>
                  <a:lnTo>
                    <a:pt x="125" y="68"/>
                  </a:lnTo>
                  <a:lnTo>
                    <a:pt x="123" y="51"/>
                  </a:lnTo>
                  <a:lnTo>
                    <a:pt x="116" y="40"/>
                  </a:lnTo>
                  <a:lnTo>
                    <a:pt x="104" y="33"/>
                  </a:lnTo>
                  <a:lnTo>
                    <a:pt x="90" y="30"/>
                  </a:lnTo>
                  <a:lnTo>
                    <a:pt x="74" y="28"/>
                  </a:lnTo>
                  <a:lnTo>
                    <a:pt x="32" y="28"/>
                  </a:lnTo>
                  <a:close/>
                  <a:moveTo>
                    <a:pt x="0" y="0"/>
                  </a:moveTo>
                  <a:lnTo>
                    <a:pt x="83" y="0"/>
                  </a:lnTo>
                  <a:lnTo>
                    <a:pt x="111" y="2"/>
                  </a:lnTo>
                  <a:lnTo>
                    <a:pt x="130" y="12"/>
                  </a:lnTo>
                  <a:lnTo>
                    <a:pt x="144" y="23"/>
                  </a:lnTo>
                  <a:lnTo>
                    <a:pt x="153" y="37"/>
                  </a:lnTo>
                  <a:lnTo>
                    <a:pt x="158" y="51"/>
                  </a:lnTo>
                  <a:lnTo>
                    <a:pt x="160" y="68"/>
                  </a:lnTo>
                  <a:lnTo>
                    <a:pt x="156" y="89"/>
                  </a:lnTo>
                  <a:lnTo>
                    <a:pt x="144" y="109"/>
                  </a:lnTo>
                  <a:lnTo>
                    <a:pt x="125" y="123"/>
                  </a:lnTo>
                  <a:lnTo>
                    <a:pt x="102" y="130"/>
                  </a:lnTo>
                  <a:lnTo>
                    <a:pt x="170" y="240"/>
                  </a:lnTo>
                  <a:lnTo>
                    <a:pt x="130" y="240"/>
                  </a:lnTo>
                  <a:lnTo>
                    <a:pt x="69" y="133"/>
                  </a:lnTo>
                  <a:lnTo>
                    <a:pt x="32" y="133"/>
                  </a:lnTo>
                  <a:lnTo>
                    <a:pt x="32" y="240"/>
                  </a:lnTo>
                  <a:lnTo>
                    <a:pt x="0" y="2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34"/>
            <p:cNvSpPr>
              <a:spLocks noEditPoints="1"/>
            </p:cNvSpPr>
            <p:nvPr userDrawn="1"/>
          </p:nvSpPr>
          <p:spPr bwMode="auto">
            <a:xfrm>
              <a:off x="11988800" y="3175"/>
              <a:ext cx="373063" cy="381000"/>
            </a:xfrm>
            <a:custGeom>
              <a:avLst/>
              <a:gdLst>
                <a:gd name="T0" fmla="*/ 117 w 235"/>
                <a:gd name="T1" fmla="*/ 42 h 240"/>
                <a:gd name="T2" fmla="*/ 72 w 235"/>
                <a:gd name="T3" fmla="*/ 151 h 240"/>
                <a:gd name="T4" fmla="*/ 163 w 235"/>
                <a:gd name="T5" fmla="*/ 151 h 240"/>
                <a:gd name="T6" fmla="*/ 119 w 235"/>
                <a:gd name="T7" fmla="*/ 42 h 240"/>
                <a:gd name="T8" fmla="*/ 117 w 235"/>
                <a:gd name="T9" fmla="*/ 42 h 240"/>
                <a:gd name="T10" fmla="*/ 105 w 235"/>
                <a:gd name="T11" fmla="*/ 0 h 240"/>
                <a:gd name="T12" fmla="*/ 135 w 235"/>
                <a:gd name="T13" fmla="*/ 0 h 240"/>
                <a:gd name="T14" fmla="*/ 235 w 235"/>
                <a:gd name="T15" fmla="*/ 240 h 240"/>
                <a:gd name="T16" fmla="*/ 198 w 235"/>
                <a:gd name="T17" fmla="*/ 240 h 240"/>
                <a:gd name="T18" fmla="*/ 175 w 235"/>
                <a:gd name="T19" fmla="*/ 179 h 240"/>
                <a:gd name="T20" fmla="*/ 61 w 235"/>
                <a:gd name="T21" fmla="*/ 179 h 240"/>
                <a:gd name="T22" fmla="*/ 38 w 235"/>
                <a:gd name="T23" fmla="*/ 240 h 240"/>
                <a:gd name="T24" fmla="*/ 0 w 235"/>
                <a:gd name="T25" fmla="*/ 240 h 240"/>
                <a:gd name="T26" fmla="*/ 105 w 235"/>
                <a:gd name="T27" fmla="*/ 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35" h="240">
                  <a:moveTo>
                    <a:pt x="117" y="42"/>
                  </a:moveTo>
                  <a:lnTo>
                    <a:pt x="72" y="151"/>
                  </a:lnTo>
                  <a:lnTo>
                    <a:pt x="163" y="151"/>
                  </a:lnTo>
                  <a:lnTo>
                    <a:pt x="119" y="42"/>
                  </a:lnTo>
                  <a:lnTo>
                    <a:pt x="117" y="42"/>
                  </a:lnTo>
                  <a:close/>
                  <a:moveTo>
                    <a:pt x="105" y="0"/>
                  </a:moveTo>
                  <a:lnTo>
                    <a:pt x="135" y="0"/>
                  </a:lnTo>
                  <a:lnTo>
                    <a:pt x="235" y="240"/>
                  </a:lnTo>
                  <a:lnTo>
                    <a:pt x="198" y="240"/>
                  </a:lnTo>
                  <a:lnTo>
                    <a:pt x="175" y="179"/>
                  </a:lnTo>
                  <a:lnTo>
                    <a:pt x="61" y="179"/>
                  </a:lnTo>
                  <a:lnTo>
                    <a:pt x="38" y="240"/>
                  </a:lnTo>
                  <a:lnTo>
                    <a:pt x="0" y="240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35"/>
            <p:cNvSpPr>
              <a:spLocks/>
            </p:cNvSpPr>
            <p:nvPr userDrawn="1"/>
          </p:nvSpPr>
          <p:spPr bwMode="auto">
            <a:xfrm>
              <a:off x="12514263" y="-7938"/>
              <a:ext cx="254000" cy="400050"/>
            </a:xfrm>
            <a:custGeom>
              <a:avLst/>
              <a:gdLst>
                <a:gd name="T0" fmla="*/ 88 w 160"/>
                <a:gd name="T1" fmla="*/ 0 h 252"/>
                <a:gd name="T2" fmla="*/ 114 w 160"/>
                <a:gd name="T3" fmla="*/ 2 h 252"/>
                <a:gd name="T4" fmla="*/ 137 w 160"/>
                <a:gd name="T5" fmla="*/ 12 h 252"/>
                <a:gd name="T6" fmla="*/ 158 w 160"/>
                <a:gd name="T7" fmla="*/ 28 h 252"/>
                <a:gd name="T8" fmla="*/ 130 w 160"/>
                <a:gd name="T9" fmla="*/ 54 h 252"/>
                <a:gd name="T10" fmla="*/ 114 w 160"/>
                <a:gd name="T11" fmla="*/ 37 h 252"/>
                <a:gd name="T12" fmla="*/ 88 w 160"/>
                <a:gd name="T13" fmla="*/ 33 h 252"/>
                <a:gd name="T14" fmla="*/ 65 w 160"/>
                <a:gd name="T15" fmla="*/ 35 h 252"/>
                <a:gd name="T16" fmla="*/ 51 w 160"/>
                <a:gd name="T17" fmla="*/ 44 h 252"/>
                <a:gd name="T18" fmla="*/ 44 w 160"/>
                <a:gd name="T19" fmla="*/ 56 h 252"/>
                <a:gd name="T20" fmla="*/ 42 w 160"/>
                <a:gd name="T21" fmla="*/ 68 h 252"/>
                <a:gd name="T22" fmla="*/ 46 w 160"/>
                <a:gd name="T23" fmla="*/ 84 h 252"/>
                <a:gd name="T24" fmla="*/ 56 w 160"/>
                <a:gd name="T25" fmla="*/ 96 h 252"/>
                <a:gd name="T26" fmla="*/ 72 w 160"/>
                <a:gd name="T27" fmla="*/ 105 h 252"/>
                <a:gd name="T28" fmla="*/ 91 w 160"/>
                <a:gd name="T29" fmla="*/ 109 h 252"/>
                <a:gd name="T30" fmla="*/ 112 w 160"/>
                <a:gd name="T31" fmla="*/ 116 h 252"/>
                <a:gd name="T32" fmla="*/ 130 w 160"/>
                <a:gd name="T33" fmla="*/ 126 h 252"/>
                <a:gd name="T34" fmla="*/ 144 w 160"/>
                <a:gd name="T35" fmla="*/ 137 h 252"/>
                <a:gd name="T36" fmla="*/ 156 w 160"/>
                <a:gd name="T37" fmla="*/ 154 h 252"/>
                <a:gd name="T38" fmla="*/ 160 w 160"/>
                <a:gd name="T39" fmla="*/ 179 h 252"/>
                <a:gd name="T40" fmla="*/ 156 w 160"/>
                <a:gd name="T41" fmla="*/ 203 h 252"/>
                <a:gd name="T42" fmla="*/ 144 w 160"/>
                <a:gd name="T43" fmla="*/ 224 h 252"/>
                <a:gd name="T44" fmla="*/ 125 w 160"/>
                <a:gd name="T45" fmla="*/ 240 h 252"/>
                <a:gd name="T46" fmla="*/ 102 w 160"/>
                <a:gd name="T47" fmla="*/ 249 h 252"/>
                <a:gd name="T48" fmla="*/ 77 w 160"/>
                <a:gd name="T49" fmla="*/ 252 h 252"/>
                <a:gd name="T50" fmla="*/ 46 w 160"/>
                <a:gd name="T51" fmla="*/ 249 h 252"/>
                <a:gd name="T52" fmla="*/ 21 w 160"/>
                <a:gd name="T53" fmla="*/ 238 h 252"/>
                <a:gd name="T54" fmla="*/ 0 w 160"/>
                <a:gd name="T55" fmla="*/ 219 h 252"/>
                <a:gd name="T56" fmla="*/ 28 w 160"/>
                <a:gd name="T57" fmla="*/ 196 h 252"/>
                <a:gd name="T58" fmla="*/ 42 w 160"/>
                <a:gd name="T59" fmla="*/ 210 h 252"/>
                <a:gd name="T60" fmla="*/ 58 w 160"/>
                <a:gd name="T61" fmla="*/ 219 h 252"/>
                <a:gd name="T62" fmla="*/ 77 w 160"/>
                <a:gd name="T63" fmla="*/ 221 h 252"/>
                <a:gd name="T64" fmla="*/ 93 w 160"/>
                <a:gd name="T65" fmla="*/ 219 h 252"/>
                <a:gd name="T66" fmla="*/ 109 w 160"/>
                <a:gd name="T67" fmla="*/ 212 h 252"/>
                <a:gd name="T68" fmla="*/ 121 w 160"/>
                <a:gd name="T69" fmla="*/ 200 h 252"/>
                <a:gd name="T70" fmla="*/ 125 w 160"/>
                <a:gd name="T71" fmla="*/ 182 h 252"/>
                <a:gd name="T72" fmla="*/ 121 w 160"/>
                <a:gd name="T73" fmla="*/ 168 h 252"/>
                <a:gd name="T74" fmla="*/ 109 w 160"/>
                <a:gd name="T75" fmla="*/ 156 h 252"/>
                <a:gd name="T76" fmla="*/ 95 w 160"/>
                <a:gd name="T77" fmla="*/ 149 h 252"/>
                <a:gd name="T78" fmla="*/ 77 w 160"/>
                <a:gd name="T79" fmla="*/ 142 h 252"/>
                <a:gd name="T80" fmla="*/ 56 w 160"/>
                <a:gd name="T81" fmla="*/ 135 h 252"/>
                <a:gd name="T82" fmla="*/ 37 w 160"/>
                <a:gd name="T83" fmla="*/ 126 h 252"/>
                <a:gd name="T84" fmla="*/ 23 w 160"/>
                <a:gd name="T85" fmla="*/ 114 h 252"/>
                <a:gd name="T86" fmla="*/ 11 w 160"/>
                <a:gd name="T87" fmla="*/ 96 h 252"/>
                <a:gd name="T88" fmla="*/ 7 w 160"/>
                <a:gd name="T89" fmla="*/ 68 h 252"/>
                <a:gd name="T90" fmla="*/ 11 w 160"/>
                <a:gd name="T91" fmla="*/ 51 h 252"/>
                <a:gd name="T92" fmla="*/ 18 w 160"/>
                <a:gd name="T93" fmla="*/ 33 h 252"/>
                <a:gd name="T94" fmla="*/ 35 w 160"/>
                <a:gd name="T95" fmla="*/ 16 h 252"/>
                <a:gd name="T96" fmla="*/ 58 w 160"/>
                <a:gd name="T97" fmla="*/ 5 h 252"/>
                <a:gd name="T98" fmla="*/ 88 w 160"/>
                <a:gd name="T99" fmla="*/ 0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60" h="252">
                  <a:moveTo>
                    <a:pt x="88" y="0"/>
                  </a:moveTo>
                  <a:lnTo>
                    <a:pt x="114" y="2"/>
                  </a:lnTo>
                  <a:lnTo>
                    <a:pt x="137" y="12"/>
                  </a:lnTo>
                  <a:lnTo>
                    <a:pt x="158" y="28"/>
                  </a:lnTo>
                  <a:lnTo>
                    <a:pt x="130" y="54"/>
                  </a:lnTo>
                  <a:lnTo>
                    <a:pt x="114" y="37"/>
                  </a:lnTo>
                  <a:lnTo>
                    <a:pt x="88" y="33"/>
                  </a:lnTo>
                  <a:lnTo>
                    <a:pt x="65" y="35"/>
                  </a:lnTo>
                  <a:lnTo>
                    <a:pt x="51" y="44"/>
                  </a:lnTo>
                  <a:lnTo>
                    <a:pt x="44" y="56"/>
                  </a:lnTo>
                  <a:lnTo>
                    <a:pt x="42" y="68"/>
                  </a:lnTo>
                  <a:lnTo>
                    <a:pt x="46" y="84"/>
                  </a:lnTo>
                  <a:lnTo>
                    <a:pt x="56" y="96"/>
                  </a:lnTo>
                  <a:lnTo>
                    <a:pt x="72" y="105"/>
                  </a:lnTo>
                  <a:lnTo>
                    <a:pt x="91" y="109"/>
                  </a:lnTo>
                  <a:lnTo>
                    <a:pt x="112" y="116"/>
                  </a:lnTo>
                  <a:lnTo>
                    <a:pt x="130" y="126"/>
                  </a:lnTo>
                  <a:lnTo>
                    <a:pt x="144" y="137"/>
                  </a:lnTo>
                  <a:lnTo>
                    <a:pt x="156" y="154"/>
                  </a:lnTo>
                  <a:lnTo>
                    <a:pt x="160" y="179"/>
                  </a:lnTo>
                  <a:lnTo>
                    <a:pt x="156" y="203"/>
                  </a:lnTo>
                  <a:lnTo>
                    <a:pt x="144" y="224"/>
                  </a:lnTo>
                  <a:lnTo>
                    <a:pt x="125" y="240"/>
                  </a:lnTo>
                  <a:lnTo>
                    <a:pt x="102" y="249"/>
                  </a:lnTo>
                  <a:lnTo>
                    <a:pt x="77" y="252"/>
                  </a:lnTo>
                  <a:lnTo>
                    <a:pt x="46" y="249"/>
                  </a:lnTo>
                  <a:lnTo>
                    <a:pt x="21" y="238"/>
                  </a:lnTo>
                  <a:lnTo>
                    <a:pt x="0" y="219"/>
                  </a:lnTo>
                  <a:lnTo>
                    <a:pt x="28" y="196"/>
                  </a:lnTo>
                  <a:lnTo>
                    <a:pt x="42" y="210"/>
                  </a:lnTo>
                  <a:lnTo>
                    <a:pt x="58" y="219"/>
                  </a:lnTo>
                  <a:lnTo>
                    <a:pt x="77" y="221"/>
                  </a:lnTo>
                  <a:lnTo>
                    <a:pt x="93" y="219"/>
                  </a:lnTo>
                  <a:lnTo>
                    <a:pt x="109" y="212"/>
                  </a:lnTo>
                  <a:lnTo>
                    <a:pt x="121" y="200"/>
                  </a:lnTo>
                  <a:lnTo>
                    <a:pt x="125" y="182"/>
                  </a:lnTo>
                  <a:lnTo>
                    <a:pt x="121" y="168"/>
                  </a:lnTo>
                  <a:lnTo>
                    <a:pt x="109" y="156"/>
                  </a:lnTo>
                  <a:lnTo>
                    <a:pt x="95" y="149"/>
                  </a:lnTo>
                  <a:lnTo>
                    <a:pt x="77" y="142"/>
                  </a:lnTo>
                  <a:lnTo>
                    <a:pt x="56" y="135"/>
                  </a:lnTo>
                  <a:lnTo>
                    <a:pt x="37" y="126"/>
                  </a:lnTo>
                  <a:lnTo>
                    <a:pt x="23" y="114"/>
                  </a:lnTo>
                  <a:lnTo>
                    <a:pt x="11" y="96"/>
                  </a:lnTo>
                  <a:lnTo>
                    <a:pt x="7" y="68"/>
                  </a:lnTo>
                  <a:lnTo>
                    <a:pt x="11" y="51"/>
                  </a:lnTo>
                  <a:lnTo>
                    <a:pt x="18" y="33"/>
                  </a:lnTo>
                  <a:lnTo>
                    <a:pt x="35" y="16"/>
                  </a:lnTo>
                  <a:lnTo>
                    <a:pt x="58" y="5"/>
                  </a:lnTo>
                  <a:lnTo>
                    <a:pt x="88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36"/>
            <p:cNvSpPr>
              <a:spLocks/>
            </p:cNvSpPr>
            <p:nvPr userDrawn="1"/>
          </p:nvSpPr>
          <p:spPr bwMode="auto">
            <a:xfrm>
              <a:off x="12831763" y="3175"/>
              <a:ext cx="395288" cy="381000"/>
            </a:xfrm>
            <a:custGeom>
              <a:avLst/>
              <a:gdLst>
                <a:gd name="T0" fmla="*/ 0 w 249"/>
                <a:gd name="T1" fmla="*/ 0 h 240"/>
                <a:gd name="T2" fmla="*/ 49 w 249"/>
                <a:gd name="T3" fmla="*/ 0 h 240"/>
                <a:gd name="T4" fmla="*/ 123 w 249"/>
                <a:gd name="T5" fmla="*/ 182 h 240"/>
                <a:gd name="T6" fmla="*/ 126 w 249"/>
                <a:gd name="T7" fmla="*/ 182 h 240"/>
                <a:gd name="T8" fmla="*/ 200 w 249"/>
                <a:gd name="T9" fmla="*/ 0 h 240"/>
                <a:gd name="T10" fmla="*/ 249 w 249"/>
                <a:gd name="T11" fmla="*/ 0 h 240"/>
                <a:gd name="T12" fmla="*/ 249 w 249"/>
                <a:gd name="T13" fmla="*/ 240 h 240"/>
                <a:gd name="T14" fmla="*/ 216 w 249"/>
                <a:gd name="T15" fmla="*/ 240 h 240"/>
                <a:gd name="T16" fmla="*/ 216 w 249"/>
                <a:gd name="T17" fmla="*/ 42 h 240"/>
                <a:gd name="T18" fmla="*/ 216 w 249"/>
                <a:gd name="T19" fmla="*/ 42 h 240"/>
                <a:gd name="T20" fmla="*/ 135 w 249"/>
                <a:gd name="T21" fmla="*/ 240 h 240"/>
                <a:gd name="T22" fmla="*/ 114 w 249"/>
                <a:gd name="T23" fmla="*/ 240 h 240"/>
                <a:gd name="T24" fmla="*/ 33 w 249"/>
                <a:gd name="T25" fmla="*/ 42 h 240"/>
                <a:gd name="T26" fmla="*/ 33 w 249"/>
                <a:gd name="T27" fmla="*/ 42 h 240"/>
                <a:gd name="T28" fmla="*/ 33 w 249"/>
                <a:gd name="T29" fmla="*/ 240 h 240"/>
                <a:gd name="T30" fmla="*/ 0 w 249"/>
                <a:gd name="T31" fmla="*/ 240 h 240"/>
                <a:gd name="T32" fmla="*/ 0 w 249"/>
                <a:gd name="T33" fmla="*/ 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9" h="240">
                  <a:moveTo>
                    <a:pt x="0" y="0"/>
                  </a:moveTo>
                  <a:lnTo>
                    <a:pt x="49" y="0"/>
                  </a:lnTo>
                  <a:lnTo>
                    <a:pt x="123" y="182"/>
                  </a:lnTo>
                  <a:lnTo>
                    <a:pt x="126" y="182"/>
                  </a:lnTo>
                  <a:lnTo>
                    <a:pt x="200" y="0"/>
                  </a:lnTo>
                  <a:lnTo>
                    <a:pt x="249" y="0"/>
                  </a:lnTo>
                  <a:lnTo>
                    <a:pt x="249" y="240"/>
                  </a:lnTo>
                  <a:lnTo>
                    <a:pt x="216" y="240"/>
                  </a:lnTo>
                  <a:lnTo>
                    <a:pt x="216" y="42"/>
                  </a:lnTo>
                  <a:lnTo>
                    <a:pt x="216" y="42"/>
                  </a:lnTo>
                  <a:lnTo>
                    <a:pt x="135" y="240"/>
                  </a:lnTo>
                  <a:lnTo>
                    <a:pt x="114" y="240"/>
                  </a:lnTo>
                  <a:lnTo>
                    <a:pt x="33" y="42"/>
                  </a:lnTo>
                  <a:lnTo>
                    <a:pt x="33" y="42"/>
                  </a:lnTo>
                  <a:lnTo>
                    <a:pt x="33" y="240"/>
                  </a:lnTo>
                  <a:lnTo>
                    <a:pt x="0" y="2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37"/>
            <p:cNvSpPr>
              <a:spLocks noEditPoints="1"/>
            </p:cNvSpPr>
            <p:nvPr userDrawn="1"/>
          </p:nvSpPr>
          <p:spPr bwMode="auto">
            <a:xfrm>
              <a:off x="13263563" y="3175"/>
              <a:ext cx="377825" cy="381000"/>
            </a:xfrm>
            <a:custGeom>
              <a:avLst/>
              <a:gdLst>
                <a:gd name="T0" fmla="*/ 119 w 238"/>
                <a:gd name="T1" fmla="*/ 42 h 240"/>
                <a:gd name="T2" fmla="*/ 72 w 238"/>
                <a:gd name="T3" fmla="*/ 151 h 240"/>
                <a:gd name="T4" fmla="*/ 163 w 238"/>
                <a:gd name="T5" fmla="*/ 151 h 240"/>
                <a:gd name="T6" fmla="*/ 119 w 238"/>
                <a:gd name="T7" fmla="*/ 42 h 240"/>
                <a:gd name="T8" fmla="*/ 119 w 238"/>
                <a:gd name="T9" fmla="*/ 42 h 240"/>
                <a:gd name="T10" fmla="*/ 105 w 238"/>
                <a:gd name="T11" fmla="*/ 0 h 240"/>
                <a:gd name="T12" fmla="*/ 135 w 238"/>
                <a:gd name="T13" fmla="*/ 0 h 240"/>
                <a:gd name="T14" fmla="*/ 238 w 238"/>
                <a:gd name="T15" fmla="*/ 240 h 240"/>
                <a:gd name="T16" fmla="*/ 200 w 238"/>
                <a:gd name="T17" fmla="*/ 240 h 240"/>
                <a:gd name="T18" fmla="*/ 175 w 238"/>
                <a:gd name="T19" fmla="*/ 179 h 240"/>
                <a:gd name="T20" fmla="*/ 61 w 238"/>
                <a:gd name="T21" fmla="*/ 179 h 240"/>
                <a:gd name="T22" fmla="*/ 37 w 238"/>
                <a:gd name="T23" fmla="*/ 240 h 240"/>
                <a:gd name="T24" fmla="*/ 0 w 238"/>
                <a:gd name="T25" fmla="*/ 240 h 240"/>
                <a:gd name="T26" fmla="*/ 105 w 238"/>
                <a:gd name="T27" fmla="*/ 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38" h="240">
                  <a:moveTo>
                    <a:pt x="119" y="42"/>
                  </a:moveTo>
                  <a:lnTo>
                    <a:pt x="72" y="151"/>
                  </a:lnTo>
                  <a:lnTo>
                    <a:pt x="163" y="151"/>
                  </a:lnTo>
                  <a:lnTo>
                    <a:pt x="119" y="42"/>
                  </a:lnTo>
                  <a:lnTo>
                    <a:pt x="119" y="42"/>
                  </a:lnTo>
                  <a:close/>
                  <a:moveTo>
                    <a:pt x="105" y="0"/>
                  </a:moveTo>
                  <a:lnTo>
                    <a:pt x="135" y="0"/>
                  </a:lnTo>
                  <a:lnTo>
                    <a:pt x="238" y="240"/>
                  </a:lnTo>
                  <a:lnTo>
                    <a:pt x="200" y="240"/>
                  </a:lnTo>
                  <a:lnTo>
                    <a:pt x="175" y="179"/>
                  </a:lnTo>
                  <a:lnTo>
                    <a:pt x="61" y="179"/>
                  </a:lnTo>
                  <a:lnTo>
                    <a:pt x="37" y="240"/>
                  </a:lnTo>
                  <a:lnTo>
                    <a:pt x="0" y="240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38"/>
            <p:cNvSpPr>
              <a:spLocks noEditPoints="1"/>
            </p:cNvSpPr>
            <p:nvPr userDrawn="1"/>
          </p:nvSpPr>
          <p:spPr bwMode="auto">
            <a:xfrm>
              <a:off x="13681075" y="3175"/>
              <a:ext cx="269875" cy="381000"/>
            </a:xfrm>
            <a:custGeom>
              <a:avLst/>
              <a:gdLst>
                <a:gd name="T0" fmla="*/ 33 w 170"/>
                <a:gd name="T1" fmla="*/ 28 h 240"/>
                <a:gd name="T2" fmla="*/ 33 w 170"/>
                <a:gd name="T3" fmla="*/ 105 h 240"/>
                <a:gd name="T4" fmla="*/ 75 w 170"/>
                <a:gd name="T5" fmla="*/ 105 h 240"/>
                <a:gd name="T6" fmla="*/ 91 w 170"/>
                <a:gd name="T7" fmla="*/ 105 h 240"/>
                <a:gd name="T8" fmla="*/ 105 w 170"/>
                <a:gd name="T9" fmla="*/ 100 h 240"/>
                <a:gd name="T10" fmla="*/ 117 w 170"/>
                <a:gd name="T11" fmla="*/ 96 h 240"/>
                <a:gd name="T12" fmla="*/ 124 w 170"/>
                <a:gd name="T13" fmla="*/ 84 h 240"/>
                <a:gd name="T14" fmla="*/ 126 w 170"/>
                <a:gd name="T15" fmla="*/ 68 h 240"/>
                <a:gd name="T16" fmla="*/ 124 w 170"/>
                <a:gd name="T17" fmla="*/ 51 h 240"/>
                <a:gd name="T18" fmla="*/ 117 w 170"/>
                <a:gd name="T19" fmla="*/ 40 h 240"/>
                <a:gd name="T20" fmla="*/ 105 w 170"/>
                <a:gd name="T21" fmla="*/ 33 h 240"/>
                <a:gd name="T22" fmla="*/ 91 w 170"/>
                <a:gd name="T23" fmla="*/ 30 h 240"/>
                <a:gd name="T24" fmla="*/ 75 w 170"/>
                <a:gd name="T25" fmla="*/ 28 h 240"/>
                <a:gd name="T26" fmla="*/ 33 w 170"/>
                <a:gd name="T27" fmla="*/ 28 h 240"/>
                <a:gd name="T28" fmla="*/ 0 w 170"/>
                <a:gd name="T29" fmla="*/ 0 h 240"/>
                <a:gd name="T30" fmla="*/ 84 w 170"/>
                <a:gd name="T31" fmla="*/ 0 h 240"/>
                <a:gd name="T32" fmla="*/ 112 w 170"/>
                <a:gd name="T33" fmla="*/ 2 h 240"/>
                <a:gd name="T34" fmla="*/ 131 w 170"/>
                <a:gd name="T35" fmla="*/ 12 h 240"/>
                <a:gd name="T36" fmla="*/ 145 w 170"/>
                <a:gd name="T37" fmla="*/ 23 h 240"/>
                <a:gd name="T38" fmla="*/ 154 w 170"/>
                <a:gd name="T39" fmla="*/ 37 h 240"/>
                <a:gd name="T40" fmla="*/ 158 w 170"/>
                <a:gd name="T41" fmla="*/ 51 h 240"/>
                <a:gd name="T42" fmla="*/ 161 w 170"/>
                <a:gd name="T43" fmla="*/ 68 h 240"/>
                <a:gd name="T44" fmla="*/ 156 w 170"/>
                <a:gd name="T45" fmla="*/ 89 h 240"/>
                <a:gd name="T46" fmla="*/ 145 w 170"/>
                <a:gd name="T47" fmla="*/ 109 h 240"/>
                <a:gd name="T48" fmla="*/ 126 w 170"/>
                <a:gd name="T49" fmla="*/ 123 h 240"/>
                <a:gd name="T50" fmla="*/ 103 w 170"/>
                <a:gd name="T51" fmla="*/ 130 h 240"/>
                <a:gd name="T52" fmla="*/ 170 w 170"/>
                <a:gd name="T53" fmla="*/ 240 h 240"/>
                <a:gd name="T54" fmla="*/ 128 w 170"/>
                <a:gd name="T55" fmla="*/ 240 h 240"/>
                <a:gd name="T56" fmla="*/ 68 w 170"/>
                <a:gd name="T57" fmla="*/ 133 h 240"/>
                <a:gd name="T58" fmla="*/ 33 w 170"/>
                <a:gd name="T59" fmla="*/ 133 h 240"/>
                <a:gd name="T60" fmla="*/ 33 w 170"/>
                <a:gd name="T61" fmla="*/ 240 h 240"/>
                <a:gd name="T62" fmla="*/ 0 w 170"/>
                <a:gd name="T63" fmla="*/ 240 h 240"/>
                <a:gd name="T64" fmla="*/ 0 w 170"/>
                <a:gd name="T65" fmla="*/ 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70" h="240">
                  <a:moveTo>
                    <a:pt x="33" y="28"/>
                  </a:moveTo>
                  <a:lnTo>
                    <a:pt x="33" y="105"/>
                  </a:lnTo>
                  <a:lnTo>
                    <a:pt x="75" y="105"/>
                  </a:lnTo>
                  <a:lnTo>
                    <a:pt x="91" y="105"/>
                  </a:lnTo>
                  <a:lnTo>
                    <a:pt x="105" y="100"/>
                  </a:lnTo>
                  <a:lnTo>
                    <a:pt x="117" y="96"/>
                  </a:lnTo>
                  <a:lnTo>
                    <a:pt x="124" y="84"/>
                  </a:lnTo>
                  <a:lnTo>
                    <a:pt x="126" y="68"/>
                  </a:lnTo>
                  <a:lnTo>
                    <a:pt x="124" y="51"/>
                  </a:lnTo>
                  <a:lnTo>
                    <a:pt x="117" y="40"/>
                  </a:lnTo>
                  <a:lnTo>
                    <a:pt x="105" y="33"/>
                  </a:lnTo>
                  <a:lnTo>
                    <a:pt x="91" y="30"/>
                  </a:lnTo>
                  <a:lnTo>
                    <a:pt x="75" y="28"/>
                  </a:lnTo>
                  <a:lnTo>
                    <a:pt x="33" y="28"/>
                  </a:lnTo>
                  <a:close/>
                  <a:moveTo>
                    <a:pt x="0" y="0"/>
                  </a:moveTo>
                  <a:lnTo>
                    <a:pt x="84" y="0"/>
                  </a:lnTo>
                  <a:lnTo>
                    <a:pt x="112" y="2"/>
                  </a:lnTo>
                  <a:lnTo>
                    <a:pt x="131" y="12"/>
                  </a:lnTo>
                  <a:lnTo>
                    <a:pt x="145" y="23"/>
                  </a:lnTo>
                  <a:lnTo>
                    <a:pt x="154" y="37"/>
                  </a:lnTo>
                  <a:lnTo>
                    <a:pt x="158" y="51"/>
                  </a:lnTo>
                  <a:lnTo>
                    <a:pt x="161" y="68"/>
                  </a:lnTo>
                  <a:lnTo>
                    <a:pt x="156" y="89"/>
                  </a:lnTo>
                  <a:lnTo>
                    <a:pt x="145" y="109"/>
                  </a:lnTo>
                  <a:lnTo>
                    <a:pt x="126" y="123"/>
                  </a:lnTo>
                  <a:lnTo>
                    <a:pt x="103" y="130"/>
                  </a:lnTo>
                  <a:lnTo>
                    <a:pt x="170" y="240"/>
                  </a:lnTo>
                  <a:lnTo>
                    <a:pt x="128" y="240"/>
                  </a:lnTo>
                  <a:lnTo>
                    <a:pt x="68" y="133"/>
                  </a:lnTo>
                  <a:lnTo>
                    <a:pt x="33" y="133"/>
                  </a:lnTo>
                  <a:lnTo>
                    <a:pt x="33" y="240"/>
                  </a:lnTo>
                  <a:lnTo>
                    <a:pt x="0" y="2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39"/>
            <p:cNvSpPr>
              <a:spLocks/>
            </p:cNvSpPr>
            <p:nvPr userDrawn="1"/>
          </p:nvSpPr>
          <p:spPr bwMode="auto">
            <a:xfrm>
              <a:off x="13958888" y="3175"/>
              <a:ext cx="295275" cy="381000"/>
            </a:xfrm>
            <a:custGeom>
              <a:avLst/>
              <a:gdLst>
                <a:gd name="T0" fmla="*/ 0 w 186"/>
                <a:gd name="T1" fmla="*/ 0 h 240"/>
                <a:gd name="T2" fmla="*/ 186 w 186"/>
                <a:gd name="T3" fmla="*/ 0 h 240"/>
                <a:gd name="T4" fmla="*/ 186 w 186"/>
                <a:gd name="T5" fmla="*/ 30 h 240"/>
                <a:gd name="T6" fmla="*/ 109 w 186"/>
                <a:gd name="T7" fmla="*/ 30 h 240"/>
                <a:gd name="T8" fmla="*/ 109 w 186"/>
                <a:gd name="T9" fmla="*/ 240 h 240"/>
                <a:gd name="T10" fmla="*/ 77 w 186"/>
                <a:gd name="T11" fmla="*/ 240 h 240"/>
                <a:gd name="T12" fmla="*/ 77 w 186"/>
                <a:gd name="T13" fmla="*/ 30 h 240"/>
                <a:gd name="T14" fmla="*/ 0 w 186"/>
                <a:gd name="T15" fmla="*/ 30 h 240"/>
                <a:gd name="T16" fmla="*/ 0 w 186"/>
                <a:gd name="T17" fmla="*/ 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6" h="240">
                  <a:moveTo>
                    <a:pt x="0" y="0"/>
                  </a:moveTo>
                  <a:lnTo>
                    <a:pt x="186" y="0"/>
                  </a:lnTo>
                  <a:lnTo>
                    <a:pt x="186" y="30"/>
                  </a:lnTo>
                  <a:lnTo>
                    <a:pt x="109" y="30"/>
                  </a:lnTo>
                  <a:lnTo>
                    <a:pt x="109" y="240"/>
                  </a:lnTo>
                  <a:lnTo>
                    <a:pt x="77" y="240"/>
                  </a:lnTo>
                  <a:lnTo>
                    <a:pt x="77" y="30"/>
                  </a:lnTo>
                  <a:lnTo>
                    <a:pt x="0" y="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40"/>
            <p:cNvSpPr>
              <a:spLocks/>
            </p:cNvSpPr>
            <p:nvPr userDrawn="1"/>
          </p:nvSpPr>
          <p:spPr bwMode="auto">
            <a:xfrm>
              <a:off x="14298613" y="3175"/>
              <a:ext cx="254000" cy="381000"/>
            </a:xfrm>
            <a:custGeom>
              <a:avLst/>
              <a:gdLst>
                <a:gd name="T0" fmla="*/ 0 w 160"/>
                <a:gd name="T1" fmla="*/ 0 h 240"/>
                <a:gd name="T2" fmla="*/ 156 w 160"/>
                <a:gd name="T3" fmla="*/ 0 h 240"/>
                <a:gd name="T4" fmla="*/ 156 w 160"/>
                <a:gd name="T5" fmla="*/ 30 h 240"/>
                <a:gd name="T6" fmla="*/ 32 w 160"/>
                <a:gd name="T7" fmla="*/ 30 h 240"/>
                <a:gd name="T8" fmla="*/ 32 w 160"/>
                <a:gd name="T9" fmla="*/ 102 h 240"/>
                <a:gd name="T10" fmla="*/ 146 w 160"/>
                <a:gd name="T11" fmla="*/ 102 h 240"/>
                <a:gd name="T12" fmla="*/ 146 w 160"/>
                <a:gd name="T13" fmla="*/ 133 h 240"/>
                <a:gd name="T14" fmla="*/ 32 w 160"/>
                <a:gd name="T15" fmla="*/ 133 h 240"/>
                <a:gd name="T16" fmla="*/ 32 w 160"/>
                <a:gd name="T17" fmla="*/ 210 h 240"/>
                <a:gd name="T18" fmla="*/ 160 w 160"/>
                <a:gd name="T19" fmla="*/ 210 h 240"/>
                <a:gd name="T20" fmla="*/ 160 w 160"/>
                <a:gd name="T21" fmla="*/ 240 h 240"/>
                <a:gd name="T22" fmla="*/ 0 w 160"/>
                <a:gd name="T23" fmla="*/ 240 h 240"/>
                <a:gd name="T24" fmla="*/ 0 w 160"/>
                <a:gd name="T25" fmla="*/ 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0" h="240">
                  <a:moveTo>
                    <a:pt x="0" y="0"/>
                  </a:moveTo>
                  <a:lnTo>
                    <a:pt x="156" y="0"/>
                  </a:lnTo>
                  <a:lnTo>
                    <a:pt x="156" y="30"/>
                  </a:lnTo>
                  <a:lnTo>
                    <a:pt x="32" y="30"/>
                  </a:lnTo>
                  <a:lnTo>
                    <a:pt x="32" y="102"/>
                  </a:lnTo>
                  <a:lnTo>
                    <a:pt x="146" y="102"/>
                  </a:lnTo>
                  <a:lnTo>
                    <a:pt x="146" y="133"/>
                  </a:lnTo>
                  <a:lnTo>
                    <a:pt x="32" y="133"/>
                  </a:lnTo>
                  <a:lnTo>
                    <a:pt x="32" y="210"/>
                  </a:lnTo>
                  <a:lnTo>
                    <a:pt x="160" y="210"/>
                  </a:lnTo>
                  <a:lnTo>
                    <a:pt x="160" y="240"/>
                  </a:lnTo>
                  <a:lnTo>
                    <a:pt x="0" y="2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41"/>
            <p:cNvSpPr>
              <a:spLocks noEditPoints="1"/>
            </p:cNvSpPr>
            <p:nvPr userDrawn="1"/>
          </p:nvSpPr>
          <p:spPr bwMode="auto">
            <a:xfrm>
              <a:off x="14619288" y="3175"/>
              <a:ext cx="269875" cy="381000"/>
            </a:xfrm>
            <a:custGeom>
              <a:avLst/>
              <a:gdLst>
                <a:gd name="T0" fmla="*/ 33 w 170"/>
                <a:gd name="T1" fmla="*/ 28 h 240"/>
                <a:gd name="T2" fmla="*/ 33 w 170"/>
                <a:gd name="T3" fmla="*/ 105 h 240"/>
                <a:gd name="T4" fmla="*/ 75 w 170"/>
                <a:gd name="T5" fmla="*/ 105 h 240"/>
                <a:gd name="T6" fmla="*/ 89 w 170"/>
                <a:gd name="T7" fmla="*/ 105 h 240"/>
                <a:gd name="T8" fmla="*/ 103 w 170"/>
                <a:gd name="T9" fmla="*/ 100 h 240"/>
                <a:gd name="T10" fmla="*/ 114 w 170"/>
                <a:gd name="T11" fmla="*/ 96 h 240"/>
                <a:gd name="T12" fmla="*/ 124 w 170"/>
                <a:gd name="T13" fmla="*/ 84 h 240"/>
                <a:gd name="T14" fmla="*/ 126 w 170"/>
                <a:gd name="T15" fmla="*/ 68 h 240"/>
                <a:gd name="T16" fmla="*/ 124 w 170"/>
                <a:gd name="T17" fmla="*/ 51 h 240"/>
                <a:gd name="T18" fmla="*/ 114 w 170"/>
                <a:gd name="T19" fmla="*/ 40 h 240"/>
                <a:gd name="T20" fmla="*/ 103 w 170"/>
                <a:gd name="T21" fmla="*/ 33 h 240"/>
                <a:gd name="T22" fmla="*/ 89 w 170"/>
                <a:gd name="T23" fmla="*/ 30 h 240"/>
                <a:gd name="T24" fmla="*/ 75 w 170"/>
                <a:gd name="T25" fmla="*/ 28 h 240"/>
                <a:gd name="T26" fmla="*/ 33 w 170"/>
                <a:gd name="T27" fmla="*/ 28 h 240"/>
                <a:gd name="T28" fmla="*/ 0 w 170"/>
                <a:gd name="T29" fmla="*/ 0 h 240"/>
                <a:gd name="T30" fmla="*/ 84 w 170"/>
                <a:gd name="T31" fmla="*/ 0 h 240"/>
                <a:gd name="T32" fmla="*/ 110 w 170"/>
                <a:gd name="T33" fmla="*/ 2 h 240"/>
                <a:gd name="T34" fmla="*/ 131 w 170"/>
                <a:gd name="T35" fmla="*/ 12 h 240"/>
                <a:gd name="T36" fmla="*/ 145 w 170"/>
                <a:gd name="T37" fmla="*/ 23 h 240"/>
                <a:gd name="T38" fmla="*/ 154 w 170"/>
                <a:gd name="T39" fmla="*/ 37 h 240"/>
                <a:gd name="T40" fmla="*/ 159 w 170"/>
                <a:gd name="T41" fmla="*/ 51 h 240"/>
                <a:gd name="T42" fmla="*/ 161 w 170"/>
                <a:gd name="T43" fmla="*/ 68 h 240"/>
                <a:gd name="T44" fmla="*/ 156 w 170"/>
                <a:gd name="T45" fmla="*/ 89 h 240"/>
                <a:gd name="T46" fmla="*/ 145 w 170"/>
                <a:gd name="T47" fmla="*/ 109 h 240"/>
                <a:gd name="T48" fmla="*/ 126 w 170"/>
                <a:gd name="T49" fmla="*/ 123 h 240"/>
                <a:gd name="T50" fmla="*/ 100 w 170"/>
                <a:gd name="T51" fmla="*/ 130 h 240"/>
                <a:gd name="T52" fmla="*/ 170 w 170"/>
                <a:gd name="T53" fmla="*/ 240 h 240"/>
                <a:gd name="T54" fmla="*/ 128 w 170"/>
                <a:gd name="T55" fmla="*/ 240 h 240"/>
                <a:gd name="T56" fmla="*/ 68 w 170"/>
                <a:gd name="T57" fmla="*/ 133 h 240"/>
                <a:gd name="T58" fmla="*/ 33 w 170"/>
                <a:gd name="T59" fmla="*/ 133 h 240"/>
                <a:gd name="T60" fmla="*/ 33 w 170"/>
                <a:gd name="T61" fmla="*/ 240 h 240"/>
                <a:gd name="T62" fmla="*/ 0 w 170"/>
                <a:gd name="T63" fmla="*/ 240 h 240"/>
                <a:gd name="T64" fmla="*/ 0 w 170"/>
                <a:gd name="T65" fmla="*/ 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70" h="240">
                  <a:moveTo>
                    <a:pt x="33" y="28"/>
                  </a:moveTo>
                  <a:lnTo>
                    <a:pt x="33" y="105"/>
                  </a:lnTo>
                  <a:lnTo>
                    <a:pt x="75" y="105"/>
                  </a:lnTo>
                  <a:lnTo>
                    <a:pt x="89" y="105"/>
                  </a:lnTo>
                  <a:lnTo>
                    <a:pt x="103" y="100"/>
                  </a:lnTo>
                  <a:lnTo>
                    <a:pt x="114" y="96"/>
                  </a:lnTo>
                  <a:lnTo>
                    <a:pt x="124" y="84"/>
                  </a:lnTo>
                  <a:lnTo>
                    <a:pt x="126" y="68"/>
                  </a:lnTo>
                  <a:lnTo>
                    <a:pt x="124" y="51"/>
                  </a:lnTo>
                  <a:lnTo>
                    <a:pt x="114" y="40"/>
                  </a:lnTo>
                  <a:lnTo>
                    <a:pt x="103" y="33"/>
                  </a:lnTo>
                  <a:lnTo>
                    <a:pt x="89" y="30"/>
                  </a:lnTo>
                  <a:lnTo>
                    <a:pt x="75" y="28"/>
                  </a:lnTo>
                  <a:lnTo>
                    <a:pt x="33" y="28"/>
                  </a:lnTo>
                  <a:close/>
                  <a:moveTo>
                    <a:pt x="0" y="0"/>
                  </a:moveTo>
                  <a:lnTo>
                    <a:pt x="84" y="0"/>
                  </a:lnTo>
                  <a:lnTo>
                    <a:pt x="110" y="2"/>
                  </a:lnTo>
                  <a:lnTo>
                    <a:pt x="131" y="12"/>
                  </a:lnTo>
                  <a:lnTo>
                    <a:pt x="145" y="23"/>
                  </a:lnTo>
                  <a:lnTo>
                    <a:pt x="154" y="37"/>
                  </a:lnTo>
                  <a:lnTo>
                    <a:pt x="159" y="51"/>
                  </a:lnTo>
                  <a:lnTo>
                    <a:pt x="161" y="68"/>
                  </a:lnTo>
                  <a:lnTo>
                    <a:pt x="156" y="89"/>
                  </a:lnTo>
                  <a:lnTo>
                    <a:pt x="145" y="109"/>
                  </a:lnTo>
                  <a:lnTo>
                    <a:pt x="126" y="123"/>
                  </a:lnTo>
                  <a:lnTo>
                    <a:pt x="100" y="130"/>
                  </a:lnTo>
                  <a:lnTo>
                    <a:pt x="170" y="240"/>
                  </a:lnTo>
                  <a:lnTo>
                    <a:pt x="128" y="240"/>
                  </a:lnTo>
                  <a:lnTo>
                    <a:pt x="68" y="133"/>
                  </a:lnTo>
                  <a:lnTo>
                    <a:pt x="33" y="133"/>
                  </a:lnTo>
                  <a:lnTo>
                    <a:pt x="33" y="240"/>
                  </a:lnTo>
                  <a:lnTo>
                    <a:pt x="0" y="2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42"/>
            <p:cNvSpPr>
              <a:spLocks/>
            </p:cNvSpPr>
            <p:nvPr userDrawn="1"/>
          </p:nvSpPr>
          <p:spPr bwMode="auto">
            <a:xfrm>
              <a:off x="15030450" y="3175"/>
              <a:ext cx="512763" cy="381000"/>
            </a:xfrm>
            <a:custGeom>
              <a:avLst/>
              <a:gdLst>
                <a:gd name="T0" fmla="*/ 0 w 323"/>
                <a:gd name="T1" fmla="*/ 0 h 240"/>
                <a:gd name="T2" fmla="*/ 35 w 323"/>
                <a:gd name="T3" fmla="*/ 0 h 240"/>
                <a:gd name="T4" fmla="*/ 86 w 323"/>
                <a:gd name="T5" fmla="*/ 191 h 240"/>
                <a:gd name="T6" fmla="*/ 86 w 323"/>
                <a:gd name="T7" fmla="*/ 191 h 240"/>
                <a:gd name="T8" fmla="*/ 144 w 323"/>
                <a:gd name="T9" fmla="*/ 0 h 240"/>
                <a:gd name="T10" fmla="*/ 181 w 323"/>
                <a:gd name="T11" fmla="*/ 0 h 240"/>
                <a:gd name="T12" fmla="*/ 237 w 323"/>
                <a:gd name="T13" fmla="*/ 191 h 240"/>
                <a:gd name="T14" fmla="*/ 237 w 323"/>
                <a:gd name="T15" fmla="*/ 191 h 240"/>
                <a:gd name="T16" fmla="*/ 291 w 323"/>
                <a:gd name="T17" fmla="*/ 0 h 240"/>
                <a:gd name="T18" fmla="*/ 323 w 323"/>
                <a:gd name="T19" fmla="*/ 0 h 240"/>
                <a:gd name="T20" fmla="*/ 253 w 323"/>
                <a:gd name="T21" fmla="*/ 240 h 240"/>
                <a:gd name="T22" fmla="*/ 221 w 323"/>
                <a:gd name="T23" fmla="*/ 240 h 240"/>
                <a:gd name="T24" fmla="*/ 163 w 323"/>
                <a:gd name="T25" fmla="*/ 44 h 240"/>
                <a:gd name="T26" fmla="*/ 160 w 323"/>
                <a:gd name="T27" fmla="*/ 44 h 240"/>
                <a:gd name="T28" fmla="*/ 104 w 323"/>
                <a:gd name="T29" fmla="*/ 240 h 240"/>
                <a:gd name="T30" fmla="*/ 69 w 323"/>
                <a:gd name="T31" fmla="*/ 240 h 240"/>
                <a:gd name="T32" fmla="*/ 0 w 323"/>
                <a:gd name="T33" fmla="*/ 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23" h="240">
                  <a:moveTo>
                    <a:pt x="0" y="0"/>
                  </a:moveTo>
                  <a:lnTo>
                    <a:pt x="35" y="0"/>
                  </a:lnTo>
                  <a:lnTo>
                    <a:pt x="86" y="191"/>
                  </a:lnTo>
                  <a:lnTo>
                    <a:pt x="86" y="191"/>
                  </a:lnTo>
                  <a:lnTo>
                    <a:pt x="144" y="0"/>
                  </a:lnTo>
                  <a:lnTo>
                    <a:pt x="181" y="0"/>
                  </a:lnTo>
                  <a:lnTo>
                    <a:pt x="237" y="191"/>
                  </a:lnTo>
                  <a:lnTo>
                    <a:pt x="237" y="191"/>
                  </a:lnTo>
                  <a:lnTo>
                    <a:pt x="291" y="0"/>
                  </a:lnTo>
                  <a:lnTo>
                    <a:pt x="323" y="0"/>
                  </a:lnTo>
                  <a:lnTo>
                    <a:pt x="253" y="240"/>
                  </a:lnTo>
                  <a:lnTo>
                    <a:pt x="221" y="240"/>
                  </a:lnTo>
                  <a:lnTo>
                    <a:pt x="163" y="44"/>
                  </a:lnTo>
                  <a:lnTo>
                    <a:pt x="160" y="44"/>
                  </a:lnTo>
                  <a:lnTo>
                    <a:pt x="104" y="240"/>
                  </a:lnTo>
                  <a:lnTo>
                    <a:pt x="69" y="2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43"/>
            <p:cNvSpPr>
              <a:spLocks noEditPoints="1"/>
            </p:cNvSpPr>
            <p:nvPr userDrawn="1"/>
          </p:nvSpPr>
          <p:spPr bwMode="auto">
            <a:xfrm>
              <a:off x="15562263" y="-7938"/>
              <a:ext cx="395288" cy="400050"/>
            </a:xfrm>
            <a:custGeom>
              <a:avLst/>
              <a:gdLst>
                <a:gd name="T0" fmla="*/ 123 w 249"/>
                <a:gd name="T1" fmla="*/ 33 h 252"/>
                <a:gd name="T2" fmla="*/ 93 w 249"/>
                <a:gd name="T3" fmla="*/ 37 h 252"/>
                <a:gd name="T4" fmla="*/ 70 w 249"/>
                <a:gd name="T5" fmla="*/ 49 h 252"/>
                <a:gd name="T6" fmla="*/ 51 w 249"/>
                <a:gd name="T7" fmla="*/ 70 h 252"/>
                <a:gd name="T8" fmla="*/ 37 w 249"/>
                <a:gd name="T9" fmla="*/ 98 h 252"/>
                <a:gd name="T10" fmla="*/ 35 w 249"/>
                <a:gd name="T11" fmla="*/ 126 h 252"/>
                <a:gd name="T12" fmla="*/ 37 w 249"/>
                <a:gd name="T13" fmla="*/ 156 h 252"/>
                <a:gd name="T14" fmla="*/ 51 w 249"/>
                <a:gd name="T15" fmla="*/ 182 h 252"/>
                <a:gd name="T16" fmla="*/ 70 w 249"/>
                <a:gd name="T17" fmla="*/ 203 h 252"/>
                <a:gd name="T18" fmla="*/ 93 w 249"/>
                <a:gd name="T19" fmla="*/ 217 h 252"/>
                <a:gd name="T20" fmla="*/ 123 w 249"/>
                <a:gd name="T21" fmla="*/ 221 h 252"/>
                <a:gd name="T22" fmla="*/ 153 w 249"/>
                <a:gd name="T23" fmla="*/ 217 h 252"/>
                <a:gd name="T24" fmla="*/ 179 w 249"/>
                <a:gd name="T25" fmla="*/ 203 h 252"/>
                <a:gd name="T26" fmla="*/ 198 w 249"/>
                <a:gd name="T27" fmla="*/ 182 h 252"/>
                <a:gd name="T28" fmla="*/ 209 w 249"/>
                <a:gd name="T29" fmla="*/ 156 h 252"/>
                <a:gd name="T30" fmla="*/ 214 w 249"/>
                <a:gd name="T31" fmla="*/ 126 h 252"/>
                <a:gd name="T32" fmla="*/ 209 w 249"/>
                <a:gd name="T33" fmla="*/ 98 h 252"/>
                <a:gd name="T34" fmla="*/ 198 w 249"/>
                <a:gd name="T35" fmla="*/ 70 h 252"/>
                <a:gd name="T36" fmla="*/ 179 w 249"/>
                <a:gd name="T37" fmla="*/ 49 h 252"/>
                <a:gd name="T38" fmla="*/ 153 w 249"/>
                <a:gd name="T39" fmla="*/ 37 h 252"/>
                <a:gd name="T40" fmla="*/ 123 w 249"/>
                <a:gd name="T41" fmla="*/ 33 h 252"/>
                <a:gd name="T42" fmla="*/ 123 w 249"/>
                <a:gd name="T43" fmla="*/ 0 h 252"/>
                <a:gd name="T44" fmla="*/ 165 w 249"/>
                <a:gd name="T45" fmla="*/ 7 h 252"/>
                <a:gd name="T46" fmla="*/ 200 w 249"/>
                <a:gd name="T47" fmla="*/ 26 h 252"/>
                <a:gd name="T48" fmla="*/ 226 w 249"/>
                <a:gd name="T49" fmla="*/ 51 h 252"/>
                <a:gd name="T50" fmla="*/ 242 w 249"/>
                <a:gd name="T51" fmla="*/ 86 h 252"/>
                <a:gd name="T52" fmla="*/ 249 w 249"/>
                <a:gd name="T53" fmla="*/ 126 h 252"/>
                <a:gd name="T54" fmla="*/ 242 w 249"/>
                <a:gd name="T55" fmla="*/ 168 h 252"/>
                <a:gd name="T56" fmla="*/ 226 w 249"/>
                <a:gd name="T57" fmla="*/ 203 h 252"/>
                <a:gd name="T58" fmla="*/ 200 w 249"/>
                <a:gd name="T59" fmla="*/ 228 h 252"/>
                <a:gd name="T60" fmla="*/ 165 w 249"/>
                <a:gd name="T61" fmla="*/ 247 h 252"/>
                <a:gd name="T62" fmla="*/ 123 w 249"/>
                <a:gd name="T63" fmla="*/ 252 h 252"/>
                <a:gd name="T64" fmla="*/ 84 w 249"/>
                <a:gd name="T65" fmla="*/ 247 h 252"/>
                <a:gd name="T66" fmla="*/ 49 w 249"/>
                <a:gd name="T67" fmla="*/ 228 h 252"/>
                <a:gd name="T68" fmla="*/ 23 w 249"/>
                <a:gd name="T69" fmla="*/ 203 h 252"/>
                <a:gd name="T70" fmla="*/ 4 w 249"/>
                <a:gd name="T71" fmla="*/ 168 h 252"/>
                <a:gd name="T72" fmla="*/ 0 w 249"/>
                <a:gd name="T73" fmla="*/ 126 h 252"/>
                <a:gd name="T74" fmla="*/ 4 w 249"/>
                <a:gd name="T75" fmla="*/ 86 h 252"/>
                <a:gd name="T76" fmla="*/ 23 w 249"/>
                <a:gd name="T77" fmla="*/ 51 h 252"/>
                <a:gd name="T78" fmla="*/ 49 w 249"/>
                <a:gd name="T79" fmla="*/ 26 h 252"/>
                <a:gd name="T80" fmla="*/ 84 w 249"/>
                <a:gd name="T81" fmla="*/ 7 h 252"/>
                <a:gd name="T82" fmla="*/ 123 w 249"/>
                <a:gd name="T83" fmla="*/ 0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49" h="252">
                  <a:moveTo>
                    <a:pt x="123" y="33"/>
                  </a:moveTo>
                  <a:lnTo>
                    <a:pt x="93" y="37"/>
                  </a:lnTo>
                  <a:lnTo>
                    <a:pt x="70" y="49"/>
                  </a:lnTo>
                  <a:lnTo>
                    <a:pt x="51" y="70"/>
                  </a:lnTo>
                  <a:lnTo>
                    <a:pt x="37" y="98"/>
                  </a:lnTo>
                  <a:lnTo>
                    <a:pt x="35" y="126"/>
                  </a:lnTo>
                  <a:lnTo>
                    <a:pt x="37" y="156"/>
                  </a:lnTo>
                  <a:lnTo>
                    <a:pt x="51" y="182"/>
                  </a:lnTo>
                  <a:lnTo>
                    <a:pt x="70" y="203"/>
                  </a:lnTo>
                  <a:lnTo>
                    <a:pt x="93" y="217"/>
                  </a:lnTo>
                  <a:lnTo>
                    <a:pt x="123" y="221"/>
                  </a:lnTo>
                  <a:lnTo>
                    <a:pt x="153" y="217"/>
                  </a:lnTo>
                  <a:lnTo>
                    <a:pt x="179" y="203"/>
                  </a:lnTo>
                  <a:lnTo>
                    <a:pt x="198" y="182"/>
                  </a:lnTo>
                  <a:lnTo>
                    <a:pt x="209" y="156"/>
                  </a:lnTo>
                  <a:lnTo>
                    <a:pt x="214" y="126"/>
                  </a:lnTo>
                  <a:lnTo>
                    <a:pt x="209" y="98"/>
                  </a:lnTo>
                  <a:lnTo>
                    <a:pt x="198" y="70"/>
                  </a:lnTo>
                  <a:lnTo>
                    <a:pt x="179" y="49"/>
                  </a:lnTo>
                  <a:lnTo>
                    <a:pt x="153" y="37"/>
                  </a:lnTo>
                  <a:lnTo>
                    <a:pt x="123" y="33"/>
                  </a:lnTo>
                  <a:close/>
                  <a:moveTo>
                    <a:pt x="123" y="0"/>
                  </a:moveTo>
                  <a:lnTo>
                    <a:pt x="165" y="7"/>
                  </a:lnTo>
                  <a:lnTo>
                    <a:pt x="200" y="26"/>
                  </a:lnTo>
                  <a:lnTo>
                    <a:pt x="226" y="51"/>
                  </a:lnTo>
                  <a:lnTo>
                    <a:pt x="242" y="86"/>
                  </a:lnTo>
                  <a:lnTo>
                    <a:pt x="249" y="126"/>
                  </a:lnTo>
                  <a:lnTo>
                    <a:pt x="242" y="168"/>
                  </a:lnTo>
                  <a:lnTo>
                    <a:pt x="226" y="203"/>
                  </a:lnTo>
                  <a:lnTo>
                    <a:pt x="200" y="228"/>
                  </a:lnTo>
                  <a:lnTo>
                    <a:pt x="165" y="247"/>
                  </a:lnTo>
                  <a:lnTo>
                    <a:pt x="123" y="252"/>
                  </a:lnTo>
                  <a:lnTo>
                    <a:pt x="84" y="247"/>
                  </a:lnTo>
                  <a:lnTo>
                    <a:pt x="49" y="228"/>
                  </a:lnTo>
                  <a:lnTo>
                    <a:pt x="23" y="203"/>
                  </a:lnTo>
                  <a:lnTo>
                    <a:pt x="4" y="168"/>
                  </a:lnTo>
                  <a:lnTo>
                    <a:pt x="0" y="126"/>
                  </a:lnTo>
                  <a:lnTo>
                    <a:pt x="4" y="86"/>
                  </a:lnTo>
                  <a:lnTo>
                    <a:pt x="23" y="51"/>
                  </a:lnTo>
                  <a:lnTo>
                    <a:pt x="49" y="26"/>
                  </a:lnTo>
                  <a:lnTo>
                    <a:pt x="84" y="7"/>
                  </a:lnTo>
                  <a:lnTo>
                    <a:pt x="12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44"/>
            <p:cNvSpPr>
              <a:spLocks noEditPoints="1"/>
            </p:cNvSpPr>
            <p:nvPr userDrawn="1"/>
          </p:nvSpPr>
          <p:spPr bwMode="auto">
            <a:xfrm>
              <a:off x="16024225" y="3175"/>
              <a:ext cx="269875" cy="381000"/>
            </a:xfrm>
            <a:custGeom>
              <a:avLst/>
              <a:gdLst>
                <a:gd name="T0" fmla="*/ 32 w 170"/>
                <a:gd name="T1" fmla="*/ 28 h 240"/>
                <a:gd name="T2" fmla="*/ 32 w 170"/>
                <a:gd name="T3" fmla="*/ 105 h 240"/>
                <a:gd name="T4" fmla="*/ 74 w 170"/>
                <a:gd name="T5" fmla="*/ 105 h 240"/>
                <a:gd name="T6" fmla="*/ 88 w 170"/>
                <a:gd name="T7" fmla="*/ 105 h 240"/>
                <a:gd name="T8" fmla="*/ 102 w 170"/>
                <a:gd name="T9" fmla="*/ 100 h 240"/>
                <a:gd name="T10" fmla="*/ 114 w 170"/>
                <a:gd name="T11" fmla="*/ 96 h 240"/>
                <a:gd name="T12" fmla="*/ 123 w 170"/>
                <a:gd name="T13" fmla="*/ 84 h 240"/>
                <a:gd name="T14" fmla="*/ 125 w 170"/>
                <a:gd name="T15" fmla="*/ 68 h 240"/>
                <a:gd name="T16" fmla="*/ 123 w 170"/>
                <a:gd name="T17" fmla="*/ 51 h 240"/>
                <a:gd name="T18" fmla="*/ 114 w 170"/>
                <a:gd name="T19" fmla="*/ 40 h 240"/>
                <a:gd name="T20" fmla="*/ 102 w 170"/>
                <a:gd name="T21" fmla="*/ 33 h 240"/>
                <a:gd name="T22" fmla="*/ 88 w 170"/>
                <a:gd name="T23" fmla="*/ 30 h 240"/>
                <a:gd name="T24" fmla="*/ 74 w 170"/>
                <a:gd name="T25" fmla="*/ 28 h 240"/>
                <a:gd name="T26" fmla="*/ 32 w 170"/>
                <a:gd name="T27" fmla="*/ 28 h 240"/>
                <a:gd name="T28" fmla="*/ 0 w 170"/>
                <a:gd name="T29" fmla="*/ 0 h 240"/>
                <a:gd name="T30" fmla="*/ 83 w 170"/>
                <a:gd name="T31" fmla="*/ 0 h 240"/>
                <a:gd name="T32" fmla="*/ 109 w 170"/>
                <a:gd name="T33" fmla="*/ 2 h 240"/>
                <a:gd name="T34" fmla="*/ 130 w 170"/>
                <a:gd name="T35" fmla="*/ 12 h 240"/>
                <a:gd name="T36" fmla="*/ 144 w 170"/>
                <a:gd name="T37" fmla="*/ 23 h 240"/>
                <a:gd name="T38" fmla="*/ 153 w 170"/>
                <a:gd name="T39" fmla="*/ 37 h 240"/>
                <a:gd name="T40" fmla="*/ 158 w 170"/>
                <a:gd name="T41" fmla="*/ 51 h 240"/>
                <a:gd name="T42" fmla="*/ 160 w 170"/>
                <a:gd name="T43" fmla="*/ 68 h 240"/>
                <a:gd name="T44" fmla="*/ 156 w 170"/>
                <a:gd name="T45" fmla="*/ 89 h 240"/>
                <a:gd name="T46" fmla="*/ 144 w 170"/>
                <a:gd name="T47" fmla="*/ 109 h 240"/>
                <a:gd name="T48" fmla="*/ 125 w 170"/>
                <a:gd name="T49" fmla="*/ 123 h 240"/>
                <a:gd name="T50" fmla="*/ 100 w 170"/>
                <a:gd name="T51" fmla="*/ 130 h 240"/>
                <a:gd name="T52" fmla="*/ 170 w 170"/>
                <a:gd name="T53" fmla="*/ 240 h 240"/>
                <a:gd name="T54" fmla="*/ 128 w 170"/>
                <a:gd name="T55" fmla="*/ 240 h 240"/>
                <a:gd name="T56" fmla="*/ 67 w 170"/>
                <a:gd name="T57" fmla="*/ 133 h 240"/>
                <a:gd name="T58" fmla="*/ 32 w 170"/>
                <a:gd name="T59" fmla="*/ 133 h 240"/>
                <a:gd name="T60" fmla="*/ 32 w 170"/>
                <a:gd name="T61" fmla="*/ 240 h 240"/>
                <a:gd name="T62" fmla="*/ 0 w 170"/>
                <a:gd name="T63" fmla="*/ 240 h 240"/>
                <a:gd name="T64" fmla="*/ 0 w 170"/>
                <a:gd name="T65" fmla="*/ 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70" h="240">
                  <a:moveTo>
                    <a:pt x="32" y="28"/>
                  </a:moveTo>
                  <a:lnTo>
                    <a:pt x="32" y="105"/>
                  </a:lnTo>
                  <a:lnTo>
                    <a:pt x="74" y="105"/>
                  </a:lnTo>
                  <a:lnTo>
                    <a:pt x="88" y="105"/>
                  </a:lnTo>
                  <a:lnTo>
                    <a:pt x="102" y="100"/>
                  </a:lnTo>
                  <a:lnTo>
                    <a:pt x="114" y="96"/>
                  </a:lnTo>
                  <a:lnTo>
                    <a:pt x="123" y="84"/>
                  </a:lnTo>
                  <a:lnTo>
                    <a:pt x="125" y="68"/>
                  </a:lnTo>
                  <a:lnTo>
                    <a:pt x="123" y="51"/>
                  </a:lnTo>
                  <a:lnTo>
                    <a:pt x="114" y="40"/>
                  </a:lnTo>
                  <a:lnTo>
                    <a:pt x="102" y="33"/>
                  </a:lnTo>
                  <a:lnTo>
                    <a:pt x="88" y="30"/>
                  </a:lnTo>
                  <a:lnTo>
                    <a:pt x="74" y="28"/>
                  </a:lnTo>
                  <a:lnTo>
                    <a:pt x="32" y="28"/>
                  </a:lnTo>
                  <a:close/>
                  <a:moveTo>
                    <a:pt x="0" y="0"/>
                  </a:moveTo>
                  <a:lnTo>
                    <a:pt x="83" y="0"/>
                  </a:lnTo>
                  <a:lnTo>
                    <a:pt x="109" y="2"/>
                  </a:lnTo>
                  <a:lnTo>
                    <a:pt x="130" y="12"/>
                  </a:lnTo>
                  <a:lnTo>
                    <a:pt x="144" y="23"/>
                  </a:lnTo>
                  <a:lnTo>
                    <a:pt x="153" y="37"/>
                  </a:lnTo>
                  <a:lnTo>
                    <a:pt x="158" y="51"/>
                  </a:lnTo>
                  <a:lnTo>
                    <a:pt x="160" y="68"/>
                  </a:lnTo>
                  <a:lnTo>
                    <a:pt x="156" y="89"/>
                  </a:lnTo>
                  <a:lnTo>
                    <a:pt x="144" y="109"/>
                  </a:lnTo>
                  <a:lnTo>
                    <a:pt x="125" y="123"/>
                  </a:lnTo>
                  <a:lnTo>
                    <a:pt x="100" y="130"/>
                  </a:lnTo>
                  <a:lnTo>
                    <a:pt x="170" y="240"/>
                  </a:lnTo>
                  <a:lnTo>
                    <a:pt x="128" y="240"/>
                  </a:lnTo>
                  <a:lnTo>
                    <a:pt x="67" y="133"/>
                  </a:lnTo>
                  <a:lnTo>
                    <a:pt x="32" y="133"/>
                  </a:lnTo>
                  <a:lnTo>
                    <a:pt x="32" y="240"/>
                  </a:lnTo>
                  <a:lnTo>
                    <a:pt x="0" y="2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45"/>
            <p:cNvSpPr>
              <a:spLocks/>
            </p:cNvSpPr>
            <p:nvPr userDrawn="1"/>
          </p:nvSpPr>
          <p:spPr bwMode="auto">
            <a:xfrm>
              <a:off x="16341725" y="3175"/>
              <a:ext cx="225425" cy="381000"/>
            </a:xfrm>
            <a:custGeom>
              <a:avLst/>
              <a:gdLst>
                <a:gd name="T0" fmla="*/ 0 w 142"/>
                <a:gd name="T1" fmla="*/ 0 h 240"/>
                <a:gd name="T2" fmla="*/ 32 w 142"/>
                <a:gd name="T3" fmla="*/ 0 h 240"/>
                <a:gd name="T4" fmla="*/ 32 w 142"/>
                <a:gd name="T5" fmla="*/ 210 h 240"/>
                <a:gd name="T6" fmla="*/ 142 w 142"/>
                <a:gd name="T7" fmla="*/ 210 h 240"/>
                <a:gd name="T8" fmla="*/ 142 w 142"/>
                <a:gd name="T9" fmla="*/ 240 h 240"/>
                <a:gd name="T10" fmla="*/ 0 w 142"/>
                <a:gd name="T11" fmla="*/ 240 h 240"/>
                <a:gd name="T12" fmla="*/ 0 w 142"/>
                <a:gd name="T13" fmla="*/ 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2" h="240">
                  <a:moveTo>
                    <a:pt x="0" y="0"/>
                  </a:moveTo>
                  <a:lnTo>
                    <a:pt x="32" y="0"/>
                  </a:lnTo>
                  <a:lnTo>
                    <a:pt x="32" y="210"/>
                  </a:lnTo>
                  <a:lnTo>
                    <a:pt x="142" y="210"/>
                  </a:lnTo>
                  <a:lnTo>
                    <a:pt x="142" y="240"/>
                  </a:lnTo>
                  <a:lnTo>
                    <a:pt x="0" y="2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46"/>
            <p:cNvSpPr>
              <a:spLocks noEditPoints="1"/>
            </p:cNvSpPr>
            <p:nvPr userDrawn="1"/>
          </p:nvSpPr>
          <p:spPr bwMode="auto">
            <a:xfrm>
              <a:off x="16603663" y="3175"/>
              <a:ext cx="328613" cy="381000"/>
            </a:xfrm>
            <a:custGeom>
              <a:avLst/>
              <a:gdLst>
                <a:gd name="T0" fmla="*/ 33 w 207"/>
                <a:gd name="T1" fmla="*/ 30 h 240"/>
                <a:gd name="T2" fmla="*/ 33 w 207"/>
                <a:gd name="T3" fmla="*/ 210 h 240"/>
                <a:gd name="T4" fmla="*/ 72 w 207"/>
                <a:gd name="T5" fmla="*/ 210 h 240"/>
                <a:gd name="T6" fmla="*/ 105 w 207"/>
                <a:gd name="T7" fmla="*/ 205 h 240"/>
                <a:gd name="T8" fmla="*/ 133 w 207"/>
                <a:gd name="T9" fmla="*/ 193 h 240"/>
                <a:gd name="T10" fmla="*/ 154 w 207"/>
                <a:gd name="T11" fmla="*/ 177 h 240"/>
                <a:gd name="T12" fmla="*/ 168 w 207"/>
                <a:gd name="T13" fmla="*/ 151 h 240"/>
                <a:gd name="T14" fmla="*/ 175 w 207"/>
                <a:gd name="T15" fmla="*/ 119 h 240"/>
                <a:gd name="T16" fmla="*/ 172 w 207"/>
                <a:gd name="T17" fmla="*/ 105 h 240"/>
                <a:gd name="T18" fmla="*/ 170 w 207"/>
                <a:gd name="T19" fmla="*/ 89 h 240"/>
                <a:gd name="T20" fmla="*/ 161 w 207"/>
                <a:gd name="T21" fmla="*/ 72 h 240"/>
                <a:gd name="T22" fmla="*/ 149 w 207"/>
                <a:gd name="T23" fmla="*/ 56 h 240"/>
                <a:gd name="T24" fmla="*/ 133 w 207"/>
                <a:gd name="T25" fmla="*/ 42 h 240"/>
                <a:gd name="T26" fmla="*/ 109 w 207"/>
                <a:gd name="T27" fmla="*/ 35 h 240"/>
                <a:gd name="T28" fmla="*/ 82 w 207"/>
                <a:gd name="T29" fmla="*/ 30 h 240"/>
                <a:gd name="T30" fmla="*/ 33 w 207"/>
                <a:gd name="T31" fmla="*/ 30 h 240"/>
                <a:gd name="T32" fmla="*/ 0 w 207"/>
                <a:gd name="T33" fmla="*/ 0 h 240"/>
                <a:gd name="T34" fmla="*/ 84 w 207"/>
                <a:gd name="T35" fmla="*/ 0 h 240"/>
                <a:gd name="T36" fmla="*/ 121 w 207"/>
                <a:gd name="T37" fmla="*/ 5 h 240"/>
                <a:gd name="T38" fmla="*/ 151 w 207"/>
                <a:gd name="T39" fmla="*/ 16 h 240"/>
                <a:gd name="T40" fmla="*/ 175 w 207"/>
                <a:gd name="T41" fmla="*/ 33 h 240"/>
                <a:gd name="T42" fmla="*/ 191 w 207"/>
                <a:gd name="T43" fmla="*/ 54 h 240"/>
                <a:gd name="T44" fmla="*/ 200 w 207"/>
                <a:gd name="T45" fmla="*/ 77 h 240"/>
                <a:gd name="T46" fmla="*/ 207 w 207"/>
                <a:gd name="T47" fmla="*/ 100 h 240"/>
                <a:gd name="T48" fmla="*/ 207 w 207"/>
                <a:gd name="T49" fmla="*/ 119 h 240"/>
                <a:gd name="T50" fmla="*/ 205 w 207"/>
                <a:gd name="T51" fmla="*/ 149 h 240"/>
                <a:gd name="T52" fmla="*/ 193 w 207"/>
                <a:gd name="T53" fmla="*/ 177 h 240"/>
                <a:gd name="T54" fmla="*/ 175 w 207"/>
                <a:gd name="T55" fmla="*/ 203 h 240"/>
                <a:gd name="T56" fmla="*/ 149 w 207"/>
                <a:gd name="T57" fmla="*/ 221 h 240"/>
                <a:gd name="T58" fmla="*/ 116 w 207"/>
                <a:gd name="T59" fmla="*/ 235 h 240"/>
                <a:gd name="T60" fmla="*/ 77 w 207"/>
                <a:gd name="T61" fmla="*/ 240 h 240"/>
                <a:gd name="T62" fmla="*/ 0 w 207"/>
                <a:gd name="T63" fmla="*/ 240 h 240"/>
                <a:gd name="T64" fmla="*/ 0 w 207"/>
                <a:gd name="T65" fmla="*/ 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07" h="240">
                  <a:moveTo>
                    <a:pt x="33" y="30"/>
                  </a:moveTo>
                  <a:lnTo>
                    <a:pt x="33" y="210"/>
                  </a:lnTo>
                  <a:lnTo>
                    <a:pt x="72" y="210"/>
                  </a:lnTo>
                  <a:lnTo>
                    <a:pt x="105" y="205"/>
                  </a:lnTo>
                  <a:lnTo>
                    <a:pt x="133" y="193"/>
                  </a:lnTo>
                  <a:lnTo>
                    <a:pt x="154" y="177"/>
                  </a:lnTo>
                  <a:lnTo>
                    <a:pt x="168" y="151"/>
                  </a:lnTo>
                  <a:lnTo>
                    <a:pt x="175" y="119"/>
                  </a:lnTo>
                  <a:lnTo>
                    <a:pt x="172" y="105"/>
                  </a:lnTo>
                  <a:lnTo>
                    <a:pt x="170" y="89"/>
                  </a:lnTo>
                  <a:lnTo>
                    <a:pt x="161" y="72"/>
                  </a:lnTo>
                  <a:lnTo>
                    <a:pt x="149" y="56"/>
                  </a:lnTo>
                  <a:lnTo>
                    <a:pt x="133" y="42"/>
                  </a:lnTo>
                  <a:lnTo>
                    <a:pt x="109" y="35"/>
                  </a:lnTo>
                  <a:lnTo>
                    <a:pt x="82" y="30"/>
                  </a:lnTo>
                  <a:lnTo>
                    <a:pt x="33" y="30"/>
                  </a:lnTo>
                  <a:close/>
                  <a:moveTo>
                    <a:pt x="0" y="0"/>
                  </a:moveTo>
                  <a:lnTo>
                    <a:pt x="84" y="0"/>
                  </a:lnTo>
                  <a:lnTo>
                    <a:pt x="121" y="5"/>
                  </a:lnTo>
                  <a:lnTo>
                    <a:pt x="151" y="16"/>
                  </a:lnTo>
                  <a:lnTo>
                    <a:pt x="175" y="33"/>
                  </a:lnTo>
                  <a:lnTo>
                    <a:pt x="191" y="54"/>
                  </a:lnTo>
                  <a:lnTo>
                    <a:pt x="200" y="77"/>
                  </a:lnTo>
                  <a:lnTo>
                    <a:pt x="207" y="100"/>
                  </a:lnTo>
                  <a:lnTo>
                    <a:pt x="207" y="119"/>
                  </a:lnTo>
                  <a:lnTo>
                    <a:pt x="205" y="149"/>
                  </a:lnTo>
                  <a:lnTo>
                    <a:pt x="193" y="177"/>
                  </a:lnTo>
                  <a:lnTo>
                    <a:pt x="175" y="203"/>
                  </a:lnTo>
                  <a:lnTo>
                    <a:pt x="149" y="221"/>
                  </a:lnTo>
                  <a:lnTo>
                    <a:pt x="116" y="235"/>
                  </a:lnTo>
                  <a:lnTo>
                    <a:pt x="77" y="240"/>
                  </a:lnTo>
                  <a:lnTo>
                    <a:pt x="0" y="2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58" name="Group 57"/>
            <p:cNvGrpSpPr/>
            <p:nvPr userDrawn="1"/>
          </p:nvGrpSpPr>
          <p:grpSpPr>
            <a:xfrm>
              <a:off x="7003917" y="-481263"/>
              <a:ext cx="2430980" cy="875636"/>
              <a:chOff x="271463" y="2852738"/>
              <a:chExt cx="3190876" cy="1149350"/>
            </a:xfrm>
          </p:grpSpPr>
          <p:sp>
            <p:nvSpPr>
              <p:cNvPr id="59" name="Freeform 6"/>
              <p:cNvSpPr>
                <a:spLocks/>
              </p:cNvSpPr>
              <p:nvPr/>
            </p:nvSpPr>
            <p:spPr bwMode="auto">
              <a:xfrm>
                <a:off x="1577976" y="2852738"/>
                <a:ext cx="609600" cy="1149350"/>
              </a:xfrm>
              <a:custGeom>
                <a:avLst/>
                <a:gdLst>
                  <a:gd name="T0" fmla="*/ 0 w 384"/>
                  <a:gd name="T1" fmla="*/ 0 h 724"/>
                  <a:gd name="T2" fmla="*/ 41 w 384"/>
                  <a:gd name="T3" fmla="*/ 0 h 724"/>
                  <a:gd name="T4" fmla="*/ 192 w 384"/>
                  <a:gd name="T5" fmla="*/ 241 h 724"/>
                  <a:gd name="T6" fmla="*/ 341 w 384"/>
                  <a:gd name="T7" fmla="*/ 0 h 724"/>
                  <a:gd name="T8" fmla="*/ 382 w 384"/>
                  <a:gd name="T9" fmla="*/ 0 h 724"/>
                  <a:gd name="T10" fmla="*/ 382 w 384"/>
                  <a:gd name="T11" fmla="*/ 723 h 724"/>
                  <a:gd name="T12" fmla="*/ 384 w 384"/>
                  <a:gd name="T13" fmla="*/ 724 h 724"/>
                  <a:gd name="T14" fmla="*/ 341 w 384"/>
                  <a:gd name="T15" fmla="*/ 724 h 724"/>
                  <a:gd name="T16" fmla="*/ 192 w 384"/>
                  <a:gd name="T17" fmla="*/ 483 h 724"/>
                  <a:gd name="T18" fmla="*/ 41 w 384"/>
                  <a:gd name="T19" fmla="*/ 724 h 724"/>
                  <a:gd name="T20" fmla="*/ 0 w 384"/>
                  <a:gd name="T21" fmla="*/ 724 h 724"/>
                  <a:gd name="T22" fmla="*/ 0 w 384"/>
                  <a:gd name="T23" fmla="*/ 0 h 7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84" h="724">
                    <a:moveTo>
                      <a:pt x="0" y="0"/>
                    </a:moveTo>
                    <a:lnTo>
                      <a:pt x="41" y="0"/>
                    </a:lnTo>
                    <a:lnTo>
                      <a:pt x="192" y="241"/>
                    </a:lnTo>
                    <a:lnTo>
                      <a:pt x="341" y="0"/>
                    </a:lnTo>
                    <a:lnTo>
                      <a:pt x="382" y="0"/>
                    </a:lnTo>
                    <a:lnTo>
                      <a:pt x="382" y="723"/>
                    </a:lnTo>
                    <a:lnTo>
                      <a:pt x="384" y="724"/>
                    </a:lnTo>
                    <a:lnTo>
                      <a:pt x="341" y="724"/>
                    </a:lnTo>
                    <a:lnTo>
                      <a:pt x="192" y="483"/>
                    </a:lnTo>
                    <a:lnTo>
                      <a:pt x="41" y="724"/>
                    </a:lnTo>
                    <a:lnTo>
                      <a:pt x="0" y="72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DB2D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" name="Freeform 7"/>
              <p:cNvSpPr>
                <a:spLocks/>
              </p:cNvSpPr>
              <p:nvPr/>
            </p:nvSpPr>
            <p:spPr bwMode="auto">
              <a:xfrm>
                <a:off x="1225551" y="2852738"/>
                <a:ext cx="352425" cy="1149350"/>
              </a:xfrm>
              <a:custGeom>
                <a:avLst/>
                <a:gdLst>
                  <a:gd name="T0" fmla="*/ 0 w 222"/>
                  <a:gd name="T1" fmla="*/ 0 h 724"/>
                  <a:gd name="T2" fmla="*/ 222 w 222"/>
                  <a:gd name="T3" fmla="*/ 0 h 724"/>
                  <a:gd name="T4" fmla="*/ 222 w 222"/>
                  <a:gd name="T5" fmla="*/ 724 h 724"/>
                  <a:gd name="T6" fmla="*/ 0 w 222"/>
                  <a:gd name="T7" fmla="*/ 724 h 724"/>
                  <a:gd name="T8" fmla="*/ 222 w 222"/>
                  <a:gd name="T9" fmla="*/ 361 h 724"/>
                  <a:gd name="T10" fmla="*/ 0 w 222"/>
                  <a:gd name="T11" fmla="*/ 0 h 7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2" h="724">
                    <a:moveTo>
                      <a:pt x="0" y="0"/>
                    </a:moveTo>
                    <a:lnTo>
                      <a:pt x="222" y="0"/>
                    </a:lnTo>
                    <a:lnTo>
                      <a:pt x="222" y="724"/>
                    </a:lnTo>
                    <a:lnTo>
                      <a:pt x="0" y="724"/>
                    </a:lnTo>
                    <a:lnTo>
                      <a:pt x="222" y="36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5843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" name="Freeform 8"/>
              <p:cNvSpPr>
                <a:spLocks/>
              </p:cNvSpPr>
              <p:nvPr/>
            </p:nvSpPr>
            <p:spPr bwMode="auto">
              <a:xfrm>
                <a:off x="2184401" y="2852738"/>
                <a:ext cx="354013" cy="1149350"/>
              </a:xfrm>
              <a:custGeom>
                <a:avLst/>
                <a:gdLst>
                  <a:gd name="T0" fmla="*/ 0 w 223"/>
                  <a:gd name="T1" fmla="*/ 0 h 724"/>
                  <a:gd name="T2" fmla="*/ 223 w 223"/>
                  <a:gd name="T3" fmla="*/ 0 h 724"/>
                  <a:gd name="T4" fmla="*/ 2 w 223"/>
                  <a:gd name="T5" fmla="*/ 361 h 724"/>
                  <a:gd name="T6" fmla="*/ 223 w 223"/>
                  <a:gd name="T7" fmla="*/ 724 h 724"/>
                  <a:gd name="T8" fmla="*/ 2 w 223"/>
                  <a:gd name="T9" fmla="*/ 724 h 724"/>
                  <a:gd name="T10" fmla="*/ 0 w 223"/>
                  <a:gd name="T11" fmla="*/ 723 h 724"/>
                  <a:gd name="T12" fmla="*/ 0 w 223"/>
                  <a:gd name="T13" fmla="*/ 0 h 7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23" h="724">
                    <a:moveTo>
                      <a:pt x="0" y="0"/>
                    </a:moveTo>
                    <a:lnTo>
                      <a:pt x="223" y="0"/>
                    </a:lnTo>
                    <a:lnTo>
                      <a:pt x="2" y="361"/>
                    </a:lnTo>
                    <a:lnTo>
                      <a:pt x="223" y="724"/>
                    </a:lnTo>
                    <a:lnTo>
                      <a:pt x="2" y="724"/>
                    </a:lnTo>
                    <a:lnTo>
                      <a:pt x="0" y="72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3983E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" name="Freeform 9"/>
              <p:cNvSpPr>
                <a:spLocks noEditPoints="1"/>
              </p:cNvSpPr>
              <p:nvPr/>
            </p:nvSpPr>
            <p:spPr bwMode="auto">
              <a:xfrm>
                <a:off x="2187576" y="2852738"/>
                <a:ext cx="1274763" cy="1149350"/>
              </a:xfrm>
              <a:custGeom>
                <a:avLst/>
                <a:gdLst>
                  <a:gd name="T0" fmla="*/ 221 w 803"/>
                  <a:gd name="T1" fmla="*/ 179 h 724"/>
                  <a:gd name="T2" fmla="*/ 221 w 803"/>
                  <a:gd name="T3" fmla="*/ 383 h 724"/>
                  <a:gd name="T4" fmla="*/ 523 w 803"/>
                  <a:gd name="T5" fmla="*/ 383 h 724"/>
                  <a:gd name="T6" fmla="*/ 543 w 803"/>
                  <a:gd name="T7" fmla="*/ 382 h 724"/>
                  <a:gd name="T8" fmla="*/ 560 w 803"/>
                  <a:gd name="T9" fmla="*/ 374 h 724"/>
                  <a:gd name="T10" fmla="*/ 573 w 803"/>
                  <a:gd name="T11" fmla="*/ 361 h 724"/>
                  <a:gd name="T12" fmla="*/ 583 w 803"/>
                  <a:gd name="T13" fmla="*/ 346 h 724"/>
                  <a:gd name="T14" fmla="*/ 589 w 803"/>
                  <a:gd name="T15" fmla="*/ 329 h 724"/>
                  <a:gd name="T16" fmla="*/ 594 w 803"/>
                  <a:gd name="T17" fmla="*/ 310 h 724"/>
                  <a:gd name="T18" fmla="*/ 596 w 803"/>
                  <a:gd name="T19" fmla="*/ 292 h 724"/>
                  <a:gd name="T20" fmla="*/ 596 w 803"/>
                  <a:gd name="T21" fmla="*/ 256 h 724"/>
                  <a:gd name="T22" fmla="*/ 592 w 803"/>
                  <a:gd name="T23" fmla="*/ 233 h 724"/>
                  <a:gd name="T24" fmla="*/ 586 w 803"/>
                  <a:gd name="T25" fmla="*/ 215 h 724"/>
                  <a:gd name="T26" fmla="*/ 574 w 803"/>
                  <a:gd name="T27" fmla="*/ 200 h 724"/>
                  <a:gd name="T28" fmla="*/ 558 w 803"/>
                  <a:gd name="T29" fmla="*/ 188 h 724"/>
                  <a:gd name="T30" fmla="*/ 533 w 803"/>
                  <a:gd name="T31" fmla="*/ 182 h 724"/>
                  <a:gd name="T32" fmla="*/ 504 w 803"/>
                  <a:gd name="T33" fmla="*/ 179 h 724"/>
                  <a:gd name="T34" fmla="*/ 221 w 803"/>
                  <a:gd name="T35" fmla="*/ 179 h 724"/>
                  <a:gd name="T36" fmla="*/ 221 w 803"/>
                  <a:gd name="T37" fmla="*/ 0 h 724"/>
                  <a:gd name="T38" fmla="*/ 540 w 803"/>
                  <a:gd name="T39" fmla="*/ 0 h 724"/>
                  <a:gd name="T40" fmla="*/ 589 w 803"/>
                  <a:gd name="T41" fmla="*/ 2 h 724"/>
                  <a:gd name="T42" fmla="*/ 633 w 803"/>
                  <a:gd name="T43" fmla="*/ 8 h 724"/>
                  <a:gd name="T44" fmla="*/ 670 w 803"/>
                  <a:gd name="T45" fmla="*/ 18 h 724"/>
                  <a:gd name="T46" fmla="*/ 702 w 803"/>
                  <a:gd name="T47" fmla="*/ 33 h 724"/>
                  <a:gd name="T48" fmla="*/ 729 w 803"/>
                  <a:gd name="T49" fmla="*/ 49 h 724"/>
                  <a:gd name="T50" fmla="*/ 750 w 803"/>
                  <a:gd name="T51" fmla="*/ 70 h 724"/>
                  <a:gd name="T52" fmla="*/ 768 w 803"/>
                  <a:gd name="T53" fmla="*/ 93 h 724"/>
                  <a:gd name="T54" fmla="*/ 781 w 803"/>
                  <a:gd name="T55" fmla="*/ 120 h 724"/>
                  <a:gd name="T56" fmla="*/ 791 w 803"/>
                  <a:gd name="T57" fmla="*/ 149 h 724"/>
                  <a:gd name="T58" fmla="*/ 798 w 803"/>
                  <a:gd name="T59" fmla="*/ 180 h 724"/>
                  <a:gd name="T60" fmla="*/ 803 w 803"/>
                  <a:gd name="T61" fmla="*/ 213 h 724"/>
                  <a:gd name="T62" fmla="*/ 803 w 803"/>
                  <a:gd name="T63" fmla="*/ 247 h 724"/>
                  <a:gd name="T64" fmla="*/ 803 w 803"/>
                  <a:gd name="T65" fmla="*/ 333 h 724"/>
                  <a:gd name="T66" fmla="*/ 803 w 803"/>
                  <a:gd name="T67" fmla="*/ 361 h 724"/>
                  <a:gd name="T68" fmla="*/ 798 w 803"/>
                  <a:gd name="T69" fmla="*/ 392 h 724"/>
                  <a:gd name="T70" fmla="*/ 791 w 803"/>
                  <a:gd name="T71" fmla="*/ 421 h 724"/>
                  <a:gd name="T72" fmla="*/ 781 w 803"/>
                  <a:gd name="T73" fmla="*/ 449 h 724"/>
                  <a:gd name="T74" fmla="*/ 768 w 803"/>
                  <a:gd name="T75" fmla="*/ 475 h 724"/>
                  <a:gd name="T76" fmla="*/ 750 w 803"/>
                  <a:gd name="T77" fmla="*/ 500 h 724"/>
                  <a:gd name="T78" fmla="*/ 729 w 803"/>
                  <a:gd name="T79" fmla="*/ 521 h 724"/>
                  <a:gd name="T80" fmla="*/ 704 w 803"/>
                  <a:gd name="T81" fmla="*/ 539 h 724"/>
                  <a:gd name="T82" fmla="*/ 673 w 803"/>
                  <a:gd name="T83" fmla="*/ 552 h 724"/>
                  <a:gd name="T84" fmla="*/ 638 w 803"/>
                  <a:gd name="T85" fmla="*/ 560 h 724"/>
                  <a:gd name="T86" fmla="*/ 597 w 803"/>
                  <a:gd name="T87" fmla="*/ 564 h 724"/>
                  <a:gd name="T88" fmla="*/ 221 w 803"/>
                  <a:gd name="T89" fmla="*/ 564 h 724"/>
                  <a:gd name="T90" fmla="*/ 221 w 803"/>
                  <a:gd name="T91" fmla="*/ 724 h 724"/>
                  <a:gd name="T92" fmla="*/ 221 w 803"/>
                  <a:gd name="T93" fmla="*/ 724 h 724"/>
                  <a:gd name="T94" fmla="*/ 0 w 803"/>
                  <a:gd name="T95" fmla="*/ 361 h 724"/>
                  <a:gd name="T96" fmla="*/ 221 w 803"/>
                  <a:gd name="T97" fmla="*/ 0 h 7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803" h="724">
                    <a:moveTo>
                      <a:pt x="221" y="179"/>
                    </a:moveTo>
                    <a:lnTo>
                      <a:pt x="221" y="383"/>
                    </a:lnTo>
                    <a:lnTo>
                      <a:pt x="523" y="383"/>
                    </a:lnTo>
                    <a:lnTo>
                      <a:pt x="543" y="382"/>
                    </a:lnTo>
                    <a:lnTo>
                      <a:pt x="560" y="374"/>
                    </a:lnTo>
                    <a:lnTo>
                      <a:pt x="573" y="361"/>
                    </a:lnTo>
                    <a:lnTo>
                      <a:pt x="583" y="346"/>
                    </a:lnTo>
                    <a:lnTo>
                      <a:pt x="589" y="329"/>
                    </a:lnTo>
                    <a:lnTo>
                      <a:pt x="594" y="310"/>
                    </a:lnTo>
                    <a:lnTo>
                      <a:pt x="596" y="292"/>
                    </a:lnTo>
                    <a:lnTo>
                      <a:pt x="596" y="256"/>
                    </a:lnTo>
                    <a:lnTo>
                      <a:pt x="592" y="233"/>
                    </a:lnTo>
                    <a:lnTo>
                      <a:pt x="586" y="215"/>
                    </a:lnTo>
                    <a:lnTo>
                      <a:pt x="574" y="200"/>
                    </a:lnTo>
                    <a:lnTo>
                      <a:pt x="558" y="188"/>
                    </a:lnTo>
                    <a:lnTo>
                      <a:pt x="533" y="182"/>
                    </a:lnTo>
                    <a:lnTo>
                      <a:pt x="504" y="179"/>
                    </a:lnTo>
                    <a:lnTo>
                      <a:pt x="221" y="179"/>
                    </a:lnTo>
                    <a:close/>
                    <a:moveTo>
                      <a:pt x="221" y="0"/>
                    </a:moveTo>
                    <a:lnTo>
                      <a:pt x="540" y="0"/>
                    </a:lnTo>
                    <a:lnTo>
                      <a:pt x="589" y="2"/>
                    </a:lnTo>
                    <a:lnTo>
                      <a:pt x="633" y="8"/>
                    </a:lnTo>
                    <a:lnTo>
                      <a:pt x="670" y="18"/>
                    </a:lnTo>
                    <a:lnTo>
                      <a:pt x="702" y="33"/>
                    </a:lnTo>
                    <a:lnTo>
                      <a:pt x="729" y="49"/>
                    </a:lnTo>
                    <a:lnTo>
                      <a:pt x="750" y="70"/>
                    </a:lnTo>
                    <a:lnTo>
                      <a:pt x="768" y="93"/>
                    </a:lnTo>
                    <a:lnTo>
                      <a:pt x="781" y="120"/>
                    </a:lnTo>
                    <a:lnTo>
                      <a:pt x="791" y="149"/>
                    </a:lnTo>
                    <a:lnTo>
                      <a:pt x="798" y="180"/>
                    </a:lnTo>
                    <a:lnTo>
                      <a:pt x="803" y="213"/>
                    </a:lnTo>
                    <a:lnTo>
                      <a:pt x="803" y="247"/>
                    </a:lnTo>
                    <a:lnTo>
                      <a:pt x="803" y="333"/>
                    </a:lnTo>
                    <a:lnTo>
                      <a:pt x="803" y="361"/>
                    </a:lnTo>
                    <a:lnTo>
                      <a:pt x="798" y="392"/>
                    </a:lnTo>
                    <a:lnTo>
                      <a:pt x="791" y="421"/>
                    </a:lnTo>
                    <a:lnTo>
                      <a:pt x="781" y="449"/>
                    </a:lnTo>
                    <a:lnTo>
                      <a:pt x="768" y="475"/>
                    </a:lnTo>
                    <a:lnTo>
                      <a:pt x="750" y="500"/>
                    </a:lnTo>
                    <a:lnTo>
                      <a:pt x="729" y="521"/>
                    </a:lnTo>
                    <a:lnTo>
                      <a:pt x="704" y="539"/>
                    </a:lnTo>
                    <a:lnTo>
                      <a:pt x="673" y="552"/>
                    </a:lnTo>
                    <a:lnTo>
                      <a:pt x="638" y="560"/>
                    </a:lnTo>
                    <a:lnTo>
                      <a:pt x="597" y="564"/>
                    </a:lnTo>
                    <a:lnTo>
                      <a:pt x="221" y="564"/>
                    </a:lnTo>
                    <a:lnTo>
                      <a:pt x="221" y="724"/>
                    </a:lnTo>
                    <a:lnTo>
                      <a:pt x="221" y="724"/>
                    </a:lnTo>
                    <a:lnTo>
                      <a:pt x="0" y="361"/>
                    </a:lnTo>
                    <a:lnTo>
                      <a:pt x="221" y="0"/>
                    </a:lnTo>
                    <a:close/>
                  </a:path>
                </a:pathLst>
              </a:custGeom>
              <a:solidFill>
                <a:srgbClr val="C7D22D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" name="Freeform 10"/>
              <p:cNvSpPr>
                <a:spLocks/>
              </p:cNvSpPr>
              <p:nvPr/>
            </p:nvSpPr>
            <p:spPr bwMode="auto">
              <a:xfrm>
                <a:off x="271463" y="2852738"/>
                <a:ext cx="1306513" cy="1149350"/>
              </a:xfrm>
              <a:custGeom>
                <a:avLst/>
                <a:gdLst>
                  <a:gd name="T0" fmla="*/ 0 w 823"/>
                  <a:gd name="T1" fmla="*/ 0 h 724"/>
                  <a:gd name="T2" fmla="*/ 223 w 823"/>
                  <a:gd name="T3" fmla="*/ 0 h 724"/>
                  <a:gd name="T4" fmla="*/ 601 w 823"/>
                  <a:gd name="T5" fmla="*/ 438 h 724"/>
                  <a:gd name="T6" fmla="*/ 601 w 823"/>
                  <a:gd name="T7" fmla="*/ 0 h 724"/>
                  <a:gd name="T8" fmla="*/ 601 w 823"/>
                  <a:gd name="T9" fmla="*/ 0 h 724"/>
                  <a:gd name="T10" fmla="*/ 823 w 823"/>
                  <a:gd name="T11" fmla="*/ 361 h 724"/>
                  <a:gd name="T12" fmla="*/ 601 w 823"/>
                  <a:gd name="T13" fmla="*/ 724 h 724"/>
                  <a:gd name="T14" fmla="*/ 223 w 823"/>
                  <a:gd name="T15" fmla="*/ 287 h 724"/>
                  <a:gd name="T16" fmla="*/ 223 w 823"/>
                  <a:gd name="T17" fmla="*/ 724 h 724"/>
                  <a:gd name="T18" fmla="*/ 0 w 823"/>
                  <a:gd name="T19" fmla="*/ 724 h 724"/>
                  <a:gd name="T20" fmla="*/ 0 w 823"/>
                  <a:gd name="T21" fmla="*/ 0 h 7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23" h="724">
                    <a:moveTo>
                      <a:pt x="0" y="0"/>
                    </a:moveTo>
                    <a:lnTo>
                      <a:pt x="223" y="0"/>
                    </a:lnTo>
                    <a:lnTo>
                      <a:pt x="601" y="438"/>
                    </a:lnTo>
                    <a:lnTo>
                      <a:pt x="601" y="0"/>
                    </a:lnTo>
                    <a:lnTo>
                      <a:pt x="601" y="0"/>
                    </a:lnTo>
                    <a:lnTo>
                      <a:pt x="823" y="361"/>
                    </a:lnTo>
                    <a:lnTo>
                      <a:pt x="601" y="724"/>
                    </a:lnTo>
                    <a:lnTo>
                      <a:pt x="223" y="287"/>
                    </a:lnTo>
                    <a:lnTo>
                      <a:pt x="223" y="724"/>
                    </a:lnTo>
                    <a:lnTo>
                      <a:pt x="0" y="72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AD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32282986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226"/>
          <p:cNvSpPr>
            <a:spLocks noGrp="1" noChangeArrowheads="1"/>
          </p:cNvSpPr>
          <p:nvPr>
            <p:ph type="title"/>
          </p:nvPr>
        </p:nvSpPr>
        <p:spPr bwMode="auto">
          <a:xfrm>
            <a:off x="224643" y="280715"/>
            <a:ext cx="8747266" cy="65404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Title Goes Here</a:t>
            </a:r>
          </a:p>
        </p:txBody>
      </p:sp>
      <p:sp>
        <p:nvSpPr>
          <p:cNvPr id="46" name="Text Placeholder 45"/>
          <p:cNvSpPr>
            <a:spLocks noGrp="1"/>
          </p:cNvSpPr>
          <p:nvPr>
            <p:ph type="body" sz="quarter" idx="10"/>
          </p:nvPr>
        </p:nvSpPr>
        <p:spPr>
          <a:xfrm>
            <a:off x="224643" y="1019917"/>
            <a:ext cx="8747266" cy="466724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91333327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and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226"/>
          <p:cNvSpPr>
            <a:spLocks noGrp="1" noChangeArrowheads="1"/>
          </p:cNvSpPr>
          <p:nvPr>
            <p:ph type="title"/>
          </p:nvPr>
        </p:nvSpPr>
        <p:spPr bwMode="auto">
          <a:xfrm>
            <a:off x="224643" y="280715"/>
            <a:ext cx="8747266" cy="65404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Title Goes Here</a:t>
            </a:r>
          </a:p>
        </p:txBody>
      </p:sp>
      <p:sp>
        <p:nvSpPr>
          <p:cNvPr id="5" name="Text Placeholder 45"/>
          <p:cNvSpPr>
            <a:spLocks noGrp="1"/>
          </p:cNvSpPr>
          <p:nvPr>
            <p:ph type="body" sz="quarter" idx="10"/>
          </p:nvPr>
        </p:nvSpPr>
        <p:spPr>
          <a:xfrm>
            <a:off x="224642" y="1074189"/>
            <a:ext cx="4385458" cy="466724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45"/>
          <p:cNvSpPr>
            <a:spLocks noGrp="1"/>
          </p:cNvSpPr>
          <p:nvPr>
            <p:ph type="body" sz="quarter" idx="11"/>
          </p:nvPr>
        </p:nvSpPr>
        <p:spPr>
          <a:xfrm>
            <a:off x="4586451" y="1074189"/>
            <a:ext cx="4385458" cy="466724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16121442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and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226"/>
          <p:cNvSpPr>
            <a:spLocks noGrp="1" noChangeArrowheads="1"/>
          </p:cNvSpPr>
          <p:nvPr>
            <p:ph type="title"/>
          </p:nvPr>
        </p:nvSpPr>
        <p:spPr bwMode="auto">
          <a:xfrm>
            <a:off x="224643" y="280715"/>
            <a:ext cx="8747266" cy="65404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Title Goes Here</a:t>
            </a:r>
          </a:p>
        </p:txBody>
      </p:sp>
      <p:sp>
        <p:nvSpPr>
          <p:cNvPr id="7" name="Text Placeholder 45"/>
          <p:cNvSpPr>
            <a:spLocks noGrp="1"/>
          </p:cNvSpPr>
          <p:nvPr>
            <p:ph type="body" sz="quarter" idx="10"/>
          </p:nvPr>
        </p:nvSpPr>
        <p:spPr>
          <a:xfrm>
            <a:off x="224642" y="1785389"/>
            <a:ext cx="4385458" cy="395501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45"/>
          <p:cNvSpPr>
            <a:spLocks noGrp="1"/>
          </p:cNvSpPr>
          <p:nvPr>
            <p:ph type="body" sz="quarter" idx="11"/>
          </p:nvPr>
        </p:nvSpPr>
        <p:spPr>
          <a:xfrm>
            <a:off x="4586451" y="1785389"/>
            <a:ext cx="4385458" cy="395501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sz="quarter" idx="12"/>
          </p:nvPr>
        </p:nvSpPr>
        <p:spPr>
          <a:xfrm>
            <a:off x="225028" y="1117600"/>
            <a:ext cx="4361423" cy="6604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2200" b="1"/>
            </a:lvl1pPr>
            <a:lvl2pPr marL="175022" indent="0">
              <a:buFontTx/>
              <a:buNone/>
              <a:defRPr/>
            </a:lvl2pPr>
            <a:lvl3pPr marL="301229" indent="0">
              <a:buFontTx/>
              <a:buNone/>
              <a:defRPr/>
            </a:lvl3pPr>
            <a:lvl4pPr marL="427434" indent="0">
              <a:buFontTx/>
              <a:buNone/>
              <a:defRPr/>
            </a:lvl4pPr>
            <a:lvl5pPr marL="559594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4610100" y="1117600"/>
            <a:ext cx="4361810" cy="6604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2200" b="1"/>
            </a:lvl1pPr>
            <a:lvl2pPr marL="175022" indent="0">
              <a:buFontTx/>
              <a:buNone/>
              <a:defRPr/>
            </a:lvl2pPr>
            <a:lvl3pPr marL="301229" indent="0">
              <a:buFontTx/>
              <a:buNone/>
              <a:defRPr/>
            </a:lvl3pPr>
            <a:lvl4pPr marL="427434" indent="0">
              <a:buFontTx/>
              <a:buNone/>
              <a:defRPr/>
            </a:lvl4pPr>
            <a:lvl5pPr marL="559594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97396208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226"/>
          <p:cNvSpPr>
            <a:spLocks noGrp="1" noChangeArrowheads="1"/>
          </p:cNvSpPr>
          <p:nvPr>
            <p:ph type="title"/>
          </p:nvPr>
        </p:nvSpPr>
        <p:spPr bwMode="auto">
          <a:xfrm>
            <a:off x="4495802" y="276225"/>
            <a:ext cx="4476107" cy="6540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Title Goes Here</a:t>
            </a:r>
          </a:p>
        </p:txBody>
      </p:sp>
      <p:sp>
        <p:nvSpPr>
          <p:cNvPr id="46" name="Text Placeholder 45"/>
          <p:cNvSpPr>
            <a:spLocks noGrp="1"/>
          </p:cNvSpPr>
          <p:nvPr>
            <p:ph type="body" sz="quarter" idx="10"/>
          </p:nvPr>
        </p:nvSpPr>
        <p:spPr>
          <a:xfrm>
            <a:off x="4495801" y="1290089"/>
            <a:ext cx="4476107" cy="445031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12"/>
          <p:cNvSpPr>
            <a:spLocks noGrp="1"/>
          </p:cNvSpPr>
          <p:nvPr>
            <p:ph type="dt" sz="half" idx="2"/>
          </p:nvPr>
        </p:nvSpPr>
        <p:spPr>
          <a:xfrm>
            <a:off x="519031" y="6303695"/>
            <a:ext cx="1369265" cy="308777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lang="en-US" sz="975" b="0" i="0" kern="1200" cap="none" baseline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+mn-ea"/>
                <a:cs typeface="+mn-cs"/>
              </a:defRPr>
            </a:lvl1pPr>
          </a:lstStyle>
          <a:p>
            <a:fld id="{3BDFDD5F-E85B-4DA3-A4F9-9CF3C7409943}" type="datetime4">
              <a:rPr lang="en-US" smtClean="0"/>
              <a:pPr/>
              <a:t>May 27, 2017</a:t>
            </a:fld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4238625" cy="6883400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4238625" cy="68580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 dirty="0"/>
              <a:t>Click to Insert Picture</a:t>
            </a:r>
          </a:p>
        </p:txBody>
      </p:sp>
    </p:spTree>
    <p:extLst>
      <p:ext uri="{BB962C8B-B14F-4D97-AF65-F5344CB8AC3E}">
        <p14:creationId xmlns:p14="http://schemas.microsoft.com/office/powerpoint/2010/main" val="1587293060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226"/>
          <p:cNvSpPr>
            <a:spLocks noGrp="1" noChangeArrowheads="1"/>
          </p:cNvSpPr>
          <p:nvPr>
            <p:ph type="title"/>
          </p:nvPr>
        </p:nvSpPr>
        <p:spPr bwMode="auto">
          <a:xfrm>
            <a:off x="224643" y="280715"/>
            <a:ext cx="8747266" cy="65404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3342213750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0293803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226"/>
          <p:cNvSpPr>
            <a:spLocks noGrp="1" noChangeArrowheads="1"/>
          </p:cNvSpPr>
          <p:nvPr>
            <p:ph type="title"/>
          </p:nvPr>
        </p:nvSpPr>
        <p:spPr bwMode="auto">
          <a:xfrm>
            <a:off x="224643" y="280715"/>
            <a:ext cx="8747266" cy="65404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Title Goes Here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sz="quarter" idx="10" hasCustomPrompt="1"/>
          </p:nvPr>
        </p:nvSpPr>
        <p:spPr>
          <a:xfrm>
            <a:off x="224643" y="1117600"/>
            <a:ext cx="8747266" cy="4292600"/>
          </a:xfrm>
        </p:spPr>
        <p:txBody>
          <a:bodyPr anchor="ctr"/>
          <a:lstStyle>
            <a:lvl1pPr marL="0" indent="0" algn="ctr">
              <a:buFontTx/>
              <a:buNone/>
              <a:defRPr baseline="0"/>
            </a:lvl1pPr>
          </a:lstStyle>
          <a:p>
            <a:r>
              <a:rPr lang="en-US" dirty="0"/>
              <a:t>Click to Add Table</a:t>
            </a:r>
          </a:p>
        </p:txBody>
      </p:sp>
    </p:spTree>
    <p:extLst>
      <p:ext uri="{BB962C8B-B14F-4D97-AF65-F5344CB8AC3E}">
        <p14:creationId xmlns:p14="http://schemas.microsoft.com/office/powerpoint/2010/main" val="1729550563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66" name="Rectangle 226"/>
          <p:cNvSpPr>
            <a:spLocks noGrp="1" noChangeArrowheads="1"/>
          </p:cNvSpPr>
          <p:nvPr>
            <p:ph type="title"/>
          </p:nvPr>
        </p:nvSpPr>
        <p:spPr bwMode="auto">
          <a:xfrm>
            <a:off x="225511" y="280713"/>
            <a:ext cx="8725789" cy="6540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Title Goes Here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idx="1"/>
          </p:nvPr>
        </p:nvSpPr>
        <p:spPr>
          <a:xfrm>
            <a:off x="224642" y="1019916"/>
            <a:ext cx="8735291" cy="46660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2" name="Slide Number Placeholder 1"/>
          <p:cNvSpPr txBox="1">
            <a:spLocks/>
          </p:cNvSpPr>
          <p:nvPr userDrawn="1"/>
        </p:nvSpPr>
        <p:spPr>
          <a:xfrm>
            <a:off x="250360" y="6279997"/>
            <a:ext cx="447335" cy="277811"/>
          </a:xfrm>
          <a:prstGeom prst="rect">
            <a:avLst/>
          </a:prstGeom>
        </p:spPr>
        <p:txBody>
          <a:bodyPr vert="horz" lIns="51435" tIns="25718" rIns="51435" bIns="25718"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000" b="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l"/>
            <a:fld id="{9899D5D8-9A89-49C6-87E2-D5B81659BB09}" type="slidenum">
              <a:rPr lang="en-US" sz="975" b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 algn="l"/>
              <a:t>‹#›</a:t>
            </a:fld>
            <a:endParaRPr lang="en-US" sz="975" b="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722436" y="6298063"/>
            <a:ext cx="3514373" cy="30877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en-US" sz="975" b="0" i="0" cap="all" baseline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PUBLIC </a:t>
            </a:r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7858539" y="6127037"/>
            <a:ext cx="935162" cy="336844"/>
            <a:chOff x="271463" y="2852738"/>
            <a:chExt cx="3190876" cy="1149350"/>
          </a:xfrm>
        </p:grpSpPr>
        <p:sp>
          <p:nvSpPr>
            <p:cNvPr id="14" name="Freeform 6"/>
            <p:cNvSpPr>
              <a:spLocks/>
            </p:cNvSpPr>
            <p:nvPr/>
          </p:nvSpPr>
          <p:spPr bwMode="auto">
            <a:xfrm>
              <a:off x="1577976" y="2852738"/>
              <a:ext cx="609600" cy="1149350"/>
            </a:xfrm>
            <a:custGeom>
              <a:avLst/>
              <a:gdLst>
                <a:gd name="T0" fmla="*/ 0 w 384"/>
                <a:gd name="T1" fmla="*/ 0 h 724"/>
                <a:gd name="T2" fmla="*/ 41 w 384"/>
                <a:gd name="T3" fmla="*/ 0 h 724"/>
                <a:gd name="T4" fmla="*/ 192 w 384"/>
                <a:gd name="T5" fmla="*/ 241 h 724"/>
                <a:gd name="T6" fmla="*/ 341 w 384"/>
                <a:gd name="T7" fmla="*/ 0 h 724"/>
                <a:gd name="T8" fmla="*/ 382 w 384"/>
                <a:gd name="T9" fmla="*/ 0 h 724"/>
                <a:gd name="T10" fmla="*/ 382 w 384"/>
                <a:gd name="T11" fmla="*/ 723 h 724"/>
                <a:gd name="T12" fmla="*/ 384 w 384"/>
                <a:gd name="T13" fmla="*/ 724 h 724"/>
                <a:gd name="T14" fmla="*/ 341 w 384"/>
                <a:gd name="T15" fmla="*/ 724 h 724"/>
                <a:gd name="T16" fmla="*/ 192 w 384"/>
                <a:gd name="T17" fmla="*/ 483 h 724"/>
                <a:gd name="T18" fmla="*/ 41 w 384"/>
                <a:gd name="T19" fmla="*/ 724 h 724"/>
                <a:gd name="T20" fmla="*/ 0 w 384"/>
                <a:gd name="T21" fmla="*/ 724 h 724"/>
                <a:gd name="T22" fmla="*/ 0 w 384"/>
                <a:gd name="T23" fmla="*/ 0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84" h="724">
                  <a:moveTo>
                    <a:pt x="0" y="0"/>
                  </a:moveTo>
                  <a:lnTo>
                    <a:pt x="41" y="0"/>
                  </a:lnTo>
                  <a:lnTo>
                    <a:pt x="192" y="241"/>
                  </a:lnTo>
                  <a:lnTo>
                    <a:pt x="341" y="0"/>
                  </a:lnTo>
                  <a:lnTo>
                    <a:pt x="382" y="0"/>
                  </a:lnTo>
                  <a:lnTo>
                    <a:pt x="382" y="723"/>
                  </a:lnTo>
                  <a:lnTo>
                    <a:pt x="384" y="724"/>
                  </a:lnTo>
                  <a:lnTo>
                    <a:pt x="341" y="724"/>
                  </a:lnTo>
                  <a:lnTo>
                    <a:pt x="192" y="483"/>
                  </a:lnTo>
                  <a:lnTo>
                    <a:pt x="41" y="724"/>
                  </a:lnTo>
                  <a:lnTo>
                    <a:pt x="0" y="7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DB2D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7"/>
            <p:cNvSpPr>
              <a:spLocks/>
            </p:cNvSpPr>
            <p:nvPr/>
          </p:nvSpPr>
          <p:spPr bwMode="auto">
            <a:xfrm>
              <a:off x="1225551" y="2852738"/>
              <a:ext cx="352425" cy="1149350"/>
            </a:xfrm>
            <a:custGeom>
              <a:avLst/>
              <a:gdLst>
                <a:gd name="T0" fmla="*/ 0 w 222"/>
                <a:gd name="T1" fmla="*/ 0 h 724"/>
                <a:gd name="T2" fmla="*/ 222 w 222"/>
                <a:gd name="T3" fmla="*/ 0 h 724"/>
                <a:gd name="T4" fmla="*/ 222 w 222"/>
                <a:gd name="T5" fmla="*/ 724 h 724"/>
                <a:gd name="T6" fmla="*/ 0 w 222"/>
                <a:gd name="T7" fmla="*/ 724 h 724"/>
                <a:gd name="T8" fmla="*/ 222 w 222"/>
                <a:gd name="T9" fmla="*/ 361 h 724"/>
                <a:gd name="T10" fmla="*/ 0 w 222"/>
                <a:gd name="T11" fmla="*/ 0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2" h="724">
                  <a:moveTo>
                    <a:pt x="0" y="0"/>
                  </a:moveTo>
                  <a:lnTo>
                    <a:pt x="222" y="0"/>
                  </a:lnTo>
                  <a:lnTo>
                    <a:pt x="222" y="724"/>
                  </a:lnTo>
                  <a:lnTo>
                    <a:pt x="0" y="724"/>
                  </a:lnTo>
                  <a:lnTo>
                    <a:pt x="222" y="3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5843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8"/>
            <p:cNvSpPr>
              <a:spLocks/>
            </p:cNvSpPr>
            <p:nvPr/>
          </p:nvSpPr>
          <p:spPr bwMode="auto">
            <a:xfrm>
              <a:off x="2184401" y="2852738"/>
              <a:ext cx="354013" cy="1149350"/>
            </a:xfrm>
            <a:custGeom>
              <a:avLst/>
              <a:gdLst>
                <a:gd name="T0" fmla="*/ 0 w 223"/>
                <a:gd name="T1" fmla="*/ 0 h 724"/>
                <a:gd name="T2" fmla="*/ 223 w 223"/>
                <a:gd name="T3" fmla="*/ 0 h 724"/>
                <a:gd name="T4" fmla="*/ 2 w 223"/>
                <a:gd name="T5" fmla="*/ 361 h 724"/>
                <a:gd name="T6" fmla="*/ 223 w 223"/>
                <a:gd name="T7" fmla="*/ 724 h 724"/>
                <a:gd name="T8" fmla="*/ 2 w 223"/>
                <a:gd name="T9" fmla="*/ 724 h 724"/>
                <a:gd name="T10" fmla="*/ 0 w 223"/>
                <a:gd name="T11" fmla="*/ 723 h 724"/>
                <a:gd name="T12" fmla="*/ 0 w 223"/>
                <a:gd name="T13" fmla="*/ 0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3" h="724">
                  <a:moveTo>
                    <a:pt x="0" y="0"/>
                  </a:moveTo>
                  <a:lnTo>
                    <a:pt x="223" y="0"/>
                  </a:lnTo>
                  <a:lnTo>
                    <a:pt x="2" y="361"/>
                  </a:lnTo>
                  <a:lnTo>
                    <a:pt x="223" y="724"/>
                  </a:lnTo>
                  <a:lnTo>
                    <a:pt x="2" y="724"/>
                  </a:lnTo>
                  <a:lnTo>
                    <a:pt x="0" y="7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3983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9"/>
            <p:cNvSpPr>
              <a:spLocks noEditPoints="1"/>
            </p:cNvSpPr>
            <p:nvPr/>
          </p:nvSpPr>
          <p:spPr bwMode="auto">
            <a:xfrm>
              <a:off x="2187576" y="2852738"/>
              <a:ext cx="1274763" cy="1149350"/>
            </a:xfrm>
            <a:custGeom>
              <a:avLst/>
              <a:gdLst>
                <a:gd name="T0" fmla="*/ 221 w 803"/>
                <a:gd name="T1" fmla="*/ 179 h 724"/>
                <a:gd name="T2" fmla="*/ 221 w 803"/>
                <a:gd name="T3" fmla="*/ 383 h 724"/>
                <a:gd name="T4" fmla="*/ 523 w 803"/>
                <a:gd name="T5" fmla="*/ 383 h 724"/>
                <a:gd name="T6" fmla="*/ 543 w 803"/>
                <a:gd name="T7" fmla="*/ 382 h 724"/>
                <a:gd name="T8" fmla="*/ 560 w 803"/>
                <a:gd name="T9" fmla="*/ 374 h 724"/>
                <a:gd name="T10" fmla="*/ 573 w 803"/>
                <a:gd name="T11" fmla="*/ 361 h 724"/>
                <a:gd name="T12" fmla="*/ 583 w 803"/>
                <a:gd name="T13" fmla="*/ 346 h 724"/>
                <a:gd name="T14" fmla="*/ 589 w 803"/>
                <a:gd name="T15" fmla="*/ 329 h 724"/>
                <a:gd name="T16" fmla="*/ 594 w 803"/>
                <a:gd name="T17" fmla="*/ 310 h 724"/>
                <a:gd name="T18" fmla="*/ 596 w 803"/>
                <a:gd name="T19" fmla="*/ 292 h 724"/>
                <a:gd name="T20" fmla="*/ 596 w 803"/>
                <a:gd name="T21" fmla="*/ 256 h 724"/>
                <a:gd name="T22" fmla="*/ 592 w 803"/>
                <a:gd name="T23" fmla="*/ 233 h 724"/>
                <a:gd name="T24" fmla="*/ 586 w 803"/>
                <a:gd name="T25" fmla="*/ 215 h 724"/>
                <a:gd name="T26" fmla="*/ 574 w 803"/>
                <a:gd name="T27" fmla="*/ 200 h 724"/>
                <a:gd name="T28" fmla="*/ 558 w 803"/>
                <a:gd name="T29" fmla="*/ 188 h 724"/>
                <a:gd name="T30" fmla="*/ 533 w 803"/>
                <a:gd name="T31" fmla="*/ 182 h 724"/>
                <a:gd name="T32" fmla="*/ 504 w 803"/>
                <a:gd name="T33" fmla="*/ 179 h 724"/>
                <a:gd name="T34" fmla="*/ 221 w 803"/>
                <a:gd name="T35" fmla="*/ 179 h 724"/>
                <a:gd name="T36" fmla="*/ 221 w 803"/>
                <a:gd name="T37" fmla="*/ 0 h 724"/>
                <a:gd name="T38" fmla="*/ 540 w 803"/>
                <a:gd name="T39" fmla="*/ 0 h 724"/>
                <a:gd name="T40" fmla="*/ 589 w 803"/>
                <a:gd name="T41" fmla="*/ 2 h 724"/>
                <a:gd name="T42" fmla="*/ 633 w 803"/>
                <a:gd name="T43" fmla="*/ 8 h 724"/>
                <a:gd name="T44" fmla="*/ 670 w 803"/>
                <a:gd name="T45" fmla="*/ 18 h 724"/>
                <a:gd name="T46" fmla="*/ 702 w 803"/>
                <a:gd name="T47" fmla="*/ 33 h 724"/>
                <a:gd name="T48" fmla="*/ 729 w 803"/>
                <a:gd name="T49" fmla="*/ 49 h 724"/>
                <a:gd name="T50" fmla="*/ 750 w 803"/>
                <a:gd name="T51" fmla="*/ 70 h 724"/>
                <a:gd name="T52" fmla="*/ 768 w 803"/>
                <a:gd name="T53" fmla="*/ 93 h 724"/>
                <a:gd name="T54" fmla="*/ 781 w 803"/>
                <a:gd name="T55" fmla="*/ 120 h 724"/>
                <a:gd name="T56" fmla="*/ 791 w 803"/>
                <a:gd name="T57" fmla="*/ 149 h 724"/>
                <a:gd name="T58" fmla="*/ 798 w 803"/>
                <a:gd name="T59" fmla="*/ 180 h 724"/>
                <a:gd name="T60" fmla="*/ 803 w 803"/>
                <a:gd name="T61" fmla="*/ 213 h 724"/>
                <a:gd name="T62" fmla="*/ 803 w 803"/>
                <a:gd name="T63" fmla="*/ 247 h 724"/>
                <a:gd name="T64" fmla="*/ 803 w 803"/>
                <a:gd name="T65" fmla="*/ 333 h 724"/>
                <a:gd name="T66" fmla="*/ 803 w 803"/>
                <a:gd name="T67" fmla="*/ 361 h 724"/>
                <a:gd name="T68" fmla="*/ 798 w 803"/>
                <a:gd name="T69" fmla="*/ 392 h 724"/>
                <a:gd name="T70" fmla="*/ 791 w 803"/>
                <a:gd name="T71" fmla="*/ 421 h 724"/>
                <a:gd name="T72" fmla="*/ 781 w 803"/>
                <a:gd name="T73" fmla="*/ 449 h 724"/>
                <a:gd name="T74" fmla="*/ 768 w 803"/>
                <a:gd name="T75" fmla="*/ 475 h 724"/>
                <a:gd name="T76" fmla="*/ 750 w 803"/>
                <a:gd name="T77" fmla="*/ 500 h 724"/>
                <a:gd name="T78" fmla="*/ 729 w 803"/>
                <a:gd name="T79" fmla="*/ 521 h 724"/>
                <a:gd name="T80" fmla="*/ 704 w 803"/>
                <a:gd name="T81" fmla="*/ 539 h 724"/>
                <a:gd name="T82" fmla="*/ 673 w 803"/>
                <a:gd name="T83" fmla="*/ 552 h 724"/>
                <a:gd name="T84" fmla="*/ 638 w 803"/>
                <a:gd name="T85" fmla="*/ 560 h 724"/>
                <a:gd name="T86" fmla="*/ 597 w 803"/>
                <a:gd name="T87" fmla="*/ 564 h 724"/>
                <a:gd name="T88" fmla="*/ 221 w 803"/>
                <a:gd name="T89" fmla="*/ 564 h 724"/>
                <a:gd name="T90" fmla="*/ 221 w 803"/>
                <a:gd name="T91" fmla="*/ 724 h 724"/>
                <a:gd name="T92" fmla="*/ 221 w 803"/>
                <a:gd name="T93" fmla="*/ 724 h 724"/>
                <a:gd name="T94" fmla="*/ 0 w 803"/>
                <a:gd name="T95" fmla="*/ 361 h 724"/>
                <a:gd name="T96" fmla="*/ 221 w 803"/>
                <a:gd name="T97" fmla="*/ 0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803" h="724">
                  <a:moveTo>
                    <a:pt x="221" y="179"/>
                  </a:moveTo>
                  <a:lnTo>
                    <a:pt x="221" y="383"/>
                  </a:lnTo>
                  <a:lnTo>
                    <a:pt x="523" y="383"/>
                  </a:lnTo>
                  <a:lnTo>
                    <a:pt x="543" y="382"/>
                  </a:lnTo>
                  <a:lnTo>
                    <a:pt x="560" y="374"/>
                  </a:lnTo>
                  <a:lnTo>
                    <a:pt x="573" y="361"/>
                  </a:lnTo>
                  <a:lnTo>
                    <a:pt x="583" y="346"/>
                  </a:lnTo>
                  <a:lnTo>
                    <a:pt x="589" y="329"/>
                  </a:lnTo>
                  <a:lnTo>
                    <a:pt x="594" y="310"/>
                  </a:lnTo>
                  <a:lnTo>
                    <a:pt x="596" y="292"/>
                  </a:lnTo>
                  <a:lnTo>
                    <a:pt x="596" y="256"/>
                  </a:lnTo>
                  <a:lnTo>
                    <a:pt x="592" y="233"/>
                  </a:lnTo>
                  <a:lnTo>
                    <a:pt x="586" y="215"/>
                  </a:lnTo>
                  <a:lnTo>
                    <a:pt x="574" y="200"/>
                  </a:lnTo>
                  <a:lnTo>
                    <a:pt x="558" y="188"/>
                  </a:lnTo>
                  <a:lnTo>
                    <a:pt x="533" y="182"/>
                  </a:lnTo>
                  <a:lnTo>
                    <a:pt x="504" y="179"/>
                  </a:lnTo>
                  <a:lnTo>
                    <a:pt x="221" y="179"/>
                  </a:lnTo>
                  <a:close/>
                  <a:moveTo>
                    <a:pt x="221" y="0"/>
                  </a:moveTo>
                  <a:lnTo>
                    <a:pt x="540" y="0"/>
                  </a:lnTo>
                  <a:lnTo>
                    <a:pt x="589" y="2"/>
                  </a:lnTo>
                  <a:lnTo>
                    <a:pt x="633" y="8"/>
                  </a:lnTo>
                  <a:lnTo>
                    <a:pt x="670" y="18"/>
                  </a:lnTo>
                  <a:lnTo>
                    <a:pt x="702" y="33"/>
                  </a:lnTo>
                  <a:lnTo>
                    <a:pt x="729" y="49"/>
                  </a:lnTo>
                  <a:lnTo>
                    <a:pt x="750" y="70"/>
                  </a:lnTo>
                  <a:lnTo>
                    <a:pt x="768" y="93"/>
                  </a:lnTo>
                  <a:lnTo>
                    <a:pt x="781" y="120"/>
                  </a:lnTo>
                  <a:lnTo>
                    <a:pt x="791" y="149"/>
                  </a:lnTo>
                  <a:lnTo>
                    <a:pt x="798" y="180"/>
                  </a:lnTo>
                  <a:lnTo>
                    <a:pt x="803" y="213"/>
                  </a:lnTo>
                  <a:lnTo>
                    <a:pt x="803" y="247"/>
                  </a:lnTo>
                  <a:lnTo>
                    <a:pt x="803" y="333"/>
                  </a:lnTo>
                  <a:lnTo>
                    <a:pt x="803" y="361"/>
                  </a:lnTo>
                  <a:lnTo>
                    <a:pt x="798" y="392"/>
                  </a:lnTo>
                  <a:lnTo>
                    <a:pt x="791" y="421"/>
                  </a:lnTo>
                  <a:lnTo>
                    <a:pt x="781" y="449"/>
                  </a:lnTo>
                  <a:lnTo>
                    <a:pt x="768" y="475"/>
                  </a:lnTo>
                  <a:lnTo>
                    <a:pt x="750" y="500"/>
                  </a:lnTo>
                  <a:lnTo>
                    <a:pt x="729" y="521"/>
                  </a:lnTo>
                  <a:lnTo>
                    <a:pt x="704" y="539"/>
                  </a:lnTo>
                  <a:lnTo>
                    <a:pt x="673" y="552"/>
                  </a:lnTo>
                  <a:lnTo>
                    <a:pt x="638" y="560"/>
                  </a:lnTo>
                  <a:lnTo>
                    <a:pt x="597" y="564"/>
                  </a:lnTo>
                  <a:lnTo>
                    <a:pt x="221" y="564"/>
                  </a:lnTo>
                  <a:lnTo>
                    <a:pt x="221" y="724"/>
                  </a:lnTo>
                  <a:lnTo>
                    <a:pt x="221" y="724"/>
                  </a:lnTo>
                  <a:lnTo>
                    <a:pt x="0" y="361"/>
                  </a:lnTo>
                  <a:lnTo>
                    <a:pt x="221" y="0"/>
                  </a:lnTo>
                  <a:close/>
                </a:path>
              </a:pathLst>
            </a:custGeom>
            <a:solidFill>
              <a:srgbClr val="C7D22D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0"/>
            <p:cNvSpPr>
              <a:spLocks/>
            </p:cNvSpPr>
            <p:nvPr/>
          </p:nvSpPr>
          <p:spPr bwMode="auto">
            <a:xfrm>
              <a:off x="271463" y="2852738"/>
              <a:ext cx="1306513" cy="1149350"/>
            </a:xfrm>
            <a:custGeom>
              <a:avLst/>
              <a:gdLst>
                <a:gd name="T0" fmla="*/ 0 w 823"/>
                <a:gd name="T1" fmla="*/ 0 h 724"/>
                <a:gd name="T2" fmla="*/ 223 w 823"/>
                <a:gd name="T3" fmla="*/ 0 h 724"/>
                <a:gd name="T4" fmla="*/ 601 w 823"/>
                <a:gd name="T5" fmla="*/ 438 h 724"/>
                <a:gd name="T6" fmla="*/ 601 w 823"/>
                <a:gd name="T7" fmla="*/ 0 h 724"/>
                <a:gd name="T8" fmla="*/ 601 w 823"/>
                <a:gd name="T9" fmla="*/ 0 h 724"/>
                <a:gd name="T10" fmla="*/ 823 w 823"/>
                <a:gd name="T11" fmla="*/ 361 h 724"/>
                <a:gd name="T12" fmla="*/ 601 w 823"/>
                <a:gd name="T13" fmla="*/ 724 h 724"/>
                <a:gd name="T14" fmla="*/ 223 w 823"/>
                <a:gd name="T15" fmla="*/ 287 h 724"/>
                <a:gd name="T16" fmla="*/ 223 w 823"/>
                <a:gd name="T17" fmla="*/ 724 h 724"/>
                <a:gd name="T18" fmla="*/ 0 w 823"/>
                <a:gd name="T19" fmla="*/ 724 h 724"/>
                <a:gd name="T20" fmla="*/ 0 w 823"/>
                <a:gd name="T21" fmla="*/ 0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23" h="724">
                  <a:moveTo>
                    <a:pt x="0" y="0"/>
                  </a:moveTo>
                  <a:lnTo>
                    <a:pt x="223" y="0"/>
                  </a:lnTo>
                  <a:lnTo>
                    <a:pt x="601" y="438"/>
                  </a:lnTo>
                  <a:lnTo>
                    <a:pt x="601" y="0"/>
                  </a:lnTo>
                  <a:lnTo>
                    <a:pt x="601" y="0"/>
                  </a:lnTo>
                  <a:lnTo>
                    <a:pt x="823" y="361"/>
                  </a:lnTo>
                  <a:lnTo>
                    <a:pt x="601" y="724"/>
                  </a:lnTo>
                  <a:lnTo>
                    <a:pt x="223" y="287"/>
                  </a:lnTo>
                  <a:lnTo>
                    <a:pt x="223" y="724"/>
                  </a:lnTo>
                  <a:lnTo>
                    <a:pt x="0" y="7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AD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895459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4" r:id="rId1"/>
    <p:sldLayoutId id="2147483805" r:id="rId2"/>
    <p:sldLayoutId id="2147483775" r:id="rId3"/>
    <p:sldLayoutId id="2147483787" r:id="rId4"/>
    <p:sldLayoutId id="2147483788" r:id="rId5"/>
    <p:sldLayoutId id="2147483777" r:id="rId6"/>
    <p:sldLayoutId id="2147483789" r:id="rId7"/>
    <p:sldLayoutId id="2147483790" r:id="rId8"/>
    <p:sldLayoutId id="2147483791" r:id="rId9"/>
    <p:sldLayoutId id="2147483792" r:id="rId10"/>
    <p:sldLayoutId id="2147483793" r:id="rId11"/>
    <p:sldLayoutId id="2147483800" r:id="rId12"/>
    <p:sldLayoutId id="2147483801" r:id="rId13"/>
    <p:sldLayoutId id="2147483802" r:id="rId14"/>
    <p:sldLayoutId id="2147483803" r:id="rId15"/>
    <p:sldLayoutId id="2147483804" r:id="rId16"/>
  </p:sldLayoutIdLst>
  <p:transition>
    <p:fade/>
  </p:transition>
  <p:hf hdr="0" ftr="0" dt="0"/>
  <p:txStyles>
    <p:titleStyle>
      <a:lvl1pPr algn="l" rtl="0" fontAlgn="base">
        <a:lnSpc>
          <a:spcPct val="100000"/>
        </a:lnSpc>
        <a:spcBef>
          <a:spcPct val="0"/>
        </a:spcBef>
        <a:spcAft>
          <a:spcPct val="0"/>
        </a:spcAft>
        <a:defRPr lang="en-US" sz="2600" b="1" kern="1200" dirty="0" smtClean="0">
          <a:solidFill>
            <a:schemeClr val="tx2">
              <a:lumMod val="75000"/>
            </a:schemeClr>
          </a:solidFill>
          <a:effectLst/>
          <a:latin typeface="Arial" charset="0"/>
          <a:ea typeface="+mn-ea"/>
          <a:cs typeface="+mn-cs"/>
        </a:defRPr>
      </a:lvl1pPr>
      <a:lvl2pPr algn="r" rtl="0" fontAlgn="base">
        <a:lnSpc>
          <a:spcPct val="85000"/>
        </a:lnSpc>
        <a:spcBef>
          <a:spcPct val="0"/>
        </a:spcBef>
        <a:spcAft>
          <a:spcPct val="0"/>
        </a:spcAft>
        <a:defRPr sz="1650" b="1">
          <a:solidFill>
            <a:schemeClr val="tx1"/>
          </a:solidFill>
          <a:latin typeface="Arial" charset="0"/>
        </a:defRPr>
      </a:lvl2pPr>
      <a:lvl3pPr algn="r" rtl="0" fontAlgn="base">
        <a:lnSpc>
          <a:spcPct val="85000"/>
        </a:lnSpc>
        <a:spcBef>
          <a:spcPct val="0"/>
        </a:spcBef>
        <a:spcAft>
          <a:spcPct val="0"/>
        </a:spcAft>
        <a:defRPr sz="1650" b="1">
          <a:solidFill>
            <a:schemeClr val="tx1"/>
          </a:solidFill>
          <a:latin typeface="Arial" charset="0"/>
        </a:defRPr>
      </a:lvl3pPr>
      <a:lvl4pPr algn="r" rtl="0" fontAlgn="base">
        <a:lnSpc>
          <a:spcPct val="85000"/>
        </a:lnSpc>
        <a:spcBef>
          <a:spcPct val="0"/>
        </a:spcBef>
        <a:spcAft>
          <a:spcPct val="0"/>
        </a:spcAft>
        <a:defRPr sz="1650" b="1">
          <a:solidFill>
            <a:schemeClr val="tx1"/>
          </a:solidFill>
          <a:latin typeface="Arial" charset="0"/>
        </a:defRPr>
      </a:lvl4pPr>
      <a:lvl5pPr algn="r" rtl="0" fontAlgn="base">
        <a:lnSpc>
          <a:spcPct val="85000"/>
        </a:lnSpc>
        <a:spcBef>
          <a:spcPct val="0"/>
        </a:spcBef>
        <a:spcAft>
          <a:spcPct val="0"/>
        </a:spcAft>
        <a:defRPr sz="1650" b="1">
          <a:solidFill>
            <a:schemeClr val="tx1"/>
          </a:solidFill>
          <a:latin typeface="Arial" charset="0"/>
        </a:defRPr>
      </a:lvl5pPr>
      <a:lvl6pPr marL="342900" algn="r" rtl="0" fontAlgn="base">
        <a:lnSpc>
          <a:spcPct val="85000"/>
        </a:lnSpc>
        <a:spcBef>
          <a:spcPct val="0"/>
        </a:spcBef>
        <a:spcAft>
          <a:spcPct val="0"/>
        </a:spcAft>
        <a:defRPr sz="1650" b="1">
          <a:solidFill>
            <a:schemeClr val="tx1"/>
          </a:solidFill>
          <a:latin typeface="Arial" charset="0"/>
        </a:defRPr>
      </a:lvl6pPr>
      <a:lvl7pPr marL="685800" algn="r" rtl="0" fontAlgn="base">
        <a:lnSpc>
          <a:spcPct val="85000"/>
        </a:lnSpc>
        <a:spcBef>
          <a:spcPct val="0"/>
        </a:spcBef>
        <a:spcAft>
          <a:spcPct val="0"/>
        </a:spcAft>
        <a:defRPr sz="1650" b="1">
          <a:solidFill>
            <a:schemeClr val="tx1"/>
          </a:solidFill>
          <a:latin typeface="Arial" charset="0"/>
        </a:defRPr>
      </a:lvl7pPr>
      <a:lvl8pPr marL="1028700" algn="r" rtl="0" fontAlgn="base">
        <a:lnSpc>
          <a:spcPct val="85000"/>
        </a:lnSpc>
        <a:spcBef>
          <a:spcPct val="0"/>
        </a:spcBef>
        <a:spcAft>
          <a:spcPct val="0"/>
        </a:spcAft>
        <a:defRPr sz="1650" b="1">
          <a:solidFill>
            <a:schemeClr val="tx1"/>
          </a:solidFill>
          <a:latin typeface="Arial" charset="0"/>
        </a:defRPr>
      </a:lvl8pPr>
      <a:lvl9pPr marL="1371600" algn="r" rtl="0" fontAlgn="base">
        <a:lnSpc>
          <a:spcPct val="85000"/>
        </a:lnSpc>
        <a:spcBef>
          <a:spcPct val="0"/>
        </a:spcBef>
        <a:spcAft>
          <a:spcPct val="0"/>
        </a:spcAft>
        <a:defRPr sz="1650" b="1">
          <a:solidFill>
            <a:schemeClr val="tx1"/>
          </a:solidFill>
          <a:latin typeface="Arial" charset="0"/>
        </a:defRPr>
      </a:lvl9pPr>
    </p:titleStyle>
    <p:bodyStyle>
      <a:lvl1pPr marL="175022" indent="-175022" algn="l" rtl="0" fontAlgn="base">
        <a:lnSpc>
          <a:spcPct val="100000"/>
        </a:lnSpc>
        <a:spcBef>
          <a:spcPts val="431"/>
        </a:spcBef>
        <a:spcAft>
          <a:spcPts val="56"/>
        </a:spcAft>
        <a:buClr>
          <a:schemeClr val="tx1">
            <a:lumMod val="85000"/>
            <a:lumOff val="15000"/>
          </a:schemeClr>
        </a:buClr>
        <a:buSzPct val="80000"/>
        <a:buFont typeface="Arial" pitchFamily="34" charset="0"/>
        <a:buChar char="•"/>
        <a:defRPr sz="2200" b="0">
          <a:solidFill>
            <a:srgbClr val="000000"/>
          </a:solidFill>
          <a:latin typeface="+mn-lt"/>
          <a:ea typeface="+mn-ea"/>
          <a:cs typeface="+mn-cs"/>
        </a:defRPr>
      </a:lvl1pPr>
      <a:lvl2pPr marL="301229" indent="-126206" algn="l" rtl="0" fontAlgn="base">
        <a:lnSpc>
          <a:spcPct val="100000"/>
        </a:lnSpc>
        <a:spcBef>
          <a:spcPts val="431"/>
        </a:spcBef>
        <a:spcAft>
          <a:spcPts val="56"/>
        </a:spcAft>
        <a:buClr>
          <a:schemeClr val="tx1"/>
        </a:buClr>
        <a:buSzPct val="80000"/>
        <a:buFont typeface="Arial" pitchFamily="34" charset="0"/>
        <a:buChar char="−"/>
        <a:defRPr sz="2000">
          <a:solidFill>
            <a:srgbClr val="000000"/>
          </a:solidFill>
          <a:latin typeface="+mn-lt"/>
        </a:defRPr>
      </a:lvl2pPr>
      <a:lvl3pPr marL="427435" indent="-126206" algn="l" rtl="0" fontAlgn="base">
        <a:lnSpc>
          <a:spcPct val="100000"/>
        </a:lnSpc>
        <a:spcBef>
          <a:spcPts val="431"/>
        </a:spcBef>
        <a:spcAft>
          <a:spcPts val="56"/>
        </a:spcAft>
        <a:buClr>
          <a:schemeClr val="tx1"/>
        </a:buClr>
        <a:buSzPct val="80000"/>
        <a:buFont typeface="Wingdings" pitchFamily="2" charset="2"/>
        <a:buChar char="§"/>
        <a:defRPr sz="1800">
          <a:solidFill>
            <a:srgbClr val="000000"/>
          </a:solidFill>
          <a:latin typeface="+mn-lt"/>
        </a:defRPr>
      </a:lvl3pPr>
      <a:lvl4pPr marL="559594" indent="-132160" algn="l" rtl="0" fontAlgn="base">
        <a:lnSpc>
          <a:spcPct val="100000"/>
        </a:lnSpc>
        <a:spcBef>
          <a:spcPts val="431"/>
        </a:spcBef>
        <a:spcAft>
          <a:spcPts val="56"/>
        </a:spcAft>
        <a:buClr>
          <a:schemeClr val="tx1"/>
        </a:buClr>
        <a:buSzPct val="80000"/>
        <a:buFont typeface="Arial" pitchFamily="34" charset="0"/>
        <a:buChar char="•"/>
        <a:defRPr sz="1600">
          <a:solidFill>
            <a:srgbClr val="000000"/>
          </a:solidFill>
          <a:latin typeface="+mn-lt"/>
        </a:defRPr>
      </a:lvl4pPr>
      <a:lvl5pPr marL="727472" indent="-167879" algn="l" rtl="0" fontAlgn="base">
        <a:lnSpc>
          <a:spcPct val="100000"/>
        </a:lnSpc>
        <a:spcBef>
          <a:spcPts val="431"/>
        </a:spcBef>
        <a:spcAft>
          <a:spcPts val="56"/>
        </a:spcAft>
        <a:buClr>
          <a:schemeClr val="tx1"/>
        </a:buClr>
        <a:buSzPct val="70000"/>
        <a:buFont typeface="Arial" pitchFamily="34" charset="0"/>
        <a:buChar char="−"/>
        <a:defRPr sz="1400">
          <a:solidFill>
            <a:srgbClr val="000000"/>
          </a:solidFill>
          <a:latin typeface="+mn-lt"/>
        </a:defRPr>
      </a:lvl5pPr>
      <a:lvl6pPr marL="1672829" indent="-117872" algn="l" rtl="0" fontAlgn="base">
        <a:spcBef>
          <a:spcPct val="20000"/>
        </a:spcBef>
        <a:spcAft>
          <a:spcPct val="3000"/>
        </a:spcAft>
        <a:buClr>
          <a:schemeClr val="tx1"/>
        </a:buClr>
        <a:buSzPct val="70000"/>
        <a:buFont typeface="Arial" charset="0"/>
        <a:buChar char="►"/>
        <a:defRPr sz="1050">
          <a:solidFill>
            <a:srgbClr val="000000"/>
          </a:solidFill>
          <a:latin typeface="+mn-lt"/>
        </a:defRPr>
      </a:lvl6pPr>
      <a:lvl7pPr marL="2015729" indent="-117872" algn="l" rtl="0" fontAlgn="base">
        <a:spcBef>
          <a:spcPct val="20000"/>
        </a:spcBef>
        <a:spcAft>
          <a:spcPct val="3000"/>
        </a:spcAft>
        <a:buClr>
          <a:schemeClr val="tx1"/>
        </a:buClr>
        <a:buSzPct val="70000"/>
        <a:buFont typeface="Arial" charset="0"/>
        <a:buChar char="►"/>
        <a:defRPr sz="1050">
          <a:solidFill>
            <a:srgbClr val="000000"/>
          </a:solidFill>
          <a:latin typeface="+mn-lt"/>
        </a:defRPr>
      </a:lvl7pPr>
      <a:lvl8pPr marL="2358629" indent="-117872" algn="l" rtl="0" fontAlgn="base">
        <a:spcBef>
          <a:spcPct val="20000"/>
        </a:spcBef>
        <a:spcAft>
          <a:spcPct val="3000"/>
        </a:spcAft>
        <a:buClr>
          <a:schemeClr val="tx1"/>
        </a:buClr>
        <a:buSzPct val="70000"/>
        <a:buFont typeface="Arial" charset="0"/>
        <a:buChar char="►"/>
        <a:defRPr sz="1050">
          <a:solidFill>
            <a:srgbClr val="000000"/>
          </a:solidFill>
          <a:latin typeface="+mn-lt"/>
        </a:defRPr>
      </a:lvl8pPr>
      <a:lvl9pPr marL="2701529" indent="-117872" algn="l" rtl="0" fontAlgn="base">
        <a:spcBef>
          <a:spcPct val="20000"/>
        </a:spcBef>
        <a:spcAft>
          <a:spcPct val="3000"/>
        </a:spcAft>
        <a:buClr>
          <a:schemeClr val="tx1"/>
        </a:buClr>
        <a:buSzPct val="70000"/>
        <a:buFont typeface="Arial" charset="0"/>
        <a:buChar char="►"/>
        <a:defRPr sz="1050">
          <a:solidFill>
            <a:srgbClr val="000000"/>
          </a:solidFill>
          <a:latin typeface="+mn-lt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 userDrawn="1"/>
        </p:nvGrpSpPr>
        <p:grpSpPr>
          <a:xfrm>
            <a:off x="2451666" y="2148840"/>
            <a:ext cx="4240665" cy="2768861"/>
            <a:chOff x="3364707" y="1739900"/>
            <a:chExt cx="5462587" cy="3566691"/>
          </a:xfrm>
        </p:grpSpPr>
        <p:grpSp>
          <p:nvGrpSpPr>
            <p:cNvPr id="9" name="Group 8"/>
            <p:cNvGrpSpPr/>
            <p:nvPr userDrawn="1"/>
          </p:nvGrpSpPr>
          <p:grpSpPr>
            <a:xfrm>
              <a:off x="3751325" y="1739900"/>
              <a:ext cx="4689351" cy="1689100"/>
              <a:chOff x="271463" y="2852738"/>
              <a:chExt cx="3190876" cy="1149350"/>
            </a:xfrm>
          </p:grpSpPr>
          <p:sp>
            <p:nvSpPr>
              <p:cNvPr id="46" name="Freeform 6"/>
              <p:cNvSpPr>
                <a:spLocks/>
              </p:cNvSpPr>
              <p:nvPr/>
            </p:nvSpPr>
            <p:spPr bwMode="auto">
              <a:xfrm>
                <a:off x="1577976" y="2852738"/>
                <a:ext cx="609600" cy="1149350"/>
              </a:xfrm>
              <a:custGeom>
                <a:avLst/>
                <a:gdLst>
                  <a:gd name="T0" fmla="*/ 0 w 384"/>
                  <a:gd name="T1" fmla="*/ 0 h 724"/>
                  <a:gd name="T2" fmla="*/ 41 w 384"/>
                  <a:gd name="T3" fmla="*/ 0 h 724"/>
                  <a:gd name="T4" fmla="*/ 192 w 384"/>
                  <a:gd name="T5" fmla="*/ 241 h 724"/>
                  <a:gd name="T6" fmla="*/ 341 w 384"/>
                  <a:gd name="T7" fmla="*/ 0 h 724"/>
                  <a:gd name="T8" fmla="*/ 382 w 384"/>
                  <a:gd name="T9" fmla="*/ 0 h 724"/>
                  <a:gd name="T10" fmla="*/ 382 w 384"/>
                  <a:gd name="T11" fmla="*/ 723 h 724"/>
                  <a:gd name="T12" fmla="*/ 384 w 384"/>
                  <a:gd name="T13" fmla="*/ 724 h 724"/>
                  <a:gd name="T14" fmla="*/ 341 w 384"/>
                  <a:gd name="T15" fmla="*/ 724 h 724"/>
                  <a:gd name="T16" fmla="*/ 192 w 384"/>
                  <a:gd name="T17" fmla="*/ 483 h 724"/>
                  <a:gd name="T18" fmla="*/ 41 w 384"/>
                  <a:gd name="T19" fmla="*/ 724 h 724"/>
                  <a:gd name="T20" fmla="*/ 0 w 384"/>
                  <a:gd name="T21" fmla="*/ 724 h 724"/>
                  <a:gd name="T22" fmla="*/ 0 w 384"/>
                  <a:gd name="T23" fmla="*/ 0 h 7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84" h="724">
                    <a:moveTo>
                      <a:pt x="0" y="0"/>
                    </a:moveTo>
                    <a:lnTo>
                      <a:pt x="41" y="0"/>
                    </a:lnTo>
                    <a:lnTo>
                      <a:pt x="192" y="241"/>
                    </a:lnTo>
                    <a:lnTo>
                      <a:pt x="341" y="0"/>
                    </a:lnTo>
                    <a:lnTo>
                      <a:pt x="382" y="0"/>
                    </a:lnTo>
                    <a:lnTo>
                      <a:pt x="382" y="723"/>
                    </a:lnTo>
                    <a:lnTo>
                      <a:pt x="384" y="724"/>
                    </a:lnTo>
                    <a:lnTo>
                      <a:pt x="341" y="724"/>
                    </a:lnTo>
                    <a:lnTo>
                      <a:pt x="192" y="483"/>
                    </a:lnTo>
                    <a:lnTo>
                      <a:pt x="41" y="724"/>
                    </a:lnTo>
                    <a:lnTo>
                      <a:pt x="0" y="72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DB2D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" name="Freeform 7"/>
              <p:cNvSpPr>
                <a:spLocks/>
              </p:cNvSpPr>
              <p:nvPr/>
            </p:nvSpPr>
            <p:spPr bwMode="auto">
              <a:xfrm>
                <a:off x="1225551" y="2852738"/>
                <a:ext cx="352425" cy="1149350"/>
              </a:xfrm>
              <a:custGeom>
                <a:avLst/>
                <a:gdLst>
                  <a:gd name="T0" fmla="*/ 0 w 222"/>
                  <a:gd name="T1" fmla="*/ 0 h 724"/>
                  <a:gd name="T2" fmla="*/ 222 w 222"/>
                  <a:gd name="T3" fmla="*/ 0 h 724"/>
                  <a:gd name="T4" fmla="*/ 222 w 222"/>
                  <a:gd name="T5" fmla="*/ 724 h 724"/>
                  <a:gd name="T6" fmla="*/ 0 w 222"/>
                  <a:gd name="T7" fmla="*/ 724 h 724"/>
                  <a:gd name="T8" fmla="*/ 222 w 222"/>
                  <a:gd name="T9" fmla="*/ 361 h 724"/>
                  <a:gd name="T10" fmla="*/ 0 w 222"/>
                  <a:gd name="T11" fmla="*/ 0 h 7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2" h="724">
                    <a:moveTo>
                      <a:pt x="0" y="0"/>
                    </a:moveTo>
                    <a:lnTo>
                      <a:pt x="222" y="0"/>
                    </a:lnTo>
                    <a:lnTo>
                      <a:pt x="222" y="724"/>
                    </a:lnTo>
                    <a:lnTo>
                      <a:pt x="0" y="724"/>
                    </a:lnTo>
                    <a:lnTo>
                      <a:pt x="222" y="36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5843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" name="Freeform 8"/>
              <p:cNvSpPr>
                <a:spLocks/>
              </p:cNvSpPr>
              <p:nvPr/>
            </p:nvSpPr>
            <p:spPr bwMode="auto">
              <a:xfrm>
                <a:off x="2184401" y="2852738"/>
                <a:ext cx="354013" cy="1149350"/>
              </a:xfrm>
              <a:custGeom>
                <a:avLst/>
                <a:gdLst>
                  <a:gd name="T0" fmla="*/ 0 w 223"/>
                  <a:gd name="T1" fmla="*/ 0 h 724"/>
                  <a:gd name="T2" fmla="*/ 223 w 223"/>
                  <a:gd name="T3" fmla="*/ 0 h 724"/>
                  <a:gd name="T4" fmla="*/ 2 w 223"/>
                  <a:gd name="T5" fmla="*/ 361 h 724"/>
                  <a:gd name="T6" fmla="*/ 223 w 223"/>
                  <a:gd name="T7" fmla="*/ 724 h 724"/>
                  <a:gd name="T8" fmla="*/ 2 w 223"/>
                  <a:gd name="T9" fmla="*/ 724 h 724"/>
                  <a:gd name="T10" fmla="*/ 0 w 223"/>
                  <a:gd name="T11" fmla="*/ 723 h 724"/>
                  <a:gd name="T12" fmla="*/ 0 w 223"/>
                  <a:gd name="T13" fmla="*/ 0 h 7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23" h="724">
                    <a:moveTo>
                      <a:pt x="0" y="0"/>
                    </a:moveTo>
                    <a:lnTo>
                      <a:pt x="223" y="0"/>
                    </a:lnTo>
                    <a:lnTo>
                      <a:pt x="2" y="361"/>
                    </a:lnTo>
                    <a:lnTo>
                      <a:pt x="223" y="724"/>
                    </a:lnTo>
                    <a:lnTo>
                      <a:pt x="2" y="724"/>
                    </a:lnTo>
                    <a:lnTo>
                      <a:pt x="0" y="72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3983E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" name="Freeform 9"/>
              <p:cNvSpPr>
                <a:spLocks noEditPoints="1"/>
              </p:cNvSpPr>
              <p:nvPr/>
            </p:nvSpPr>
            <p:spPr bwMode="auto">
              <a:xfrm>
                <a:off x="2187576" y="2852738"/>
                <a:ext cx="1274763" cy="1149350"/>
              </a:xfrm>
              <a:custGeom>
                <a:avLst/>
                <a:gdLst>
                  <a:gd name="T0" fmla="*/ 221 w 803"/>
                  <a:gd name="T1" fmla="*/ 179 h 724"/>
                  <a:gd name="T2" fmla="*/ 221 w 803"/>
                  <a:gd name="T3" fmla="*/ 383 h 724"/>
                  <a:gd name="T4" fmla="*/ 523 w 803"/>
                  <a:gd name="T5" fmla="*/ 383 h 724"/>
                  <a:gd name="T6" fmla="*/ 543 w 803"/>
                  <a:gd name="T7" fmla="*/ 382 h 724"/>
                  <a:gd name="T8" fmla="*/ 560 w 803"/>
                  <a:gd name="T9" fmla="*/ 374 h 724"/>
                  <a:gd name="T10" fmla="*/ 573 w 803"/>
                  <a:gd name="T11" fmla="*/ 361 h 724"/>
                  <a:gd name="T12" fmla="*/ 583 w 803"/>
                  <a:gd name="T13" fmla="*/ 346 h 724"/>
                  <a:gd name="T14" fmla="*/ 589 w 803"/>
                  <a:gd name="T15" fmla="*/ 329 h 724"/>
                  <a:gd name="T16" fmla="*/ 594 w 803"/>
                  <a:gd name="T17" fmla="*/ 310 h 724"/>
                  <a:gd name="T18" fmla="*/ 596 w 803"/>
                  <a:gd name="T19" fmla="*/ 292 h 724"/>
                  <a:gd name="T20" fmla="*/ 596 w 803"/>
                  <a:gd name="T21" fmla="*/ 256 h 724"/>
                  <a:gd name="T22" fmla="*/ 592 w 803"/>
                  <a:gd name="T23" fmla="*/ 233 h 724"/>
                  <a:gd name="T24" fmla="*/ 586 w 803"/>
                  <a:gd name="T25" fmla="*/ 215 h 724"/>
                  <a:gd name="T26" fmla="*/ 574 w 803"/>
                  <a:gd name="T27" fmla="*/ 200 h 724"/>
                  <a:gd name="T28" fmla="*/ 558 w 803"/>
                  <a:gd name="T29" fmla="*/ 188 h 724"/>
                  <a:gd name="T30" fmla="*/ 533 w 803"/>
                  <a:gd name="T31" fmla="*/ 182 h 724"/>
                  <a:gd name="T32" fmla="*/ 504 w 803"/>
                  <a:gd name="T33" fmla="*/ 179 h 724"/>
                  <a:gd name="T34" fmla="*/ 221 w 803"/>
                  <a:gd name="T35" fmla="*/ 179 h 724"/>
                  <a:gd name="T36" fmla="*/ 221 w 803"/>
                  <a:gd name="T37" fmla="*/ 0 h 724"/>
                  <a:gd name="T38" fmla="*/ 540 w 803"/>
                  <a:gd name="T39" fmla="*/ 0 h 724"/>
                  <a:gd name="T40" fmla="*/ 589 w 803"/>
                  <a:gd name="T41" fmla="*/ 2 h 724"/>
                  <a:gd name="T42" fmla="*/ 633 w 803"/>
                  <a:gd name="T43" fmla="*/ 8 h 724"/>
                  <a:gd name="T44" fmla="*/ 670 w 803"/>
                  <a:gd name="T45" fmla="*/ 18 h 724"/>
                  <a:gd name="T46" fmla="*/ 702 w 803"/>
                  <a:gd name="T47" fmla="*/ 33 h 724"/>
                  <a:gd name="T48" fmla="*/ 729 w 803"/>
                  <a:gd name="T49" fmla="*/ 49 h 724"/>
                  <a:gd name="T50" fmla="*/ 750 w 803"/>
                  <a:gd name="T51" fmla="*/ 70 h 724"/>
                  <a:gd name="T52" fmla="*/ 768 w 803"/>
                  <a:gd name="T53" fmla="*/ 93 h 724"/>
                  <a:gd name="T54" fmla="*/ 781 w 803"/>
                  <a:gd name="T55" fmla="*/ 120 h 724"/>
                  <a:gd name="T56" fmla="*/ 791 w 803"/>
                  <a:gd name="T57" fmla="*/ 149 h 724"/>
                  <a:gd name="T58" fmla="*/ 798 w 803"/>
                  <a:gd name="T59" fmla="*/ 180 h 724"/>
                  <a:gd name="T60" fmla="*/ 803 w 803"/>
                  <a:gd name="T61" fmla="*/ 213 h 724"/>
                  <a:gd name="T62" fmla="*/ 803 w 803"/>
                  <a:gd name="T63" fmla="*/ 247 h 724"/>
                  <a:gd name="T64" fmla="*/ 803 w 803"/>
                  <a:gd name="T65" fmla="*/ 333 h 724"/>
                  <a:gd name="T66" fmla="*/ 803 w 803"/>
                  <a:gd name="T67" fmla="*/ 361 h 724"/>
                  <a:gd name="T68" fmla="*/ 798 w 803"/>
                  <a:gd name="T69" fmla="*/ 392 h 724"/>
                  <a:gd name="T70" fmla="*/ 791 w 803"/>
                  <a:gd name="T71" fmla="*/ 421 h 724"/>
                  <a:gd name="T72" fmla="*/ 781 w 803"/>
                  <a:gd name="T73" fmla="*/ 449 h 724"/>
                  <a:gd name="T74" fmla="*/ 768 w 803"/>
                  <a:gd name="T75" fmla="*/ 475 h 724"/>
                  <a:gd name="T76" fmla="*/ 750 w 803"/>
                  <a:gd name="T77" fmla="*/ 500 h 724"/>
                  <a:gd name="T78" fmla="*/ 729 w 803"/>
                  <a:gd name="T79" fmla="*/ 521 h 724"/>
                  <a:gd name="T80" fmla="*/ 704 w 803"/>
                  <a:gd name="T81" fmla="*/ 539 h 724"/>
                  <a:gd name="T82" fmla="*/ 673 w 803"/>
                  <a:gd name="T83" fmla="*/ 552 h 724"/>
                  <a:gd name="T84" fmla="*/ 638 w 803"/>
                  <a:gd name="T85" fmla="*/ 560 h 724"/>
                  <a:gd name="T86" fmla="*/ 597 w 803"/>
                  <a:gd name="T87" fmla="*/ 564 h 724"/>
                  <a:gd name="T88" fmla="*/ 221 w 803"/>
                  <a:gd name="T89" fmla="*/ 564 h 724"/>
                  <a:gd name="T90" fmla="*/ 221 w 803"/>
                  <a:gd name="T91" fmla="*/ 724 h 724"/>
                  <a:gd name="T92" fmla="*/ 221 w 803"/>
                  <a:gd name="T93" fmla="*/ 724 h 724"/>
                  <a:gd name="T94" fmla="*/ 0 w 803"/>
                  <a:gd name="T95" fmla="*/ 361 h 724"/>
                  <a:gd name="T96" fmla="*/ 221 w 803"/>
                  <a:gd name="T97" fmla="*/ 0 h 7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803" h="724">
                    <a:moveTo>
                      <a:pt x="221" y="179"/>
                    </a:moveTo>
                    <a:lnTo>
                      <a:pt x="221" y="383"/>
                    </a:lnTo>
                    <a:lnTo>
                      <a:pt x="523" y="383"/>
                    </a:lnTo>
                    <a:lnTo>
                      <a:pt x="543" y="382"/>
                    </a:lnTo>
                    <a:lnTo>
                      <a:pt x="560" y="374"/>
                    </a:lnTo>
                    <a:lnTo>
                      <a:pt x="573" y="361"/>
                    </a:lnTo>
                    <a:lnTo>
                      <a:pt x="583" y="346"/>
                    </a:lnTo>
                    <a:lnTo>
                      <a:pt x="589" y="329"/>
                    </a:lnTo>
                    <a:lnTo>
                      <a:pt x="594" y="310"/>
                    </a:lnTo>
                    <a:lnTo>
                      <a:pt x="596" y="292"/>
                    </a:lnTo>
                    <a:lnTo>
                      <a:pt x="596" y="256"/>
                    </a:lnTo>
                    <a:lnTo>
                      <a:pt x="592" y="233"/>
                    </a:lnTo>
                    <a:lnTo>
                      <a:pt x="586" y="215"/>
                    </a:lnTo>
                    <a:lnTo>
                      <a:pt x="574" y="200"/>
                    </a:lnTo>
                    <a:lnTo>
                      <a:pt x="558" y="188"/>
                    </a:lnTo>
                    <a:lnTo>
                      <a:pt x="533" y="182"/>
                    </a:lnTo>
                    <a:lnTo>
                      <a:pt x="504" y="179"/>
                    </a:lnTo>
                    <a:lnTo>
                      <a:pt x="221" y="179"/>
                    </a:lnTo>
                    <a:close/>
                    <a:moveTo>
                      <a:pt x="221" y="0"/>
                    </a:moveTo>
                    <a:lnTo>
                      <a:pt x="540" y="0"/>
                    </a:lnTo>
                    <a:lnTo>
                      <a:pt x="589" y="2"/>
                    </a:lnTo>
                    <a:lnTo>
                      <a:pt x="633" y="8"/>
                    </a:lnTo>
                    <a:lnTo>
                      <a:pt x="670" y="18"/>
                    </a:lnTo>
                    <a:lnTo>
                      <a:pt x="702" y="33"/>
                    </a:lnTo>
                    <a:lnTo>
                      <a:pt x="729" y="49"/>
                    </a:lnTo>
                    <a:lnTo>
                      <a:pt x="750" y="70"/>
                    </a:lnTo>
                    <a:lnTo>
                      <a:pt x="768" y="93"/>
                    </a:lnTo>
                    <a:lnTo>
                      <a:pt x="781" y="120"/>
                    </a:lnTo>
                    <a:lnTo>
                      <a:pt x="791" y="149"/>
                    </a:lnTo>
                    <a:lnTo>
                      <a:pt x="798" y="180"/>
                    </a:lnTo>
                    <a:lnTo>
                      <a:pt x="803" y="213"/>
                    </a:lnTo>
                    <a:lnTo>
                      <a:pt x="803" y="247"/>
                    </a:lnTo>
                    <a:lnTo>
                      <a:pt x="803" y="333"/>
                    </a:lnTo>
                    <a:lnTo>
                      <a:pt x="803" y="361"/>
                    </a:lnTo>
                    <a:lnTo>
                      <a:pt x="798" y="392"/>
                    </a:lnTo>
                    <a:lnTo>
                      <a:pt x="791" y="421"/>
                    </a:lnTo>
                    <a:lnTo>
                      <a:pt x="781" y="449"/>
                    </a:lnTo>
                    <a:lnTo>
                      <a:pt x="768" y="475"/>
                    </a:lnTo>
                    <a:lnTo>
                      <a:pt x="750" y="500"/>
                    </a:lnTo>
                    <a:lnTo>
                      <a:pt x="729" y="521"/>
                    </a:lnTo>
                    <a:lnTo>
                      <a:pt x="704" y="539"/>
                    </a:lnTo>
                    <a:lnTo>
                      <a:pt x="673" y="552"/>
                    </a:lnTo>
                    <a:lnTo>
                      <a:pt x="638" y="560"/>
                    </a:lnTo>
                    <a:lnTo>
                      <a:pt x="597" y="564"/>
                    </a:lnTo>
                    <a:lnTo>
                      <a:pt x="221" y="564"/>
                    </a:lnTo>
                    <a:lnTo>
                      <a:pt x="221" y="724"/>
                    </a:lnTo>
                    <a:lnTo>
                      <a:pt x="221" y="724"/>
                    </a:lnTo>
                    <a:lnTo>
                      <a:pt x="0" y="361"/>
                    </a:lnTo>
                    <a:lnTo>
                      <a:pt x="221" y="0"/>
                    </a:lnTo>
                    <a:close/>
                  </a:path>
                </a:pathLst>
              </a:custGeom>
              <a:solidFill>
                <a:srgbClr val="C7D22D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" name="Freeform 10"/>
              <p:cNvSpPr>
                <a:spLocks/>
              </p:cNvSpPr>
              <p:nvPr/>
            </p:nvSpPr>
            <p:spPr bwMode="auto">
              <a:xfrm>
                <a:off x="271463" y="2852738"/>
                <a:ext cx="1306513" cy="1149350"/>
              </a:xfrm>
              <a:custGeom>
                <a:avLst/>
                <a:gdLst>
                  <a:gd name="T0" fmla="*/ 0 w 823"/>
                  <a:gd name="T1" fmla="*/ 0 h 724"/>
                  <a:gd name="T2" fmla="*/ 223 w 823"/>
                  <a:gd name="T3" fmla="*/ 0 h 724"/>
                  <a:gd name="T4" fmla="*/ 601 w 823"/>
                  <a:gd name="T5" fmla="*/ 438 h 724"/>
                  <a:gd name="T6" fmla="*/ 601 w 823"/>
                  <a:gd name="T7" fmla="*/ 0 h 724"/>
                  <a:gd name="T8" fmla="*/ 601 w 823"/>
                  <a:gd name="T9" fmla="*/ 0 h 724"/>
                  <a:gd name="T10" fmla="*/ 823 w 823"/>
                  <a:gd name="T11" fmla="*/ 361 h 724"/>
                  <a:gd name="T12" fmla="*/ 601 w 823"/>
                  <a:gd name="T13" fmla="*/ 724 h 724"/>
                  <a:gd name="T14" fmla="*/ 223 w 823"/>
                  <a:gd name="T15" fmla="*/ 287 h 724"/>
                  <a:gd name="T16" fmla="*/ 223 w 823"/>
                  <a:gd name="T17" fmla="*/ 724 h 724"/>
                  <a:gd name="T18" fmla="*/ 0 w 823"/>
                  <a:gd name="T19" fmla="*/ 724 h 724"/>
                  <a:gd name="T20" fmla="*/ 0 w 823"/>
                  <a:gd name="T21" fmla="*/ 0 h 7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23" h="724">
                    <a:moveTo>
                      <a:pt x="0" y="0"/>
                    </a:moveTo>
                    <a:lnTo>
                      <a:pt x="223" y="0"/>
                    </a:lnTo>
                    <a:lnTo>
                      <a:pt x="601" y="438"/>
                    </a:lnTo>
                    <a:lnTo>
                      <a:pt x="601" y="0"/>
                    </a:lnTo>
                    <a:lnTo>
                      <a:pt x="601" y="0"/>
                    </a:lnTo>
                    <a:lnTo>
                      <a:pt x="823" y="361"/>
                    </a:lnTo>
                    <a:lnTo>
                      <a:pt x="601" y="724"/>
                    </a:lnTo>
                    <a:lnTo>
                      <a:pt x="223" y="287"/>
                    </a:lnTo>
                    <a:lnTo>
                      <a:pt x="223" y="724"/>
                    </a:lnTo>
                    <a:lnTo>
                      <a:pt x="0" y="72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AD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0" name="Group 9"/>
            <p:cNvGrpSpPr/>
            <p:nvPr userDrawn="1"/>
          </p:nvGrpSpPr>
          <p:grpSpPr>
            <a:xfrm>
              <a:off x="3364707" y="4271963"/>
              <a:ext cx="5462587" cy="1034628"/>
              <a:chOff x="4252913" y="4551363"/>
              <a:chExt cx="7040562" cy="1333500"/>
            </a:xfrm>
          </p:grpSpPr>
          <p:sp>
            <p:nvSpPr>
              <p:cNvPr id="11" name="Rectangle 12"/>
              <p:cNvSpPr>
                <a:spLocks noChangeArrowheads="1"/>
              </p:cNvSpPr>
              <p:nvPr userDrawn="1"/>
            </p:nvSpPr>
            <p:spPr bwMode="auto">
              <a:xfrm>
                <a:off x="4252913" y="4551363"/>
                <a:ext cx="28575" cy="1333500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" name="Rectangle 13"/>
              <p:cNvSpPr>
                <a:spLocks noChangeArrowheads="1"/>
              </p:cNvSpPr>
              <p:nvPr userDrawn="1"/>
            </p:nvSpPr>
            <p:spPr bwMode="auto">
              <a:xfrm>
                <a:off x="11264900" y="4551363"/>
                <a:ext cx="28575" cy="1333500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" name="Freeform 14"/>
              <p:cNvSpPr>
                <a:spLocks/>
              </p:cNvSpPr>
              <p:nvPr userDrawn="1"/>
            </p:nvSpPr>
            <p:spPr bwMode="auto">
              <a:xfrm>
                <a:off x="4714875" y="4765676"/>
                <a:ext cx="250825" cy="396875"/>
              </a:xfrm>
              <a:custGeom>
                <a:avLst/>
                <a:gdLst>
                  <a:gd name="T0" fmla="*/ 88 w 158"/>
                  <a:gd name="T1" fmla="*/ 0 h 250"/>
                  <a:gd name="T2" fmla="*/ 114 w 158"/>
                  <a:gd name="T3" fmla="*/ 3 h 250"/>
                  <a:gd name="T4" fmla="*/ 137 w 158"/>
                  <a:gd name="T5" fmla="*/ 10 h 250"/>
                  <a:gd name="T6" fmla="*/ 156 w 158"/>
                  <a:gd name="T7" fmla="*/ 26 h 250"/>
                  <a:gd name="T8" fmla="*/ 130 w 158"/>
                  <a:gd name="T9" fmla="*/ 52 h 250"/>
                  <a:gd name="T10" fmla="*/ 114 w 158"/>
                  <a:gd name="T11" fmla="*/ 35 h 250"/>
                  <a:gd name="T12" fmla="*/ 88 w 158"/>
                  <a:gd name="T13" fmla="*/ 31 h 250"/>
                  <a:gd name="T14" fmla="*/ 65 w 158"/>
                  <a:gd name="T15" fmla="*/ 33 h 250"/>
                  <a:gd name="T16" fmla="*/ 51 w 158"/>
                  <a:gd name="T17" fmla="*/ 42 h 250"/>
                  <a:gd name="T18" fmla="*/ 44 w 158"/>
                  <a:gd name="T19" fmla="*/ 54 h 250"/>
                  <a:gd name="T20" fmla="*/ 41 w 158"/>
                  <a:gd name="T21" fmla="*/ 66 h 250"/>
                  <a:gd name="T22" fmla="*/ 46 w 158"/>
                  <a:gd name="T23" fmla="*/ 84 h 250"/>
                  <a:gd name="T24" fmla="*/ 55 w 158"/>
                  <a:gd name="T25" fmla="*/ 94 h 250"/>
                  <a:gd name="T26" fmla="*/ 72 w 158"/>
                  <a:gd name="T27" fmla="*/ 103 h 250"/>
                  <a:gd name="T28" fmla="*/ 90 w 158"/>
                  <a:gd name="T29" fmla="*/ 110 h 250"/>
                  <a:gd name="T30" fmla="*/ 109 w 158"/>
                  <a:gd name="T31" fmla="*/ 115 h 250"/>
                  <a:gd name="T32" fmla="*/ 128 w 158"/>
                  <a:gd name="T33" fmla="*/ 124 h 250"/>
                  <a:gd name="T34" fmla="*/ 144 w 158"/>
                  <a:gd name="T35" fmla="*/ 136 h 250"/>
                  <a:gd name="T36" fmla="*/ 156 w 158"/>
                  <a:gd name="T37" fmla="*/ 152 h 250"/>
                  <a:gd name="T38" fmla="*/ 158 w 158"/>
                  <a:gd name="T39" fmla="*/ 178 h 250"/>
                  <a:gd name="T40" fmla="*/ 156 w 158"/>
                  <a:gd name="T41" fmla="*/ 203 h 250"/>
                  <a:gd name="T42" fmla="*/ 144 w 158"/>
                  <a:gd name="T43" fmla="*/ 222 h 250"/>
                  <a:gd name="T44" fmla="*/ 125 w 158"/>
                  <a:gd name="T45" fmla="*/ 238 h 250"/>
                  <a:gd name="T46" fmla="*/ 102 w 158"/>
                  <a:gd name="T47" fmla="*/ 248 h 250"/>
                  <a:gd name="T48" fmla="*/ 76 w 158"/>
                  <a:gd name="T49" fmla="*/ 250 h 250"/>
                  <a:gd name="T50" fmla="*/ 46 w 158"/>
                  <a:gd name="T51" fmla="*/ 248 h 250"/>
                  <a:gd name="T52" fmla="*/ 21 w 158"/>
                  <a:gd name="T53" fmla="*/ 236 h 250"/>
                  <a:gd name="T54" fmla="*/ 0 w 158"/>
                  <a:gd name="T55" fmla="*/ 217 h 250"/>
                  <a:gd name="T56" fmla="*/ 28 w 158"/>
                  <a:gd name="T57" fmla="*/ 194 h 250"/>
                  <a:gd name="T58" fmla="*/ 41 w 158"/>
                  <a:gd name="T59" fmla="*/ 210 h 250"/>
                  <a:gd name="T60" fmla="*/ 58 w 158"/>
                  <a:gd name="T61" fmla="*/ 217 h 250"/>
                  <a:gd name="T62" fmla="*/ 76 w 158"/>
                  <a:gd name="T63" fmla="*/ 220 h 250"/>
                  <a:gd name="T64" fmla="*/ 93 w 158"/>
                  <a:gd name="T65" fmla="*/ 217 h 250"/>
                  <a:gd name="T66" fmla="*/ 109 w 158"/>
                  <a:gd name="T67" fmla="*/ 210 h 250"/>
                  <a:gd name="T68" fmla="*/ 121 w 158"/>
                  <a:gd name="T69" fmla="*/ 199 h 250"/>
                  <a:gd name="T70" fmla="*/ 125 w 158"/>
                  <a:gd name="T71" fmla="*/ 180 h 250"/>
                  <a:gd name="T72" fmla="*/ 121 w 158"/>
                  <a:gd name="T73" fmla="*/ 166 h 250"/>
                  <a:gd name="T74" fmla="*/ 109 w 158"/>
                  <a:gd name="T75" fmla="*/ 154 h 250"/>
                  <a:gd name="T76" fmla="*/ 95 w 158"/>
                  <a:gd name="T77" fmla="*/ 147 h 250"/>
                  <a:gd name="T78" fmla="*/ 76 w 158"/>
                  <a:gd name="T79" fmla="*/ 140 h 250"/>
                  <a:gd name="T80" fmla="*/ 55 w 158"/>
                  <a:gd name="T81" fmla="*/ 133 h 250"/>
                  <a:gd name="T82" fmla="*/ 37 w 158"/>
                  <a:gd name="T83" fmla="*/ 126 h 250"/>
                  <a:gd name="T84" fmla="*/ 23 w 158"/>
                  <a:gd name="T85" fmla="*/ 112 h 250"/>
                  <a:gd name="T86" fmla="*/ 11 w 158"/>
                  <a:gd name="T87" fmla="*/ 94 h 250"/>
                  <a:gd name="T88" fmla="*/ 7 w 158"/>
                  <a:gd name="T89" fmla="*/ 66 h 250"/>
                  <a:gd name="T90" fmla="*/ 9 w 158"/>
                  <a:gd name="T91" fmla="*/ 49 h 250"/>
                  <a:gd name="T92" fmla="*/ 18 w 158"/>
                  <a:gd name="T93" fmla="*/ 31 h 250"/>
                  <a:gd name="T94" fmla="*/ 35 w 158"/>
                  <a:gd name="T95" fmla="*/ 14 h 250"/>
                  <a:gd name="T96" fmla="*/ 58 w 158"/>
                  <a:gd name="T97" fmla="*/ 3 h 250"/>
                  <a:gd name="T98" fmla="*/ 88 w 158"/>
                  <a:gd name="T99" fmla="*/ 0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58" h="250">
                    <a:moveTo>
                      <a:pt x="88" y="0"/>
                    </a:moveTo>
                    <a:lnTo>
                      <a:pt x="114" y="3"/>
                    </a:lnTo>
                    <a:lnTo>
                      <a:pt x="137" y="10"/>
                    </a:lnTo>
                    <a:lnTo>
                      <a:pt x="156" y="26"/>
                    </a:lnTo>
                    <a:lnTo>
                      <a:pt x="130" y="52"/>
                    </a:lnTo>
                    <a:lnTo>
                      <a:pt x="114" y="35"/>
                    </a:lnTo>
                    <a:lnTo>
                      <a:pt x="88" y="31"/>
                    </a:lnTo>
                    <a:lnTo>
                      <a:pt x="65" y="33"/>
                    </a:lnTo>
                    <a:lnTo>
                      <a:pt x="51" y="42"/>
                    </a:lnTo>
                    <a:lnTo>
                      <a:pt x="44" y="54"/>
                    </a:lnTo>
                    <a:lnTo>
                      <a:pt x="41" y="66"/>
                    </a:lnTo>
                    <a:lnTo>
                      <a:pt x="46" y="84"/>
                    </a:lnTo>
                    <a:lnTo>
                      <a:pt x="55" y="94"/>
                    </a:lnTo>
                    <a:lnTo>
                      <a:pt x="72" y="103"/>
                    </a:lnTo>
                    <a:lnTo>
                      <a:pt x="90" y="110"/>
                    </a:lnTo>
                    <a:lnTo>
                      <a:pt x="109" y="115"/>
                    </a:lnTo>
                    <a:lnTo>
                      <a:pt x="128" y="124"/>
                    </a:lnTo>
                    <a:lnTo>
                      <a:pt x="144" y="136"/>
                    </a:lnTo>
                    <a:lnTo>
                      <a:pt x="156" y="152"/>
                    </a:lnTo>
                    <a:lnTo>
                      <a:pt x="158" y="178"/>
                    </a:lnTo>
                    <a:lnTo>
                      <a:pt x="156" y="203"/>
                    </a:lnTo>
                    <a:lnTo>
                      <a:pt x="144" y="222"/>
                    </a:lnTo>
                    <a:lnTo>
                      <a:pt x="125" y="238"/>
                    </a:lnTo>
                    <a:lnTo>
                      <a:pt x="102" y="248"/>
                    </a:lnTo>
                    <a:lnTo>
                      <a:pt x="76" y="250"/>
                    </a:lnTo>
                    <a:lnTo>
                      <a:pt x="46" y="248"/>
                    </a:lnTo>
                    <a:lnTo>
                      <a:pt x="21" y="236"/>
                    </a:lnTo>
                    <a:lnTo>
                      <a:pt x="0" y="217"/>
                    </a:lnTo>
                    <a:lnTo>
                      <a:pt x="28" y="194"/>
                    </a:lnTo>
                    <a:lnTo>
                      <a:pt x="41" y="210"/>
                    </a:lnTo>
                    <a:lnTo>
                      <a:pt x="58" y="217"/>
                    </a:lnTo>
                    <a:lnTo>
                      <a:pt x="76" y="220"/>
                    </a:lnTo>
                    <a:lnTo>
                      <a:pt x="93" y="217"/>
                    </a:lnTo>
                    <a:lnTo>
                      <a:pt x="109" y="210"/>
                    </a:lnTo>
                    <a:lnTo>
                      <a:pt x="121" y="199"/>
                    </a:lnTo>
                    <a:lnTo>
                      <a:pt x="125" y="180"/>
                    </a:lnTo>
                    <a:lnTo>
                      <a:pt x="121" y="166"/>
                    </a:lnTo>
                    <a:lnTo>
                      <a:pt x="109" y="154"/>
                    </a:lnTo>
                    <a:lnTo>
                      <a:pt x="95" y="147"/>
                    </a:lnTo>
                    <a:lnTo>
                      <a:pt x="76" y="140"/>
                    </a:lnTo>
                    <a:lnTo>
                      <a:pt x="55" y="133"/>
                    </a:lnTo>
                    <a:lnTo>
                      <a:pt x="37" y="126"/>
                    </a:lnTo>
                    <a:lnTo>
                      <a:pt x="23" y="112"/>
                    </a:lnTo>
                    <a:lnTo>
                      <a:pt x="11" y="94"/>
                    </a:lnTo>
                    <a:lnTo>
                      <a:pt x="7" y="66"/>
                    </a:lnTo>
                    <a:lnTo>
                      <a:pt x="9" y="49"/>
                    </a:lnTo>
                    <a:lnTo>
                      <a:pt x="18" y="31"/>
                    </a:lnTo>
                    <a:lnTo>
                      <a:pt x="35" y="14"/>
                    </a:lnTo>
                    <a:lnTo>
                      <a:pt x="58" y="3"/>
                    </a:lnTo>
                    <a:lnTo>
                      <a:pt x="88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" name="Freeform 15"/>
              <p:cNvSpPr>
                <a:spLocks/>
              </p:cNvSpPr>
              <p:nvPr userDrawn="1"/>
            </p:nvSpPr>
            <p:spPr bwMode="auto">
              <a:xfrm>
                <a:off x="5043488" y="4773613"/>
                <a:ext cx="254000" cy="381000"/>
              </a:xfrm>
              <a:custGeom>
                <a:avLst/>
                <a:gdLst>
                  <a:gd name="T0" fmla="*/ 0 w 160"/>
                  <a:gd name="T1" fmla="*/ 0 h 240"/>
                  <a:gd name="T2" fmla="*/ 153 w 160"/>
                  <a:gd name="T3" fmla="*/ 0 h 240"/>
                  <a:gd name="T4" fmla="*/ 153 w 160"/>
                  <a:gd name="T5" fmla="*/ 30 h 240"/>
                  <a:gd name="T6" fmla="*/ 32 w 160"/>
                  <a:gd name="T7" fmla="*/ 30 h 240"/>
                  <a:gd name="T8" fmla="*/ 32 w 160"/>
                  <a:gd name="T9" fmla="*/ 103 h 240"/>
                  <a:gd name="T10" fmla="*/ 146 w 160"/>
                  <a:gd name="T11" fmla="*/ 103 h 240"/>
                  <a:gd name="T12" fmla="*/ 146 w 160"/>
                  <a:gd name="T13" fmla="*/ 133 h 240"/>
                  <a:gd name="T14" fmla="*/ 32 w 160"/>
                  <a:gd name="T15" fmla="*/ 133 h 240"/>
                  <a:gd name="T16" fmla="*/ 32 w 160"/>
                  <a:gd name="T17" fmla="*/ 210 h 240"/>
                  <a:gd name="T18" fmla="*/ 160 w 160"/>
                  <a:gd name="T19" fmla="*/ 210 h 240"/>
                  <a:gd name="T20" fmla="*/ 160 w 160"/>
                  <a:gd name="T21" fmla="*/ 240 h 240"/>
                  <a:gd name="T22" fmla="*/ 0 w 160"/>
                  <a:gd name="T23" fmla="*/ 240 h 240"/>
                  <a:gd name="T24" fmla="*/ 0 w 160"/>
                  <a:gd name="T25" fmla="*/ 0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60" h="240">
                    <a:moveTo>
                      <a:pt x="0" y="0"/>
                    </a:moveTo>
                    <a:lnTo>
                      <a:pt x="153" y="0"/>
                    </a:lnTo>
                    <a:lnTo>
                      <a:pt x="153" y="30"/>
                    </a:lnTo>
                    <a:lnTo>
                      <a:pt x="32" y="30"/>
                    </a:lnTo>
                    <a:lnTo>
                      <a:pt x="32" y="103"/>
                    </a:lnTo>
                    <a:lnTo>
                      <a:pt x="146" y="103"/>
                    </a:lnTo>
                    <a:lnTo>
                      <a:pt x="146" y="133"/>
                    </a:lnTo>
                    <a:lnTo>
                      <a:pt x="32" y="133"/>
                    </a:lnTo>
                    <a:lnTo>
                      <a:pt x="32" y="210"/>
                    </a:lnTo>
                    <a:lnTo>
                      <a:pt x="160" y="210"/>
                    </a:lnTo>
                    <a:lnTo>
                      <a:pt x="160" y="240"/>
                    </a:lnTo>
                    <a:lnTo>
                      <a:pt x="0" y="24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" name="Freeform 16"/>
              <p:cNvSpPr>
                <a:spLocks/>
              </p:cNvSpPr>
              <p:nvPr userDrawn="1"/>
            </p:nvSpPr>
            <p:spPr bwMode="auto">
              <a:xfrm>
                <a:off x="5335588" y="4765676"/>
                <a:ext cx="339725" cy="396875"/>
              </a:xfrm>
              <a:custGeom>
                <a:avLst/>
                <a:gdLst>
                  <a:gd name="T0" fmla="*/ 125 w 214"/>
                  <a:gd name="T1" fmla="*/ 0 h 250"/>
                  <a:gd name="T2" fmla="*/ 156 w 214"/>
                  <a:gd name="T3" fmla="*/ 3 h 250"/>
                  <a:gd name="T4" fmla="*/ 186 w 214"/>
                  <a:gd name="T5" fmla="*/ 17 h 250"/>
                  <a:gd name="T6" fmla="*/ 209 w 214"/>
                  <a:gd name="T7" fmla="*/ 38 h 250"/>
                  <a:gd name="T8" fmla="*/ 181 w 214"/>
                  <a:gd name="T9" fmla="*/ 56 h 250"/>
                  <a:gd name="T10" fmla="*/ 165 w 214"/>
                  <a:gd name="T11" fmla="*/ 42 h 250"/>
                  <a:gd name="T12" fmla="*/ 146 w 214"/>
                  <a:gd name="T13" fmla="*/ 33 h 250"/>
                  <a:gd name="T14" fmla="*/ 123 w 214"/>
                  <a:gd name="T15" fmla="*/ 31 h 250"/>
                  <a:gd name="T16" fmla="*/ 95 w 214"/>
                  <a:gd name="T17" fmla="*/ 35 h 250"/>
                  <a:gd name="T18" fmla="*/ 69 w 214"/>
                  <a:gd name="T19" fmla="*/ 49 h 250"/>
                  <a:gd name="T20" fmla="*/ 51 w 214"/>
                  <a:gd name="T21" fmla="*/ 70 h 250"/>
                  <a:gd name="T22" fmla="*/ 39 w 214"/>
                  <a:gd name="T23" fmla="*/ 96 h 250"/>
                  <a:gd name="T24" fmla="*/ 34 w 214"/>
                  <a:gd name="T25" fmla="*/ 126 h 250"/>
                  <a:gd name="T26" fmla="*/ 39 w 214"/>
                  <a:gd name="T27" fmla="*/ 157 h 250"/>
                  <a:gd name="T28" fmla="*/ 51 w 214"/>
                  <a:gd name="T29" fmla="*/ 182 h 250"/>
                  <a:gd name="T30" fmla="*/ 69 w 214"/>
                  <a:gd name="T31" fmla="*/ 201 h 250"/>
                  <a:gd name="T32" fmla="*/ 93 w 214"/>
                  <a:gd name="T33" fmla="*/ 215 h 250"/>
                  <a:gd name="T34" fmla="*/ 123 w 214"/>
                  <a:gd name="T35" fmla="*/ 220 h 250"/>
                  <a:gd name="T36" fmla="*/ 149 w 214"/>
                  <a:gd name="T37" fmla="*/ 217 h 250"/>
                  <a:gd name="T38" fmla="*/ 169 w 214"/>
                  <a:gd name="T39" fmla="*/ 206 h 250"/>
                  <a:gd name="T40" fmla="*/ 186 w 214"/>
                  <a:gd name="T41" fmla="*/ 189 h 250"/>
                  <a:gd name="T42" fmla="*/ 214 w 214"/>
                  <a:gd name="T43" fmla="*/ 208 h 250"/>
                  <a:gd name="T44" fmla="*/ 207 w 214"/>
                  <a:gd name="T45" fmla="*/ 217 h 250"/>
                  <a:gd name="T46" fmla="*/ 195 w 214"/>
                  <a:gd name="T47" fmla="*/ 229 h 250"/>
                  <a:gd name="T48" fmla="*/ 176 w 214"/>
                  <a:gd name="T49" fmla="*/ 238 h 250"/>
                  <a:gd name="T50" fmla="*/ 153 w 214"/>
                  <a:gd name="T51" fmla="*/ 248 h 250"/>
                  <a:gd name="T52" fmla="*/ 123 w 214"/>
                  <a:gd name="T53" fmla="*/ 250 h 250"/>
                  <a:gd name="T54" fmla="*/ 88 w 214"/>
                  <a:gd name="T55" fmla="*/ 245 h 250"/>
                  <a:gd name="T56" fmla="*/ 58 w 214"/>
                  <a:gd name="T57" fmla="*/ 231 h 250"/>
                  <a:gd name="T58" fmla="*/ 32 w 214"/>
                  <a:gd name="T59" fmla="*/ 213 h 250"/>
                  <a:gd name="T60" fmla="*/ 16 w 214"/>
                  <a:gd name="T61" fmla="*/ 187 h 250"/>
                  <a:gd name="T62" fmla="*/ 4 w 214"/>
                  <a:gd name="T63" fmla="*/ 157 h 250"/>
                  <a:gd name="T64" fmla="*/ 0 w 214"/>
                  <a:gd name="T65" fmla="*/ 126 h 250"/>
                  <a:gd name="T66" fmla="*/ 7 w 214"/>
                  <a:gd name="T67" fmla="*/ 84 h 250"/>
                  <a:gd name="T68" fmla="*/ 23 w 214"/>
                  <a:gd name="T69" fmla="*/ 49 h 250"/>
                  <a:gd name="T70" fmla="*/ 48 w 214"/>
                  <a:gd name="T71" fmla="*/ 24 h 250"/>
                  <a:gd name="T72" fmla="*/ 83 w 214"/>
                  <a:gd name="T73" fmla="*/ 5 h 250"/>
                  <a:gd name="T74" fmla="*/ 125 w 214"/>
                  <a:gd name="T75" fmla="*/ 0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14" h="250">
                    <a:moveTo>
                      <a:pt x="125" y="0"/>
                    </a:moveTo>
                    <a:lnTo>
                      <a:pt x="156" y="3"/>
                    </a:lnTo>
                    <a:lnTo>
                      <a:pt x="186" y="17"/>
                    </a:lnTo>
                    <a:lnTo>
                      <a:pt x="209" y="38"/>
                    </a:lnTo>
                    <a:lnTo>
                      <a:pt x="181" y="56"/>
                    </a:lnTo>
                    <a:lnTo>
                      <a:pt x="165" y="42"/>
                    </a:lnTo>
                    <a:lnTo>
                      <a:pt x="146" y="33"/>
                    </a:lnTo>
                    <a:lnTo>
                      <a:pt x="123" y="31"/>
                    </a:lnTo>
                    <a:lnTo>
                      <a:pt x="95" y="35"/>
                    </a:lnTo>
                    <a:lnTo>
                      <a:pt x="69" y="49"/>
                    </a:lnTo>
                    <a:lnTo>
                      <a:pt x="51" y="70"/>
                    </a:lnTo>
                    <a:lnTo>
                      <a:pt x="39" y="96"/>
                    </a:lnTo>
                    <a:lnTo>
                      <a:pt x="34" y="126"/>
                    </a:lnTo>
                    <a:lnTo>
                      <a:pt x="39" y="157"/>
                    </a:lnTo>
                    <a:lnTo>
                      <a:pt x="51" y="182"/>
                    </a:lnTo>
                    <a:lnTo>
                      <a:pt x="69" y="201"/>
                    </a:lnTo>
                    <a:lnTo>
                      <a:pt x="93" y="215"/>
                    </a:lnTo>
                    <a:lnTo>
                      <a:pt x="123" y="220"/>
                    </a:lnTo>
                    <a:lnTo>
                      <a:pt x="149" y="217"/>
                    </a:lnTo>
                    <a:lnTo>
                      <a:pt x="169" y="206"/>
                    </a:lnTo>
                    <a:lnTo>
                      <a:pt x="186" y="189"/>
                    </a:lnTo>
                    <a:lnTo>
                      <a:pt x="214" y="208"/>
                    </a:lnTo>
                    <a:lnTo>
                      <a:pt x="207" y="217"/>
                    </a:lnTo>
                    <a:lnTo>
                      <a:pt x="195" y="229"/>
                    </a:lnTo>
                    <a:lnTo>
                      <a:pt x="176" y="238"/>
                    </a:lnTo>
                    <a:lnTo>
                      <a:pt x="153" y="248"/>
                    </a:lnTo>
                    <a:lnTo>
                      <a:pt x="123" y="250"/>
                    </a:lnTo>
                    <a:lnTo>
                      <a:pt x="88" y="245"/>
                    </a:lnTo>
                    <a:lnTo>
                      <a:pt x="58" y="231"/>
                    </a:lnTo>
                    <a:lnTo>
                      <a:pt x="32" y="213"/>
                    </a:lnTo>
                    <a:lnTo>
                      <a:pt x="16" y="187"/>
                    </a:lnTo>
                    <a:lnTo>
                      <a:pt x="4" y="157"/>
                    </a:lnTo>
                    <a:lnTo>
                      <a:pt x="0" y="126"/>
                    </a:lnTo>
                    <a:lnTo>
                      <a:pt x="7" y="84"/>
                    </a:lnTo>
                    <a:lnTo>
                      <a:pt x="23" y="49"/>
                    </a:lnTo>
                    <a:lnTo>
                      <a:pt x="48" y="24"/>
                    </a:lnTo>
                    <a:lnTo>
                      <a:pt x="83" y="5"/>
                    </a:lnTo>
                    <a:lnTo>
                      <a:pt x="125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" name="Freeform 17"/>
              <p:cNvSpPr>
                <a:spLocks/>
              </p:cNvSpPr>
              <p:nvPr userDrawn="1"/>
            </p:nvSpPr>
            <p:spPr bwMode="auto">
              <a:xfrm>
                <a:off x="5719763" y="4773613"/>
                <a:ext cx="290513" cy="388938"/>
              </a:xfrm>
              <a:custGeom>
                <a:avLst/>
                <a:gdLst>
                  <a:gd name="T0" fmla="*/ 0 w 183"/>
                  <a:gd name="T1" fmla="*/ 0 h 245"/>
                  <a:gd name="T2" fmla="*/ 32 w 183"/>
                  <a:gd name="T3" fmla="*/ 0 h 245"/>
                  <a:gd name="T4" fmla="*/ 32 w 183"/>
                  <a:gd name="T5" fmla="*/ 147 h 245"/>
                  <a:gd name="T6" fmla="*/ 35 w 183"/>
                  <a:gd name="T7" fmla="*/ 166 h 245"/>
                  <a:gd name="T8" fmla="*/ 39 w 183"/>
                  <a:gd name="T9" fmla="*/ 184 h 245"/>
                  <a:gd name="T10" fmla="*/ 51 w 183"/>
                  <a:gd name="T11" fmla="*/ 201 h 245"/>
                  <a:gd name="T12" fmla="*/ 67 w 183"/>
                  <a:gd name="T13" fmla="*/ 212 h 245"/>
                  <a:gd name="T14" fmla="*/ 93 w 183"/>
                  <a:gd name="T15" fmla="*/ 215 h 245"/>
                  <a:gd name="T16" fmla="*/ 116 w 183"/>
                  <a:gd name="T17" fmla="*/ 212 h 245"/>
                  <a:gd name="T18" fmla="*/ 132 w 183"/>
                  <a:gd name="T19" fmla="*/ 201 h 245"/>
                  <a:gd name="T20" fmla="*/ 144 w 183"/>
                  <a:gd name="T21" fmla="*/ 184 h 245"/>
                  <a:gd name="T22" fmla="*/ 151 w 183"/>
                  <a:gd name="T23" fmla="*/ 166 h 245"/>
                  <a:gd name="T24" fmla="*/ 151 w 183"/>
                  <a:gd name="T25" fmla="*/ 147 h 245"/>
                  <a:gd name="T26" fmla="*/ 151 w 183"/>
                  <a:gd name="T27" fmla="*/ 0 h 245"/>
                  <a:gd name="T28" fmla="*/ 183 w 183"/>
                  <a:gd name="T29" fmla="*/ 0 h 245"/>
                  <a:gd name="T30" fmla="*/ 183 w 183"/>
                  <a:gd name="T31" fmla="*/ 152 h 245"/>
                  <a:gd name="T32" fmla="*/ 179 w 183"/>
                  <a:gd name="T33" fmla="*/ 184 h 245"/>
                  <a:gd name="T34" fmla="*/ 167 w 183"/>
                  <a:gd name="T35" fmla="*/ 210 h 245"/>
                  <a:gd name="T36" fmla="*/ 146 w 183"/>
                  <a:gd name="T37" fmla="*/ 229 h 245"/>
                  <a:gd name="T38" fmla="*/ 121 w 183"/>
                  <a:gd name="T39" fmla="*/ 240 h 245"/>
                  <a:gd name="T40" fmla="*/ 93 w 183"/>
                  <a:gd name="T41" fmla="*/ 245 h 245"/>
                  <a:gd name="T42" fmla="*/ 62 w 183"/>
                  <a:gd name="T43" fmla="*/ 240 h 245"/>
                  <a:gd name="T44" fmla="*/ 37 w 183"/>
                  <a:gd name="T45" fmla="*/ 229 h 245"/>
                  <a:gd name="T46" fmla="*/ 16 w 183"/>
                  <a:gd name="T47" fmla="*/ 210 h 245"/>
                  <a:gd name="T48" fmla="*/ 4 w 183"/>
                  <a:gd name="T49" fmla="*/ 184 h 245"/>
                  <a:gd name="T50" fmla="*/ 0 w 183"/>
                  <a:gd name="T51" fmla="*/ 152 h 245"/>
                  <a:gd name="T52" fmla="*/ 0 w 183"/>
                  <a:gd name="T53" fmla="*/ 0 h 2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83" h="245">
                    <a:moveTo>
                      <a:pt x="0" y="0"/>
                    </a:moveTo>
                    <a:lnTo>
                      <a:pt x="32" y="0"/>
                    </a:lnTo>
                    <a:lnTo>
                      <a:pt x="32" y="147"/>
                    </a:lnTo>
                    <a:lnTo>
                      <a:pt x="35" y="166"/>
                    </a:lnTo>
                    <a:lnTo>
                      <a:pt x="39" y="184"/>
                    </a:lnTo>
                    <a:lnTo>
                      <a:pt x="51" y="201"/>
                    </a:lnTo>
                    <a:lnTo>
                      <a:pt x="67" y="212"/>
                    </a:lnTo>
                    <a:lnTo>
                      <a:pt x="93" y="215"/>
                    </a:lnTo>
                    <a:lnTo>
                      <a:pt x="116" y="212"/>
                    </a:lnTo>
                    <a:lnTo>
                      <a:pt x="132" y="201"/>
                    </a:lnTo>
                    <a:lnTo>
                      <a:pt x="144" y="184"/>
                    </a:lnTo>
                    <a:lnTo>
                      <a:pt x="151" y="166"/>
                    </a:lnTo>
                    <a:lnTo>
                      <a:pt x="151" y="147"/>
                    </a:lnTo>
                    <a:lnTo>
                      <a:pt x="151" y="0"/>
                    </a:lnTo>
                    <a:lnTo>
                      <a:pt x="183" y="0"/>
                    </a:lnTo>
                    <a:lnTo>
                      <a:pt x="183" y="152"/>
                    </a:lnTo>
                    <a:lnTo>
                      <a:pt x="179" y="184"/>
                    </a:lnTo>
                    <a:lnTo>
                      <a:pt x="167" y="210"/>
                    </a:lnTo>
                    <a:lnTo>
                      <a:pt x="146" y="229"/>
                    </a:lnTo>
                    <a:lnTo>
                      <a:pt x="121" y="240"/>
                    </a:lnTo>
                    <a:lnTo>
                      <a:pt x="93" y="245"/>
                    </a:lnTo>
                    <a:lnTo>
                      <a:pt x="62" y="240"/>
                    </a:lnTo>
                    <a:lnTo>
                      <a:pt x="37" y="229"/>
                    </a:lnTo>
                    <a:lnTo>
                      <a:pt x="16" y="210"/>
                    </a:lnTo>
                    <a:lnTo>
                      <a:pt x="4" y="184"/>
                    </a:lnTo>
                    <a:lnTo>
                      <a:pt x="0" y="15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" name="Freeform 18"/>
              <p:cNvSpPr>
                <a:spLocks noEditPoints="1"/>
              </p:cNvSpPr>
              <p:nvPr userDrawn="1"/>
            </p:nvSpPr>
            <p:spPr bwMode="auto">
              <a:xfrm>
                <a:off x="6103938" y="4773613"/>
                <a:ext cx="269875" cy="381000"/>
              </a:xfrm>
              <a:custGeom>
                <a:avLst/>
                <a:gdLst>
                  <a:gd name="T0" fmla="*/ 32 w 170"/>
                  <a:gd name="T1" fmla="*/ 28 h 240"/>
                  <a:gd name="T2" fmla="*/ 32 w 170"/>
                  <a:gd name="T3" fmla="*/ 105 h 240"/>
                  <a:gd name="T4" fmla="*/ 74 w 170"/>
                  <a:gd name="T5" fmla="*/ 105 h 240"/>
                  <a:gd name="T6" fmla="*/ 88 w 170"/>
                  <a:gd name="T7" fmla="*/ 105 h 240"/>
                  <a:gd name="T8" fmla="*/ 102 w 170"/>
                  <a:gd name="T9" fmla="*/ 103 h 240"/>
                  <a:gd name="T10" fmla="*/ 114 w 170"/>
                  <a:gd name="T11" fmla="*/ 96 h 240"/>
                  <a:gd name="T12" fmla="*/ 123 w 170"/>
                  <a:gd name="T13" fmla="*/ 84 h 240"/>
                  <a:gd name="T14" fmla="*/ 125 w 170"/>
                  <a:gd name="T15" fmla="*/ 68 h 240"/>
                  <a:gd name="T16" fmla="*/ 123 w 170"/>
                  <a:gd name="T17" fmla="*/ 51 h 240"/>
                  <a:gd name="T18" fmla="*/ 114 w 170"/>
                  <a:gd name="T19" fmla="*/ 40 h 240"/>
                  <a:gd name="T20" fmla="*/ 102 w 170"/>
                  <a:gd name="T21" fmla="*/ 33 h 240"/>
                  <a:gd name="T22" fmla="*/ 88 w 170"/>
                  <a:gd name="T23" fmla="*/ 30 h 240"/>
                  <a:gd name="T24" fmla="*/ 74 w 170"/>
                  <a:gd name="T25" fmla="*/ 28 h 240"/>
                  <a:gd name="T26" fmla="*/ 32 w 170"/>
                  <a:gd name="T27" fmla="*/ 28 h 240"/>
                  <a:gd name="T28" fmla="*/ 0 w 170"/>
                  <a:gd name="T29" fmla="*/ 0 h 240"/>
                  <a:gd name="T30" fmla="*/ 83 w 170"/>
                  <a:gd name="T31" fmla="*/ 0 h 240"/>
                  <a:gd name="T32" fmla="*/ 109 w 170"/>
                  <a:gd name="T33" fmla="*/ 2 h 240"/>
                  <a:gd name="T34" fmla="*/ 130 w 170"/>
                  <a:gd name="T35" fmla="*/ 12 h 240"/>
                  <a:gd name="T36" fmla="*/ 144 w 170"/>
                  <a:gd name="T37" fmla="*/ 23 h 240"/>
                  <a:gd name="T38" fmla="*/ 153 w 170"/>
                  <a:gd name="T39" fmla="*/ 37 h 240"/>
                  <a:gd name="T40" fmla="*/ 158 w 170"/>
                  <a:gd name="T41" fmla="*/ 51 h 240"/>
                  <a:gd name="T42" fmla="*/ 160 w 170"/>
                  <a:gd name="T43" fmla="*/ 68 h 240"/>
                  <a:gd name="T44" fmla="*/ 156 w 170"/>
                  <a:gd name="T45" fmla="*/ 89 h 240"/>
                  <a:gd name="T46" fmla="*/ 144 w 170"/>
                  <a:gd name="T47" fmla="*/ 110 h 240"/>
                  <a:gd name="T48" fmla="*/ 125 w 170"/>
                  <a:gd name="T49" fmla="*/ 124 h 240"/>
                  <a:gd name="T50" fmla="*/ 102 w 170"/>
                  <a:gd name="T51" fmla="*/ 131 h 240"/>
                  <a:gd name="T52" fmla="*/ 170 w 170"/>
                  <a:gd name="T53" fmla="*/ 240 h 240"/>
                  <a:gd name="T54" fmla="*/ 128 w 170"/>
                  <a:gd name="T55" fmla="*/ 240 h 240"/>
                  <a:gd name="T56" fmla="*/ 67 w 170"/>
                  <a:gd name="T57" fmla="*/ 135 h 240"/>
                  <a:gd name="T58" fmla="*/ 32 w 170"/>
                  <a:gd name="T59" fmla="*/ 135 h 240"/>
                  <a:gd name="T60" fmla="*/ 32 w 170"/>
                  <a:gd name="T61" fmla="*/ 240 h 240"/>
                  <a:gd name="T62" fmla="*/ 0 w 170"/>
                  <a:gd name="T63" fmla="*/ 240 h 240"/>
                  <a:gd name="T64" fmla="*/ 0 w 170"/>
                  <a:gd name="T65" fmla="*/ 0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70" h="240">
                    <a:moveTo>
                      <a:pt x="32" y="28"/>
                    </a:moveTo>
                    <a:lnTo>
                      <a:pt x="32" y="105"/>
                    </a:lnTo>
                    <a:lnTo>
                      <a:pt x="74" y="105"/>
                    </a:lnTo>
                    <a:lnTo>
                      <a:pt x="88" y="105"/>
                    </a:lnTo>
                    <a:lnTo>
                      <a:pt x="102" y="103"/>
                    </a:lnTo>
                    <a:lnTo>
                      <a:pt x="114" y="96"/>
                    </a:lnTo>
                    <a:lnTo>
                      <a:pt x="123" y="84"/>
                    </a:lnTo>
                    <a:lnTo>
                      <a:pt x="125" y="68"/>
                    </a:lnTo>
                    <a:lnTo>
                      <a:pt x="123" y="51"/>
                    </a:lnTo>
                    <a:lnTo>
                      <a:pt x="114" y="40"/>
                    </a:lnTo>
                    <a:lnTo>
                      <a:pt x="102" y="33"/>
                    </a:lnTo>
                    <a:lnTo>
                      <a:pt x="88" y="30"/>
                    </a:lnTo>
                    <a:lnTo>
                      <a:pt x="74" y="28"/>
                    </a:lnTo>
                    <a:lnTo>
                      <a:pt x="32" y="28"/>
                    </a:lnTo>
                    <a:close/>
                    <a:moveTo>
                      <a:pt x="0" y="0"/>
                    </a:moveTo>
                    <a:lnTo>
                      <a:pt x="83" y="0"/>
                    </a:lnTo>
                    <a:lnTo>
                      <a:pt x="109" y="2"/>
                    </a:lnTo>
                    <a:lnTo>
                      <a:pt x="130" y="12"/>
                    </a:lnTo>
                    <a:lnTo>
                      <a:pt x="144" y="23"/>
                    </a:lnTo>
                    <a:lnTo>
                      <a:pt x="153" y="37"/>
                    </a:lnTo>
                    <a:lnTo>
                      <a:pt x="158" y="51"/>
                    </a:lnTo>
                    <a:lnTo>
                      <a:pt x="160" y="68"/>
                    </a:lnTo>
                    <a:lnTo>
                      <a:pt x="156" y="89"/>
                    </a:lnTo>
                    <a:lnTo>
                      <a:pt x="144" y="110"/>
                    </a:lnTo>
                    <a:lnTo>
                      <a:pt x="125" y="124"/>
                    </a:lnTo>
                    <a:lnTo>
                      <a:pt x="102" y="131"/>
                    </a:lnTo>
                    <a:lnTo>
                      <a:pt x="170" y="240"/>
                    </a:lnTo>
                    <a:lnTo>
                      <a:pt x="128" y="240"/>
                    </a:lnTo>
                    <a:lnTo>
                      <a:pt x="67" y="135"/>
                    </a:lnTo>
                    <a:lnTo>
                      <a:pt x="32" y="135"/>
                    </a:lnTo>
                    <a:lnTo>
                      <a:pt x="32" y="240"/>
                    </a:lnTo>
                    <a:lnTo>
                      <a:pt x="0" y="24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" name="Freeform 19"/>
              <p:cNvSpPr>
                <a:spLocks/>
              </p:cNvSpPr>
              <p:nvPr userDrawn="1"/>
            </p:nvSpPr>
            <p:spPr bwMode="auto">
              <a:xfrm>
                <a:off x="6427788" y="4773613"/>
                <a:ext cx="255588" cy="381000"/>
              </a:xfrm>
              <a:custGeom>
                <a:avLst/>
                <a:gdLst>
                  <a:gd name="T0" fmla="*/ 0 w 161"/>
                  <a:gd name="T1" fmla="*/ 0 h 240"/>
                  <a:gd name="T2" fmla="*/ 156 w 161"/>
                  <a:gd name="T3" fmla="*/ 0 h 240"/>
                  <a:gd name="T4" fmla="*/ 156 w 161"/>
                  <a:gd name="T5" fmla="*/ 30 h 240"/>
                  <a:gd name="T6" fmla="*/ 33 w 161"/>
                  <a:gd name="T7" fmla="*/ 30 h 240"/>
                  <a:gd name="T8" fmla="*/ 33 w 161"/>
                  <a:gd name="T9" fmla="*/ 103 h 240"/>
                  <a:gd name="T10" fmla="*/ 147 w 161"/>
                  <a:gd name="T11" fmla="*/ 103 h 240"/>
                  <a:gd name="T12" fmla="*/ 147 w 161"/>
                  <a:gd name="T13" fmla="*/ 133 h 240"/>
                  <a:gd name="T14" fmla="*/ 33 w 161"/>
                  <a:gd name="T15" fmla="*/ 133 h 240"/>
                  <a:gd name="T16" fmla="*/ 33 w 161"/>
                  <a:gd name="T17" fmla="*/ 210 h 240"/>
                  <a:gd name="T18" fmla="*/ 161 w 161"/>
                  <a:gd name="T19" fmla="*/ 210 h 240"/>
                  <a:gd name="T20" fmla="*/ 161 w 161"/>
                  <a:gd name="T21" fmla="*/ 240 h 240"/>
                  <a:gd name="T22" fmla="*/ 0 w 161"/>
                  <a:gd name="T23" fmla="*/ 240 h 240"/>
                  <a:gd name="T24" fmla="*/ 0 w 161"/>
                  <a:gd name="T25" fmla="*/ 0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61" h="240">
                    <a:moveTo>
                      <a:pt x="0" y="0"/>
                    </a:moveTo>
                    <a:lnTo>
                      <a:pt x="156" y="0"/>
                    </a:lnTo>
                    <a:lnTo>
                      <a:pt x="156" y="30"/>
                    </a:lnTo>
                    <a:lnTo>
                      <a:pt x="33" y="30"/>
                    </a:lnTo>
                    <a:lnTo>
                      <a:pt x="33" y="103"/>
                    </a:lnTo>
                    <a:lnTo>
                      <a:pt x="147" y="103"/>
                    </a:lnTo>
                    <a:lnTo>
                      <a:pt x="147" y="133"/>
                    </a:lnTo>
                    <a:lnTo>
                      <a:pt x="33" y="133"/>
                    </a:lnTo>
                    <a:lnTo>
                      <a:pt x="33" y="210"/>
                    </a:lnTo>
                    <a:lnTo>
                      <a:pt x="161" y="210"/>
                    </a:lnTo>
                    <a:lnTo>
                      <a:pt x="161" y="240"/>
                    </a:lnTo>
                    <a:lnTo>
                      <a:pt x="0" y="24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" name="Freeform 20"/>
              <p:cNvSpPr>
                <a:spLocks/>
              </p:cNvSpPr>
              <p:nvPr userDrawn="1"/>
            </p:nvSpPr>
            <p:spPr bwMode="auto">
              <a:xfrm>
                <a:off x="6883400" y="4765676"/>
                <a:ext cx="334963" cy="396875"/>
              </a:xfrm>
              <a:custGeom>
                <a:avLst/>
                <a:gdLst>
                  <a:gd name="T0" fmla="*/ 123 w 211"/>
                  <a:gd name="T1" fmla="*/ 0 h 250"/>
                  <a:gd name="T2" fmla="*/ 156 w 211"/>
                  <a:gd name="T3" fmla="*/ 3 h 250"/>
                  <a:gd name="T4" fmla="*/ 184 w 211"/>
                  <a:gd name="T5" fmla="*/ 17 h 250"/>
                  <a:gd name="T6" fmla="*/ 207 w 211"/>
                  <a:gd name="T7" fmla="*/ 38 h 250"/>
                  <a:gd name="T8" fmla="*/ 181 w 211"/>
                  <a:gd name="T9" fmla="*/ 56 h 250"/>
                  <a:gd name="T10" fmla="*/ 165 w 211"/>
                  <a:gd name="T11" fmla="*/ 42 h 250"/>
                  <a:gd name="T12" fmla="*/ 144 w 211"/>
                  <a:gd name="T13" fmla="*/ 33 h 250"/>
                  <a:gd name="T14" fmla="*/ 123 w 211"/>
                  <a:gd name="T15" fmla="*/ 31 h 250"/>
                  <a:gd name="T16" fmla="*/ 93 w 211"/>
                  <a:gd name="T17" fmla="*/ 35 h 250"/>
                  <a:gd name="T18" fmla="*/ 67 w 211"/>
                  <a:gd name="T19" fmla="*/ 49 h 250"/>
                  <a:gd name="T20" fmla="*/ 49 w 211"/>
                  <a:gd name="T21" fmla="*/ 70 h 250"/>
                  <a:gd name="T22" fmla="*/ 37 w 211"/>
                  <a:gd name="T23" fmla="*/ 96 h 250"/>
                  <a:gd name="T24" fmla="*/ 35 w 211"/>
                  <a:gd name="T25" fmla="*/ 126 h 250"/>
                  <a:gd name="T26" fmla="*/ 37 w 211"/>
                  <a:gd name="T27" fmla="*/ 157 h 250"/>
                  <a:gd name="T28" fmla="*/ 49 w 211"/>
                  <a:gd name="T29" fmla="*/ 182 h 250"/>
                  <a:gd name="T30" fmla="*/ 67 w 211"/>
                  <a:gd name="T31" fmla="*/ 201 h 250"/>
                  <a:gd name="T32" fmla="*/ 93 w 211"/>
                  <a:gd name="T33" fmla="*/ 215 h 250"/>
                  <a:gd name="T34" fmla="*/ 123 w 211"/>
                  <a:gd name="T35" fmla="*/ 220 h 250"/>
                  <a:gd name="T36" fmla="*/ 149 w 211"/>
                  <a:gd name="T37" fmla="*/ 217 h 250"/>
                  <a:gd name="T38" fmla="*/ 170 w 211"/>
                  <a:gd name="T39" fmla="*/ 206 h 250"/>
                  <a:gd name="T40" fmla="*/ 186 w 211"/>
                  <a:gd name="T41" fmla="*/ 189 h 250"/>
                  <a:gd name="T42" fmla="*/ 211 w 211"/>
                  <a:gd name="T43" fmla="*/ 208 h 250"/>
                  <a:gd name="T44" fmla="*/ 205 w 211"/>
                  <a:gd name="T45" fmla="*/ 217 h 250"/>
                  <a:gd name="T46" fmla="*/ 193 w 211"/>
                  <a:gd name="T47" fmla="*/ 229 h 250"/>
                  <a:gd name="T48" fmla="*/ 174 w 211"/>
                  <a:gd name="T49" fmla="*/ 238 h 250"/>
                  <a:gd name="T50" fmla="*/ 151 w 211"/>
                  <a:gd name="T51" fmla="*/ 248 h 250"/>
                  <a:gd name="T52" fmla="*/ 121 w 211"/>
                  <a:gd name="T53" fmla="*/ 250 h 250"/>
                  <a:gd name="T54" fmla="*/ 86 w 211"/>
                  <a:gd name="T55" fmla="*/ 245 h 250"/>
                  <a:gd name="T56" fmla="*/ 56 w 211"/>
                  <a:gd name="T57" fmla="*/ 231 h 250"/>
                  <a:gd name="T58" fmla="*/ 32 w 211"/>
                  <a:gd name="T59" fmla="*/ 213 h 250"/>
                  <a:gd name="T60" fmla="*/ 14 w 211"/>
                  <a:gd name="T61" fmla="*/ 187 h 250"/>
                  <a:gd name="T62" fmla="*/ 2 w 211"/>
                  <a:gd name="T63" fmla="*/ 157 h 250"/>
                  <a:gd name="T64" fmla="*/ 0 w 211"/>
                  <a:gd name="T65" fmla="*/ 126 h 250"/>
                  <a:gd name="T66" fmla="*/ 4 w 211"/>
                  <a:gd name="T67" fmla="*/ 84 h 250"/>
                  <a:gd name="T68" fmla="*/ 21 w 211"/>
                  <a:gd name="T69" fmla="*/ 49 h 250"/>
                  <a:gd name="T70" fmla="*/ 49 w 211"/>
                  <a:gd name="T71" fmla="*/ 24 h 250"/>
                  <a:gd name="T72" fmla="*/ 83 w 211"/>
                  <a:gd name="T73" fmla="*/ 5 h 250"/>
                  <a:gd name="T74" fmla="*/ 123 w 211"/>
                  <a:gd name="T75" fmla="*/ 0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11" h="250">
                    <a:moveTo>
                      <a:pt x="123" y="0"/>
                    </a:moveTo>
                    <a:lnTo>
                      <a:pt x="156" y="3"/>
                    </a:lnTo>
                    <a:lnTo>
                      <a:pt x="184" y="17"/>
                    </a:lnTo>
                    <a:lnTo>
                      <a:pt x="207" y="38"/>
                    </a:lnTo>
                    <a:lnTo>
                      <a:pt x="181" y="56"/>
                    </a:lnTo>
                    <a:lnTo>
                      <a:pt x="165" y="42"/>
                    </a:lnTo>
                    <a:lnTo>
                      <a:pt x="144" y="33"/>
                    </a:lnTo>
                    <a:lnTo>
                      <a:pt x="123" y="31"/>
                    </a:lnTo>
                    <a:lnTo>
                      <a:pt x="93" y="35"/>
                    </a:lnTo>
                    <a:lnTo>
                      <a:pt x="67" y="49"/>
                    </a:lnTo>
                    <a:lnTo>
                      <a:pt x="49" y="70"/>
                    </a:lnTo>
                    <a:lnTo>
                      <a:pt x="37" y="96"/>
                    </a:lnTo>
                    <a:lnTo>
                      <a:pt x="35" y="126"/>
                    </a:lnTo>
                    <a:lnTo>
                      <a:pt x="37" y="157"/>
                    </a:lnTo>
                    <a:lnTo>
                      <a:pt x="49" y="182"/>
                    </a:lnTo>
                    <a:lnTo>
                      <a:pt x="67" y="201"/>
                    </a:lnTo>
                    <a:lnTo>
                      <a:pt x="93" y="215"/>
                    </a:lnTo>
                    <a:lnTo>
                      <a:pt x="123" y="220"/>
                    </a:lnTo>
                    <a:lnTo>
                      <a:pt x="149" y="217"/>
                    </a:lnTo>
                    <a:lnTo>
                      <a:pt x="170" y="206"/>
                    </a:lnTo>
                    <a:lnTo>
                      <a:pt x="186" y="189"/>
                    </a:lnTo>
                    <a:lnTo>
                      <a:pt x="211" y="208"/>
                    </a:lnTo>
                    <a:lnTo>
                      <a:pt x="205" y="217"/>
                    </a:lnTo>
                    <a:lnTo>
                      <a:pt x="193" y="229"/>
                    </a:lnTo>
                    <a:lnTo>
                      <a:pt x="174" y="238"/>
                    </a:lnTo>
                    <a:lnTo>
                      <a:pt x="151" y="248"/>
                    </a:lnTo>
                    <a:lnTo>
                      <a:pt x="121" y="250"/>
                    </a:lnTo>
                    <a:lnTo>
                      <a:pt x="86" y="245"/>
                    </a:lnTo>
                    <a:lnTo>
                      <a:pt x="56" y="231"/>
                    </a:lnTo>
                    <a:lnTo>
                      <a:pt x="32" y="213"/>
                    </a:lnTo>
                    <a:lnTo>
                      <a:pt x="14" y="187"/>
                    </a:lnTo>
                    <a:lnTo>
                      <a:pt x="2" y="157"/>
                    </a:lnTo>
                    <a:lnTo>
                      <a:pt x="0" y="126"/>
                    </a:lnTo>
                    <a:lnTo>
                      <a:pt x="4" y="84"/>
                    </a:lnTo>
                    <a:lnTo>
                      <a:pt x="21" y="49"/>
                    </a:lnTo>
                    <a:lnTo>
                      <a:pt x="49" y="24"/>
                    </a:lnTo>
                    <a:lnTo>
                      <a:pt x="83" y="5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" name="Freeform 21"/>
              <p:cNvSpPr>
                <a:spLocks noEditPoints="1"/>
              </p:cNvSpPr>
              <p:nvPr userDrawn="1"/>
            </p:nvSpPr>
            <p:spPr bwMode="auto">
              <a:xfrm>
                <a:off x="7248525" y="4765676"/>
                <a:ext cx="395288" cy="396875"/>
              </a:xfrm>
              <a:custGeom>
                <a:avLst/>
                <a:gdLst>
                  <a:gd name="T0" fmla="*/ 123 w 249"/>
                  <a:gd name="T1" fmla="*/ 31 h 250"/>
                  <a:gd name="T2" fmla="*/ 93 w 249"/>
                  <a:gd name="T3" fmla="*/ 35 h 250"/>
                  <a:gd name="T4" fmla="*/ 70 w 249"/>
                  <a:gd name="T5" fmla="*/ 49 h 250"/>
                  <a:gd name="T6" fmla="*/ 49 w 249"/>
                  <a:gd name="T7" fmla="*/ 68 h 250"/>
                  <a:gd name="T8" fmla="*/ 37 w 249"/>
                  <a:gd name="T9" fmla="*/ 96 h 250"/>
                  <a:gd name="T10" fmla="*/ 35 w 249"/>
                  <a:gd name="T11" fmla="*/ 124 h 250"/>
                  <a:gd name="T12" fmla="*/ 37 w 249"/>
                  <a:gd name="T13" fmla="*/ 154 h 250"/>
                  <a:gd name="T14" fmla="*/ 49 w 249"/>
                  <a:gd name="T15" fmla="*/ 182 h 250"/>
                  <a:gd name="T16" fmla="*/ 70 w 249"/>
                  <a:gd name="T17" fmla="*/ 201 h 250"/>
                  <a:gd name="T18" fmla="*/ 93 w 249"/>
                  <a:gd name="T19" fmla="*/ 215 h 250"/>
                  <a:gd name="T20" fmla="*/ 123 w 249"/>
                  <a:gd name="T21" fmla="*/ 220 h 250"/>
                  <a:gd name="T22" fmla="*/ 154 w 249"/>
                  <a:gd name="T23" fmla="*/ 215 h 250"/>
                  <a:gd name="T24" fmla="*/ 179 w 249"/>
                  <a:gd name="T25" fmla="*/ 201 h 250"/>
                  <a:gd name="T26" fmla="*/ 198 w 249"/>
                  <a:gd name="T27" fmla="*/ 182 h 250"/>
                  <a:gd name="T28" fmla="*/ 210 w 249"/>
                  <a:gd name="T29" fmla="*/ 154 h 250"/>
                  <a:gd name="T30" fmla="*/ 214 w 249"/>
                  <a:gd name="T31" fmla="*/ 124 h 250"/>
                  <a:gd name="T32" fmla="*/ 210 w 249"/>
                  <a:gd name="T33" fmla="*/ 96 h 250"/>
                  <a:gd name="T34" fmla="*/ 198 w 249"/>
                  <a:gd name="T35" fmla="*/ 68 h 250"/>
                  <a:gd name="T36" fmla="*/ 179 w 249"/>
                  <a:gd name="T37" fmla="*/ 49 h 250"/>
                  <a:gd name="T38" fmla="*/ 154 w 249"/>
                  <a:gd name="T39" fmla="*/ 35 h 250"/>
                  <a:gd name="T40" fmla="*/ 123 w 249"/>
                  <a:gd name="T41" fmla="*/ 31 h 250"/>
                  <a:gd name="T42" fmla="*/ 123 w 249"/>
                  <a:gd name="T43" fmla="*/ 0 h 250"/>
                  <a:gd name="T44" fmla="*/ 165 w 249"/>
                  <a:gd name="T45" fmla="*/ 5 h 250"/>
                  <a:gd name="T46" fmla="*/ 200 w 249"/>
                  <a:gd name="T47" fmla="*/ 24 h 250"/>
                  <a:gd name="T48" fmla="*/ 226 w 249"/>
                  <a:gd name="T49" fmla="*/ 49 h 250"/>
                  <a:gd name="T50" fmla="*/ 242 w 249"/>
                  <a:gd name="T51" fmla="*/ 84 h 250"/>
                  <a:gd name="T52" fmla="*/ 249 w 249"/>
                  <a:gd name="T53" fmla="*/ 124 h 250"/>
                  <a:gd name="T54" fmla="*/ 242 w 249"/>
                  <a:gd name="T55" fmla="*/ 166 h 250"/>
                  <a:gd name="T56" fmla="*/ 226 w 249"/>
                  <a:gd name="T57" fmla="*/ 201 h 250"/>
                  <a:gd name="T58" fmla="*/ 200 w 249"/>
                  <a:gd name="T59" fmla="*/ 227 h 250"/>
                  <a:gd name="T60" fmla="*/ 165 w 249"/>
                  <a:gd name="T61" fmla="*/ 245 h 250"/>
                  <a:gd name="T62" fmla="*/ 123 w 249"/>
                  <a:gd name="T63" fmla="*/ 250 h 250"/>
                  <a:gd name="T64" fmla="*/ 84 w 249"/>
                  <a:gd name="T65" fmla="*/ 245 h 250"/>
                  <a:gd name="T66" fmla="*/ 49 w 249"/>
                  <a:gd name="T67" fmla="*/ 227 h 250"/>
                  <a:gd name="T68" fmla="*/ 23 w 249"/>
                  <a:gd name="T69" fmla="*/ 201 h 250"/>
                  <a:gd name="T70" fmla="*/ 5 w 249"/>
                  <a:gd name="T71" fmla="*/ 166 h 250"/>
                  <a:gd name="T72" fmla="*/ 0 w 249"/>
                  <a:gd name="T73" fmla="*/ 124 h 250"/>
                  <a:gd name="T74" fmla="*/ 5 w 249"/>
                  <a:gd name="T75" fmla="*/ 84 h 250"/>
                  <a:gd name="T76" fmla="*/ 23 w 249"/>
                  <a:gd name="T77" fmla="*/ 49 h 250"/>
                  <a:gd name="T78" fmla="*/ 49 w 249"/>
                  <a:gd name="T79" fmla="*/ 24 h 250"/>
                  <a:gd name="T80" fmla="*/ 84 w 249"/>
                  <a:gd name="T81" fmla="*/ 5 h 250"/>
                  <a:gd name="T82" fmla="*/ 123 w 249"/>
                  <a:gd name="T83" fmla="*/ 0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249" h="250">
                    <a:moveTo>
                      <a:pt x="123" y="31"/>
                    </a:moveTo>
                    <a:lnTo>
                      <a:pt x="93" y="35"/>
                    </a:lnTo>
                    <a:lnTo>
                      <a:pt x="70" y="49"/>
                    </a:lnTo>
                    <a:lnTo>
                      <a:pt x="49" y="68"/>
                    </a:lnTo>
                    <a:lnTo>
                      <a:pt x="37" y="96"/>
                    </a:lnTo>
                    <a:lnTo>
                      <a:pt x="35" y="124"/>
                    </a:lnTo>
                    <a:lnTo>
                      <a:pt x="37" y="154"/>
                    </a:lnTo>
                    <a:lnTo>
                      <a:pt x="49" y="182"/>
                    </a:lnTo>
                    <a:lnTo>
                      <a:pt x="70" y="201"/>
                    </a:lnTo>
                    <a:lnTo>
                      <a:pt x="93" y="215"/>
                    </a:lnTo>
                    <a:lnTo>
                      <a:pt x="123" y="220"/>
                    </a:lnTo>
                    <a:lnTo>
                      <a:pt x="154" y="215"/>
                    </a:lnTo>
                    <a:lnTo>
                      <a:pt x="179" y="201"/>
                    </a:lnTo>
                    <a:lnTo>
                      <a:pt x="198" y="182"/>
                    </a:lnTo>
                    <a:lnTo>
                      <a:pt x="210" y="154"/>
                    </a:lnTo>
                    <a:lnTo>
                      <a:pt x="214" y="124"/>
                    </a:lnTo>
                    <a:lnTo>
                      <a:pt x="210" y="96"/>
                    </a:lnTo>
                    <a:lnTo>
                      <a:pt x="198" y="68"/>
                    </a:lnTo>
                    <a:lnTo>
                      <a:pt x="179" y="49"/>
                    </a:lnTo>
                    <a:lnTo>
                      <a:pt x="154" y="35"/>
                    </a:lnTo>
                    <a:lnTo>
                      <a:pt x="123" y="31"/>
                    </a:lnTo>
                    <a:close/>
                    <a:moveTo>
                      <a:pt x="123" y="0"/>
                    </a:moveTo>
                    <a:lnTo>
                      <a:pt x="165" y="5"/>
                    </a:lnTo>
                    <a:lnTo>
                      <a:pt x="200" y="24"/>
                    </a:lnTo>
                    <a:lnTo>
                      <a:pt x="226" y="49"/>
                    </a:lnTo>
                    <a:lnTo>
                      <a:pt x="242" y="84"/>
                    </a:lnTo>
                    <a:lnTo>
                      <a:pt x="249" y="124"/>
                    </a:lnTo>
                    <a:lnTo>
                      <a:pt x="242" y="166"/>
                    </a:lnTo>
                    <a:lnTo>
                      <a:pt x="226" y="201"/>
                    </a:lnTo>
                    <a:lnTo>
                      <a:pt x="200" y="227"/>
                    </a:lnTo>
                    <a:lnTo>
                      <a:pt x="165" y="245"/>
                    </a:lnTo>
                    <a:lnTo>
                      <a:pt x="123" y="250"/>
                    </a:lnTo>
                    <a:lnTo>
                      <a:pt x="84" y="245"/>
                    </a:lnTo>
                    <a:lnTo>
                      <a:pt x="49" y="227"/>
                    </a:lnTo>
                    <a:lnTo>
                      <a:pt x="23" y="201"/>
                    </a:lnTo>
                    <a:lnTo>
                      <a:pt x="5" y="166"/>
                    </a:lnTo>
                    <a:lnTo>
                      <a:pt x="0" y="124"/>
                    </a:lnTo>
                    <a:lnTo>
                      <a:pt x="5" y="84"/>
                    </a:lnTo>
                    <a:lnTo>
                      <a:pt x="23" y="49"/>
                    </a:lnTo>
                    <a:lnTo>
                      <a:pt x="49" y="24"/>
                    </a:lnTo>
                    <a:lnTo>
                      <a:pt x="84" y="5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Freeform 22"/>
              <p:cNvSpPr>
                <a:spLocks/>
              </p:cNvSpPr>
              <p:nvPr userDrawn="1"/>
            </p:nvSpPr>
            <p:spPr bwMode="auto">
              <a:xfrm>
                <a:off x="7718425" y="4773613"/>
                <a:ext cx="328613" cy="381000"/>
              </a:xfrm>
              <a:custGeom>
                <a:avLst/>
                <a:gdLst>
                  <a:gd name="T0" fmla="*/ 0 w 207"/>
                  <a:gd name="T1" fmla="*/ 0 h 240"/>
                  <a:gd name="T2" fmla="*/ 42 w 207"/>
                  <a:gd name="T3" fmla="*/ 0 h 240"/>
                  <a:gd name="T4" fmla="*/ 172 w 207"/>
                  <a:gd name="T5" fmla="*/ 198 h 240"/>
                  <a:gd name="T6" fmla="*/ 174 w 207"/>
                  <a:gd name="T7" fmla="*/ 198 h 240"/>
                  <a:gd name="T8" fmla="*/ 174 w 207"/>
                  <a:gd name="T9" fmla="*/ 0 h 240"/>
                  <a:gd name="T10" fmla="*/ 207 w 207"/>
                  <a:gd name="T11" fmla="*/ 0 h 240"/>
                  <a:gd name="T12" fmla="*/ 207 w 207"/>
                  <a:gd name="T13" fmla="*/ 240 h 240"/>
                  <a:gd name="T14" fmla="*/ 165 w 207"/>
                  <a:gd name="T15" fmla="*/ 240 h 240"/>
                  <a:gd name="T16" fmla="*/ 32 w 207"/>
                  <a:gd name="T17" fmla="*/ 42 h 240"/>
                  <a:gd name="T18" fmla="*/ 32 w 207"/>
                  <a:gd name="T19" fmla="*/ 42 h 240"/>
                  <a:gd name="T20" fmla="*/ 32 w 207"/>
                  <a:gd name="T21" fmla="*/ 240 h 240"/>
                  <a:gd name="T22" fmla="*/ 0 w 207"/>
                  <a:gd name="T23" fmla="*/ 240 h 240"/>
                  <a:gd name="T24" fmla="*/ 0 w 207"/>
                  <a:gd name="T25" fmla="*/ 0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07" h="240">
                    <a:moveTo>
                      <a:pt x="0" y="0"/>
                    </a:moveTo>
                    <a:lnTo>
                      <a:pt x="42" y="0"/>
                    </a:lnTo>
                    <a:lnTo>
                      <a:pt x="172" y="198"/>
                    </a:lnTo>
                    <a:lnTo>
                      <a:pt x="174" y="198"/>
                    </a:lnTo>
                    <a:lnTo>
                      <a:pt x="174" y="0"/>
                    </a:lnTo>
                    <a:lnTo>
                      <a:pt x="207" y="0"/>
                    </a:lnTo>
                    <a:lnTo>
                      <a:pt x="207" y="240"/>
                    </a:lnTo>
                    <a:lnTo>
                      <a:pt x="165" y="240"/>
                    </a:lnTo>
                    <a:lnTo>
                      <a:pt x="32" y="42"/>
                    </a:lnTo>
                    <a:lnTo>
                      <a:pt x="32" y="42"/>
                    </a:lnTo>
                    <a:lnTo>
                      <a:pt x="32" y="240"/>
                    </a:lnTo>
                    <a:lnTo>
                      <a:pt x="0" y="24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" name="Freeform 23"/>
              <p:cNvSpPr>
                <a:spLocks/>
              </p:cNvSpPr>
              <p:nvPr userDrawn="1"/>
            </p:nvSpPr>
            <p:spPr bwMode="auto">
              <a:xfrm>
                <a:off x="8131175" y="4773613"/>
                <a:ext cx="328613" cy="381000"/>
              </a:xfrm>
              <a:custGeom>
                <a:avLst/>
                <a:gdLst>
                  <a:gd name="T0" fmla="*/ 0 w 207"/>
                  <a:gd name="T1" fmla="*/ 0 h 240"/>
                  <a:gd name="T2" fmla="*/ 42 w 207"/>
                  <a:gd name="T3" fmla="*/ 0 h 240"/>
                  <a:gd name="T4" fmla="*/ 175 w 207"/>
                  <a:gd name="T5" fmla="*/ 198 h 240"/>
                  <a:gd name="T6" fmla="*/ 175 w 207"/>
                  <a:gd name="T7" fmla="*/ 198 h 240"/>
                  <a:gd name="T8" fmla="*/ 175 w 207"/>
                  <a:gd name="T9" fmla="*/ 0 h 240"/>
                  <a:gd name="T10" fmla="*/ 207 w 207"/>
                  <a:gd name="T11" fmla="*/ 0 h 240"/>
                  <a:gd name="T12" fmla="*/ 207 w 207"/>
                  <a:gd name="T13" fmla="*/ 240 h 240"/>
                  <a:gd name="T14" fmla="*/ 166 w 207"/>
                  <a:gd name="T15" fmla="*/ 240 h 240"/>
                  <a:gd name="T16" fmla="*/ 33 w 207"/>
                  <a:gd name="T17" fmla="*/ 42 h 240"/>
                  <a:gd name="T18" fmla="*/ 33 w 207"/>
                  <a:gd name="T19" fmla="*/ 42 h 240"/>
                  <a:gd name="T20" fmla="*/ 33 w 207"/>
                  <a:gd name="T21" fmla="*/ 240 h 240"/>
                  <a:gd name="T22" fmla="*/ 0 w 207"/>
                  <a:gd name="T23" fmla="*/ 240 h 240"/>
                  <a:gd name="T24" fmla="*/ 0 w 207"/>
                  <a:gd name="T25" fmla="*/ 0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07" h="240">
                    <a:moveTo>
                      <a:pt x="0" y="0"/>
                    </a:moveTo>
                    <a:lnTo>
                      <a:pt x="42" y="0"/>
                    </a:lnTo>
                    <a:lnTo>
                      <a:pt x="175" y="198"/>
                    </a:lnTo>
                    <a:lnTo>
                      <a:pt x="175" y="198"/>
                    </a:lnTo>
                    <a:lnTo>
                      <a:pt x="175" y="0"/>
                    </a:lnTo>
                    <a:lnTo>
                      <a:pt x="207" y="0"/>
                    </a:lnTo>
                    <a:lnTo>
                      <a:pt x="207" y="240"/>
                    </a:lnTo>
                    <a:lnTo>
                      <a:pt x="166" y="240"/>
                    </a:lnTo>
                    <a:lnTo>
                      <a:pt x="33" y="42"/>
                    </a:lnTo>
                    <a:lnTo>
                      <a:pt x="33" y="42"/>
                    </a:lnTo>
                    <a:lnTo>
                      <a:pt x="33" y="240"/>
                    </a:lnTo>
                    <a:lnTo>
                      <a:pt x="0" y="24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" name="Freeform 24"/>
              <p:cNvSpPr>
                <a:spLocks/>
              </p:cNvSpPr>
              <p:nvPr userDrawn="1"/>
            </p:nvSpPr>
            <p:spPr bwMode="auto">
              <a:xfrm>
                <a:off x="8559800" y="4773613"/>
                <a:ext cx="252413" cy="381000"/>
              </a:xfrm>
              <a:custGeom>
                <a:avLst/>
                <a:gdLst>
                  <a:gd name="T0" fmla="*/ 0 w 159"/>
                  <a:gd name="T1" fmla="*/ 0 h 240"/>
                  <a:gd name="T2" fmla="*/ 154 w 159"/>
                  <a:gd name="T3" fmla="*/ 0 h 240"/>
                  <a:gd name="T4" fmla="*/ 154 w 159"/>
                  <a:gd name="T5" fmla="*/ 30 h 240"/>
                  <a:gd name="T6" fmla="*/ 31 w 159"/>
                  <a:gd name="T7" fmla="*/ 30 h 240"/>
                  <a:gd name="T8" fmla="*/ 31 w 159"/>
                  <a:gd name="T9" fmla="*/ 103 h 240"/>
                  <a:gd name="T10" fmla="*/ 145 w 159"/>
                  <a:gd name="T11" fmla="*/ 103 h 240"/>
                  <a:gd name="T12" fmla="*/ 145 w 159"/>
                  <a:gd name="T13" fmla="*/ 133 h 240"/>
                  <a:gd name="T14" fmla="*/ 31 w 159"/>
                  <a:gd name="T15" fmla="*/ 133 h 240"/>
                  <a:gd name="T16" fmla="*/ 31 w 159"/>
                  <a:gd name="T17" fmla="*/ 210 h 240"/>
                  <a:gd name="T18" fmla="*/ 159 w 159"/>
                  <a:gd name="T19" fmla="*/ 210 h 240"/>
                  <a:gd name="T20" fmla="*/ 159 w 159"/>
                  <a:gd name="T21" fmla="*/ 240 h 240"/>
                  <a:gd name="T22" fmla="*/ 0 w 159"/>
                  <a:gd name="T23" fmla="*/ 240 h 240"/>
                  <a:gd name="T24" fmla="*/ 0 w 159"/>
                  <a:gd name="T25" fmla="*/ 0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59" h="240">
                    <a:moveTo>
                      <a:pt x="0" y="0"/>
                    </a:moveTo>
                    <a:lnTo>
                      <a:pt x="154" y="0"/>
                    </a:lnTo>
                    <a:lnTo>
                      <a:pt x="154" y="30"/>
                    </a:lnTo>
                    <a:lnTo>
                      <a:pt x="31" y="30"/>
                    </a:lnTo>
                    <a:lnTo>
                      <a:pt x="31" y="103"/>
                    </a:lnTo>
                    <a:lnTo>
                      <a:pt x="145" y="103"/>
                    </a:lnTo>
                    <a:lnTo>
                      <a:pt x="145" y="133"/>
                    </a:lnTo>
                    <a:lnTo>
                      <a:pt x="31" y="133"/>
                    </a:lnTo>
                    <a:lnTo>
                      <a:pt x="31" y="210"/>
                    </a:lnTo>
                    <a:lnTo>
                      <a:pt x="159" y="210"/>
                    </a:lnTo>
                    <a:lnTo>
                      <a:pt x="159" y="240"/>
                    </a:lnTo>
                    <a:lnTo>
                      <a:pt x="0" y="24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" name="Freeform 25"/>
              <p:cNvSpPr>
                <a:spLocks/>
              </p:cNvSpPr>
              <p:nvPr userDrawn="1"/>
            </p:nvSpPr>
            <p:spPr bwMode="auto">
              <a:xfrm>
                <a:off x="8863013" y="4765676"/>
                <a:ext cx="336550" cy="396875"/>
              </a:xfrm>
              <a:custGeom>
                <a:avLst/>
                <a:gdLst>
                  <a:gd name="T0" fmla="*/ 123 w 212"/>
                  <a:gd name="T1" fmla="*/ 0 h 250"/>
                  <a:gd name="T2" fmla="*/ 156 w 212"/>
                  <a:gd name="T3" fmla="*/ 3 h 250"/>
                  <a:gd name="T4" fmla="*/ 184 w 212"/>
                  <a:gd name="T5" fmla="*/ 17 h 250"/>
                  <a:gd name="T6" fmla="*/ 207 w 212"/>
                  <a:gd name="T7" fmla="*/ 38 h 250"/>
                  <a:gd name="T8" fmla="*/ 179 w 212"/>
                  <a:gd name="T9" fmla="*/ 56 h 250"/>
                  <a:gd name="T10" fmla="*/ 165 w 212"/>
                  <a:gd name="T11" fmla="*/ 42 h 250"/>
                  <a:gd name="T12" fmla="*/ 144 w 212"/>
                  <a:gd name="T13" fmla="*/ 33 h 250"/>
                  <a:gd name="T14" fmla="*/ 123 w 212"/>
                  <a:gd name="T15" fmla="*/ 31 h 250"/>
                  <a:gd name="T16" fmla="*/ 93 w 212"/>
                  <a:gd name="T17" fmla="*/ 35 h 250"/>
                  <a:gd name="T18" fmla="*/ 68 w 212"/>
                  <a:gd name="T19" fmla="*/ 49 h 250"/>
                  <a:gd name="T20" fmla="*/ 49 w 212"/>
                  <a:gd name="T21" fmla="*/ 70 h 250"/>
                  <a:gd name="T22" fmla="*/ 37 w 212"/>
                  <a:gd name="T23" fmla="*/ 96 h 250"/>
                  <a:gd name="T24" fmla="*/ 33 w 212"/>
                  <a:gd name="T25" fmla="*/ 126 h 250"/>
                  <a:gd name="T26" fmla="*/ 37 w 212"/>
                  <a:gd name="T27" fmla="*/ 157 h 250"/>
                  <a:gd name="T28" fmla="*/ 49 w 212"/>
                  <a:gd name="T29" fmla="*/ 182 h 250"/>
                  <a:gd name="T30" fmla="*/ 68 w 212"/>
                  <a:gd name="T31" fmla="*/ 201 h 250"/>
                  <a:gd name="T32" fmla="*/ 93 w 212"/>
                  <a:gd name="T33" fmla="*/ 215 h 250"/>
                  <a:gd name="T34" fmla="*/ 123 w 212"/>
                  <a:gd name="T35" fmla="*/ 220 h 250"/>
                  <a:gd name="T36" fmla="*/ 147 w 212"/>
                  <a:gd name="T37" fmla="*/ 217 h 250"/>
                  <a:gd name="T38" fmla="*/ 168 w 212"/>
                  <a:gd name="T39" fmla="*/ 206 h 250"/>
                  <a:gd name="T40" fmla="*/ 184 w 212"/>
                  <a:gd name="T41" fmla="*/ 189 h 250"/>
                  <a:gd name="T42" fmla="*/ 212 w 212"/>
                  <a:gd name="T43" fmla="*/ 208 h 250"/>
                  <a:gd name="T44" fmla="*/ 205 w 212"/>
                  <a:gd name="T45" fmla="*/ 217 h 250"/>
                  <a:gd name="T46" fmla="*/ 193 w 212"/>
                  <a:gd name="T47" fmla="*/ 229 h 250"/>
                  <a:gd name="T48" fmla="*/ 175 w 212"/>
                  <a:gd name="T49" fmla="*/ 238 h 250"/>
                  <a:gd name="T50" fmla="*/ 151 w 212"/>
                  <a:gd name="T51" fmla="*/ 248 h 250"/>
                  <a:gd name="T52" fmla="*/ 121 w 212"/>
                  <a:gd name="T53" fmla="*/ 250 h 250"/>
                  <a:gd name="T54" fmla="*/ 86 w 212"/>
                  <a:gd name="T55" fmla="*/ 245 h 250"/>
                  <a:gd name="T56" fmla="*/ 56 w 212"/>
                  <a:gd name="T57" fmla="*/ 231 h 250"/>
                  <a:gd name="T58" fmla="*/ 33 w 212"/>
                  <a:gd name="T59" fmla="*/ 213 h 250"/>
                  <a:gd name="T60" fmla="*/ 14 w 212"/>
                  <a:gd name="T61" fmla="*/ 187 h 250"/>
                  <a:gd name="T62" fmla="*/ 2 w 212"/>
                  <a:gd name="T63" fmla="*/ 157 h 250"/>
                  <a:gd name="T64" fmla="*/ 0 w 212"/>
                  <a:gd name="T65" fmla="*/ 126 h 250"/>
                  <a:gd name="T66" fmla="*/ 5 w 212"/>
                  <a:gd name="T67" fmla="*/ 84 h 250"/>
                  <a:gd name="T68" fmla="*/ 21 w 212"/>
                  <a:gd name="T69" fmla="*/ 49 h 250"/>
                  <a:gd name="T70" fmla="*/ 49 w 212"/>
                  <a:gd name="T71" fmla="*/ 24 h 250"/>
                  <a:gd name="T72" fmla="*/ 82 w 212"/>
                  <a:gd name="T73" fmla="*/ 5 h 250"/>
                  <a:gd name="T74" fmla="*/ 123 w 212"/>
                  <a:gd name="T75" fmla="*/ 0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12" h="250">
                    <a:moveTo>
                      <a:pt x="123" y="0"/>
                    </a:moveTo>
                    <a:lnTo>
                      <a:pt x="156" y="3"/>
                    </a:lnTo>
                    <a:lnTo>
                      <a:pt x="184" y="17"/>
                    </a:lnTo>
                    <a:lnTo>
                      <a:pt x="207" y="38"/>
                    </a:lnTo>
                    <a:lnTo>
                      <a:pt x="179" y="56"/>
                    </a:lnTo>
                    <a:lnTo>
                      <a:pt x="165" y="42"/>
                    </a:lnTo>
                    <a:lnTo>
                      <a:pt x="144" y="33"/>
                    </a:lnTo>
                    <a:lnTo>
                      <a:pt x="123" y="31"/>
                    </a:lnTo>
                    <a:lnTo>
                      <a:pt x="93" y="35"/>
                    </a:lnTo>
                    <a:lnTo>
                      <a:pt x="68" y="49"/>
                    </a:lnTo>
                    <a:lnTo>
                      <a:pt x="49" y="70"/>
                    </a:lnTo>
                    <a:lnTo>
                      <a:pt x="37" y="96"/>
                    </a:lnTo>
                    <a:lnTo>
                      <a:pt x="33" y="126"/>
                    </a:lnTo>
                    <a:lnTo>
                      <a:pt x="37" y="157"/>
                    </a:lnTo>
                    <a:lnTo>
                      <a:pt x="49" y="182"/>
                    </a:lnTo>
                    <a:lnTo>
                      <a:pt x="68" y="201"/>
                    </a:lnTo>
                    <a:lnTo>
                      <a:pt x="93" y="215"/>
                    </a:lnTo>
                    <a:lnTo>
                      <a:pt x="123" y="220"/>
                    </a:lnTo>
                    <a:lnTo>
                      <a:pt x="147" y="217"/>
                    </a:lnTo>
                    <a:lnTo>
                      <a:pt x="168" y="206"/>
                    </a:lnTo>
                    <a:lnTo>
                      <a:pt x="184" y="189"/>
                    </a:lnTo>
                    <a:lnTo>
                      <a:pt x="212" y="208"/>
                    </a:lnTo>
                    <a:lnTo>
                      <a:pt x="205" y="217"/>
                    </a:lnTo>
                    <a:lnTo>
                      <a:pt x="193" y="229"/>
                    </a:lnTo>
                    <a:lnTo>
                      <a:pt x="175" y="238"/>
                    </a:lnTo>
                    <a:lnTo>
                      <a:pt x="151" y="248"/>
                    </a:lnTo>
                    <a:lnTo>
                      <a:pt x="121" y="250"/>
                    </a:lnTo>
                    <a:lnTo>
                      <a:pt x="86" y="245"/>
                    </a:lnTo>
                    <a:lnTo>
                      <a:pt x="56" y="231"/>
                    </a:lnTo>
                    <a:lnTo>
                      <a:pt x="33" y="213"/>
                    </a:lnTo>
                    <a:lnTo>
                      <a:pt x="14" y="187"/>
                    </a:lnTo>
                    <a:lnTo>
                      <a:pt x="2" y="157"/>
                    </a:lnTo>
                    <a:lnTo>
                      <a:pt x="0" y="126"/>
                    </a:lnTo>
                    <a:lnTo>
                      <a:pt x="5" y="84"/>
                    </a:lnTo>
                    <a:lnTo>
                      <a:pt x="21" y="49"/>
                    </a:lnTo>
                    <a:lnTo>
                      <a:pt x="49" y="24"/>
                    </a:lnTo>
                    <a:lnTo>
                      <a:pt x="82" y="5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" name="Freeform 26"/>
              <p:cNvSpPr>
                <a:spLocks/>
              </p:cNvSpPr>
              <p:nvPr userDrawn="1"/>
            </p:nvSpPr>
            <p:spPr bwMode="auto">
              <a:xfrm>
                <a:off x="9218613" y="4773613"/>
                <a:ext cx="295275" cy="381000"/>
              </a:xfrm>
              <a:custGeom>
                <a:avLst/>
                <a:gdLst>
                  <a:gd name="T0" fmla="*/ 0 w 186"/>
                  <a:gd name="T1" fmla="*/ 0 h 240"/>
                  <a:gd name="T2" fmla="*/ 186 w 186"/>
                  <a:gd name="T3" fmla="*/ 0 h 240"/>
                  <a:gd name="T4" fmla="*/ 186 w 186"/>
                  <a:gd name="T5" fmla="*/ 30 h 240"/>
                  <a:gd name="T6" fmla="*/ 109 w 186"/>
                  <a:gd name="T7" fmla="*/ 30 h 240"/>
                  <a:gd name="T8" fmla="*/ 109 w 186"/>
                  <a:gd name="T9" fmla="*/ 240 h 240"/>
                  <a:gd name="T10" fmla="*/ 76 w 186"/>
                  <a:gd name="T11" fmla="*/ 240 h 240"/>
                  <a:gd name="T12" fmla="*/ 76 w 186"/>
                  <a:gd name="T13" fmla="*/ 30 h 240"/>
                  <a:gd name="T14" fmla="*/ 0 w 186"/>
                  <a:gd name="T15" fmla="*/ 30 h 240"/>
                  <a:gd name="T16" fmla="*/ 0 w 186"/>
                  <a:gd name="T17" fmla="*/ 0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86" h="240">
                    <a:moveTo>
                      <a:pt x="0" y="0"/>
                    </a:moveTo>
                    <a:lnTo>
                      <a:pt x="186" y="0"/>
                    </a:lnTo>
                    <a:lnTo>
                      <a:pt x="186" y="30"/>
                    </a:lnTo>
                    <a:lnTo>
                      <a:pt x="109" y="30"/>
                    </a:lnTo>
                    <a:lnTo>
                      <a:pt x="109" y="240"/>
                    </a:lnTo>
                    <a:lnTo>
                      <a:pt x="76" y="240"/>
                    </a:lnTo>
                    <a:lnTo>
                      <a:pt x="76" y="30"/>
                    </a:lnTo>
                    <a:lnTo>
                      <a:pt x="0" y="3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" name="Rectangle 27"/>
              <p:cNvSpPr>
                <a:spLocks noChangeArrowheads="1"/>
              </p:cNvSpPr>
              <p:nvPr userDrawn="1"/>
            </p:nvSpPr>
            <p:spPr bwMode="auto">
              <a:xfrm>
                <a:off x="9569450" y="4773613"/>
                <a:ext cx="50800" cy="381000"/>
              </a:xfrm>
              <a:prstGeom prst="rect">
                <a:avLst/>
              </a:prstGeom>
              <a:solidFill>
                <a:srgbClr val="000000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" name="Freeform 28"/>
              <p:cNvSpPr>
                <a:spLocks noEditPoints="1"/>
              </p:cNvSpPr>
              <p:nvPr userDrawn="1"/>
            </p:nvSpPr>
            <p:spPr bwMode="auto">
              <a:xfrm>
                <a:off x="9683750" y="4765676"/>
                <a:ext cx="395288" cy="396875"/>
              </a:xfrm>
              <a:custGeom>
                <a:avLst/>
                <a:gdLst>
                  <a:gd name="T0" fmla="*/ 125 w 249"/>
                  <a:gd name="T1" fmla="*/ 31 h 250"/>
                  <a:gd name="T2" fmla="*/ 95 w 249"/>
                  <a:gd name="T3" fmla="*/ 35 h 250"/>
                  <a:gd name="T4" fmla="*/ 70 w 249"/>
                  <a:gd name="T5" fmla="*/ 49 h 250"/>
                  <a:gd name="T6" fmla="*/ 51 w 249"/>
                  <a:gd name="T7" fmla="*/ 68 h 250"/>
                  <a:gd name="T8" fmla="*/ 39 w 249"/>
                  <a:gd name="T9" fmla="*/ 96 h 250"/>
                  <a:gd name="T10" fmla="*/ 35 w 249"/>
                  <a:gd name="T11" fmla="*/ 124 h 250"/>
                  <a:gd name="T12" fmla="*/ 39 w 249"/>
                  <a:gd name="T13" fmla="*/ 154 h 250"/>
                  <a:gd name="T14" fmla="*/ 51 w 249"/>
                  <a:gd name="T15" fmla="*/ 182 h 250"/>
                  <a:gd name="T16" fmla="*/ 70 w 249"/>
                  <a:gd name="T17" fmla="*/ 201 h 250"/>
                  <a:gd name="T18" fmla="*/ 95 w 249"/>
                  <a:gd name="T19" fmla="*/ 215 h 250"/>
                  <a:gd name="T20" fmla="*/ 125 w 249"/>
                  <a:gd name="T21" fmla="*/ 220 h 250"/>
                  <a:gd name="T22" fmla="*/ 156 w 249"/>
                  <a:gd name="T23" fmla="*/ 215 h 250"/>
                  <a:gd name="T24" fmla="*/ 179 w 249"/>
                  <a:gd name="T25" fmla="*/ 201 h 250"/>
                  <a:gd name="T26" fmla="*/ 198 w 249"/>
                  <a:gd name="T27" fmla="*/ 182 h 250"/>
                  <a:gd name="T28" fmla="*/ 212 w 249"/>
                  <a:gd name="T29" fmla="*/ 154 h 250"/>
                  <a:gd name="T30" fmla="*/ 214 w 249"/>
                  <a:gd name="T31" fmla="*/ 124 h 250"/>
                  <a:gd name="T32" fmla="*/ 212 w 249"/>
                  <a:gd name="T33" fmla="*/ 96 h 250"/>
                  <a:gd name="T34" fmla="*/ 198 w 249"/>
                  <a:gd name="T35" fmla="*/ 68 h 250"/>
                  <a:gd name="T36" fmla="*/ 179 w 249"/>
                  <a:gd name="T37" fmla="*/ 49 h 250"/>
                  <a:gd name="T38" fmla="*/ 156 w 249"/>
                  <a:gd name="T39" fmla="*/ 35 h 250"/>
                  <a:gd name="T40" fmla="*/ 125 w 249"/>
                  <a:gd name="T41" fmla="*/ 31 h 250"/>
                  <a:gd name="T42" fmla="*/ 125 w 249"/>
                  <a:gd name="T43" fmla="*/ 0 h 250"/>
                  <a:gd name="T44" fmla="*/ 165 w 249"/>
                  <a:gd name="T45" fmla="*/ 5 h 250"/>
                  <a:gd name="T46" fmla="*/ 200 w 249"/>
                  <a:gd name="T47" fmla="*/ 24 h 250"/>
                  <a:gd name="T48" fmla="*/ 226 w 249"/>
                  <a:gd name="T49" fmla="*/ 49 h 250"/>
                  <a:gd name="T50" fmla="*/ 244 w 249"/>
                  <a:gd name="T51" fmla="*/ 84 h 250"/>
                  <a:gd name="T52" fmla="*/ 249 w 249"/>
                  <a:gd name="T53" fmla="*/ 124 h 250"/>
                  <a:gd name="T54" fmla="*/ 244 w 249"/>
                  <a:gd name="T55" fmla="*/ 166 h 250"/>
                  <a:gd name="T56" fmla="*/ 226 w 249"/>
                  <a:gd name="T57" fmla="*/ 201 h 250"/>
                  <a:gd name="T58" fmla="*/ 200 w 249"/>
                  <a:gd name="T59" fmla="*/ 227 h 250"/>
                  <a:gd name="T60" fmla="*/ 165 w 249"/>
                  <a:gd name="T61" fmla="*/ 245 h 250"/>
                  <a:gd name="T62" fmla="*/ 125 w 249"/>
                  <a:gd name="T63" fmla="*/ 250 h 250"/>
                  <a:gd name="T64" fmla="*/ 84 w 249"/>
                  <a:gd name="T65" fmla="*/ 245 h 250"/>
                  <a:gd name="T66" fmla="*/ 49 w 249"/>
                  <a:gd name="T67" fmla="*/ 227 h 250"/>
                  <a:gd name="T68" fmla="*/ 23 w 249"/>
                  <a:gd name="T69" fmla="*/ 201 h 250"/>
                  <a:gd name="T70" fmla="*/ 7 w 249"/>
                  <a:gd name="T71" fmla="*/ 166 h 250"/>
                  <a:gd name="T72" fmla="*/ 0 w 249"/>
                  <a:gd name="T73" fmla="*/ 124 h 250"/>
                  <a:gd name="T74" fmla="*/ 7 w 249"/>
                  <a:gd name="T75" fmla="*/ 84 h 250"/>
                  <a:gd name="T76" fmla="*/ 23 w 249"/>
                  <a:gd name="T77" fmla="*/ 49 h 250"/>
                  <a:gd name="T78" fmla="*/ 49 w 249"/>
                  <a:gd name="T79" fmla="*/ 24 h 250"/>
                  <a:gd name="T80" fmla="*/ 84 w 249"/>
                  <a:gd name="T81" fmla="*/ 5 h 250"/>
                  <a:gd name="T82" fmla="*/ 125 w 249"/>
                  <a:gd name="T83" fmla="*/ 0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249" h="250">
                    <a:moveTo>
                      <a:pt x="125" y="31"/>
                    </a:moveTo>
                    <a:lnTo>
                      <a:pt x="95" y="35"/>
                    </a:lnTo>
                    <a:lnTo>
                      <a:pt x="70" y="49"/>
                    </a:lnTo>
                    <a:lnTo>
                      <a:pt x="51" y="68"/>
                    </a:lnTo>
                    <a:lnTo>
                      <a:pt x="39" y="96"/>
                    </a:lnTo>
                    <a:lnTo>
                      <a:pt x="35" y="124"/>
                    </a:lnTo>
                    <a:lnTo>
                      <a:pt x="39" y="154"/>
                    </a:lnTo>
                    <a:lnTo>
                      <a:pt x="51" y="182"/>
                    </a:lnTo>
                    <a:lnTo>
                      <a:pt x="70" y="201"/>
                    </a:lnTo>
                    <a:lnTo>
                      <a:pt x="95" y="215"/>
                    </a:lnTo>
                    <a:lnTo>
                      <a:pt x="125" y="220"/>
                    </a:lnTo>
                    <a:lnTo>
                      <a:pt x="156" y="215"/>
                    </a:lnTo>
                    <a:lnTo>
                      <a:pt x="179" y="201"/>
                    </a:lnTo>
                    <a:lnTo>
                      <a:pt x="198" y="182"/>
                    </a:lnTo>
                    <a:lnTo>
                      <a:pt x="212" y="154"/>
                    </a:lnTo>
                    <a:lnTo>
                      <a:pt x="214" y="124"/>
                    </a:lnTo>
                    <a:lnTo>
                      <a:pt x="212" y="96"/>
                    </a:lnTo>
                    <a:lnTo>
                      <a:pt x="198" y="68"/>
                    </a:lnTo>
                    <a:lnTo>
                      <a:pt x="179" y="49"/>
                    </a:lnTo>
                    <a:lnTo>
                      <a:pt x="156" y="35"/>
                    </a:lnTo>
                    <a:lnTo>
                      <a:pt x="125" y="31"/>
                    </a:lnTo>
                    <a:close/>
                    <a:moveTo>
                      <a:pt x="125" y="0"/>
                    </a:moveTo>
                    <a:lnTo>
                      <a:pt x="165" y="5"/>
                    </a:lnTo>
                    <a:lnTo>
                      <a:pt x="200" y="24"/>
                    </a:lnTo>
                    <a:lnTo>
                      <a:pt x="226" y="49"/>
                    </a:lnTo>
                    <a:lnTo>
                      <a:pt x="244" y="84"/>
                    </a:lnTo>
                    <a:lnTo>
                      <a:pt x="249" y="124"/>
                    </a:lnTo>
                    <a:lnTo>
                      <a:pt x="244" y="166"/>
                    </a:lnTo>
                    <a:lnTo>
                      <a:pt x="226" y="201"/>
                    </a:lnTo>
                    <a:lnTo>
                      <a:pt x="200" y="227"/>
                    </a:lnTo>
                    <a:lnTo>
                      <a:pt x="165" y="245"/>
                    </a:lnTo>
                    <a:lnTo>
                      <a:pt x="125" y="250"/>
                    </a:lnTo>
                    <a:lnTo>
                      <a:pt x="84" y="245"/>
                    </a:lnTo>
                    <a:lnTo>
                      <a:pt x="49" y="227"/>
                    </a:lnTo>
                    <a:lnTo>
                      <a:pt x="23" y="201"/>
                    </a:lnTo>
                    <a:lnTo>
                      <a:pt x="7" y="166"/>
                    </a:lnTo>
                    <a:lnTo>
                      <a:pt x="0" y="124"/>
                    </a:lnTo>
                    <a:lnTo>
                      <a:pt x="7" y="84"/>
                    </a:lnTo>
                    <a:lnTo>
                      <a:pt x="23" y="49"/>
                    </a:lnTo>
                    <a:lnTo>
                      <a:pt x="49" y="24"/>
                    </a:lnTo>
                    <a:lnTo>
                      <a:pt x="84" y="5"/>
                    </a:lnTo>
                    <a:lnTo>
                      <a:pt x="125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" name="Freeform 29"/>
              <p:cNvSpPr>
                <a:spLocks/>
              </p:cNvSpPr>
              <p:nvPr userDrawn="1"/>
            </p:nvSpPr>
            <p:spPr bwMode="auto">
              <a:xfrm>
                <a:off x="10152063" y="4773613"/>
                <a:ext cx="328613" cy="381000"/>
              </a:xfrm>
              <a:custGeom>
                <a:avLst/>
                <a:gdLst>
                  <a:gd name="T0" fmla="*/ 0 w 207"/>
                  <a:gd name="T1" fmla="*/ 0 h 240"/>
                  <a:gd name="T2" fmla="*/ 42 w 207"/>
                  <a:gd name="T3" fmla="*/ 0 h 240"/>
                  <a:gd name="T4" fmla="*/ 175 w 207"/>
                  <a:gd name="T5" fmla="*/ 198 h 240"/>
                  <a:gd name="T6" fmla="*/ 175 w 207"/>
                  <a:gd name="T7" fmla="*/ 198 h 240"/>
                  <a:gd name="T8" fmla="*/ 175 w 207"/>
                  <a:gd name="T9" fmla="*/ 0 h 240"/>
                  <a:gd name="T10" fmla="*/ 207 w 207"/>
                  <a:gd name="T11" fmla="*/ 0 h 240"/>
                  <a:gd name="T12" fmla="*/ 207 w 207"/>
                  <a:gd name="T13" fmla="*/ 240 h 240"/>
                  <a:gd name="T14" fmla="*/ 166 w 207"/>
                  <a:gd name="T15" fmla="*/ 240 h 240"/>
                  <a:gd name="T16" fmla="*/ 33 w 207"/>
                  <a:gd name="T17" fmla="*/ 42 h 240"/>
                  <a:gd name="T18" fmla="*/ 33 w 207"/>
                  <a:gd name="T19" fmla="*/ 42 h 240"/>
                  <a:gd name="T20" fmla="*/ 33 w 207"/>
                  <a:gd name="T21" fmla="*/ 240 h 240"/>
                  <a:gd name="T22" fmla="*/ 0 w 207"/>
                  <a:gd name="T23" fmla="*/ 240 h 240"/>
                  <a:gd name="T24" fmla="*/ 0 w 207"/>
                  <a:gd name="T25" fmla="*/ 0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07" h="240">
                    <a:moveTo>
                      <a:pt x="0" y="0"/>
                    </a:moveTo>
                    <a:lnTo>
                      <a:pt x="42" y="0"/>
                    </a:lnTo>
                    <a:lnTo>
                      <a:pt x="175" y="198"/>
                    </a:lnTo>
                    <a:lnTo>
                      <a:pt x="175" y="198"/>
                    </a:lnTo>
                    <a:lnTo>
                      <a:pt x="175" y="0"/>
                    </a:lnTo>
                    <a:lnTo>
                      <a:pt x="207" y="0"/>
                    </a:lnTo>
                    <a:lnTo>
                      <a:pt x="207" y="240"/>
                    </a:lnTo>
                    <a:lnTo>
                      <a:pt x="166" y="240"/>
                    </a:lnTo>
                    <a:lnTo>
                      <a:pt x="33" y="42"/>
                    </a:lnTo>
                    <a:lnTo>
                      <a:pt x="33" y="42"/>
                    </a:lnTo>
                    <a:lnTo>
                      <a:pt x="33" y="240"/>
                    </a:lnTo>
                    <a:lnTo>
                      <a:pt x="0" y="24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" name="Freeform 30"/>
              <p:cNvSpPr>
                <a:spLocks/>
              </p:cNvSpPr>
              <p:nvPr userDrawn="1"/>
            </p:nvSpPr>
            <p:spPr bwMode="auto">
              <a:xfrm>
                <a:off x="10547350" y="4765676"/>
                <a:ext cx="252413" cy="396875"/>
              </a:xfrm>
              <a:custGeom>
                <a:avLst/>
                <a:gdLst>
                  <a:gd name="T0" fmla="*/ 89 w 159"/>
                  <a:gd name="T1" fmla="*/ 0 h 250"/>
                  <a:gd name="T2" fmla="*/ 114 w 159"/>
                  <a:gd name="T3" fmla="*/ 3 h 250"/>
                  <a:gd name="T4" fmla="*/ 138 w 159"/>
                  <a:gd name="T5" fmla="*/ 10 h 250"/>
                  <a:gd name="T6" fmla="*/ 156 w 159"/>
                  <a:gd name="T7" fmla="*/ 26 h 250"/>
                  <a:gd name="T8" fmla="*/ 131 w 159"/>
                  <a:gd name="T9" fmla="*/ 52 h 250"/>
                  <a:gd name="T10" fmla="*/ 114 w 159"/>
                  <a:gd name="T11" fmla="*/ 35 h 250"/>
                  <a:gd name="T12" fmla="*/ 89 w 159"/>
                  <a:gd name="T13" fmla="*/ 31 h 250"/>
                  <a:gd name="T14" fmla="*/ 66 w 159"/>
                  <a:gd name="T15" fmla="*/ 33 h 250"/>
                  <a:gd name="T16" fmla="*/ 52 w 159"/>
                  <a:gd name="T17" fmla="*/ 42 h 250"/>
                  <a:gd name="T18" fmla="*/ 45 w 159"/>
                  <a:gd name="T19" fmla="*/ 54 h 250"/>
                  <a:gd name="T20" fmla="*/ 42 w 159"/>
                  <a:gd name="T21" fmla="*/ 66 h 250"/>
                  <a:gd name="T22" fmla="*/ 47 w 159"/>
                  <a:gd name="T23" fmla="*/ 84 h 250"/>
                  <a:gd name="T24" fmla="*/ 56 w 159"/>
                  <a:gd name="T25" fmla="*/ 94 h 250"/>
                  <a:gd name="T26" fmla="*/ 73 w 159"/>
                  <a:gd name="T27" fmla="*/ 103 h 250"/>
                  <a:gd name="T28" fmla="*/ 91 w 159"/>
                  <a:gd name="T29" fmla="*/ 110 h 250"/>
                  <a:gd name="T30" fmla="*/ 110 w 159"/>
                  <a:gd name="T31" fmla="*/ 115 h 250"/>
                  <a:gd name="T32" fmla="*/ 128 w 159"/>
                  <a:gd name="T33" fmla="*/ 124 h 250"/>
                  <a:gd name="T34" fmla="*/ 145 w 159"/>
                  <a:gd name="T35" fmla="*/ 136 h 250"/>
                  <a:gd name="T36" fmla="*/ 156 w 159"/>
                  <a:gd name="T37" fmla="*/ 152 h 250"/>
                  <a:gd name="T38" fmla="*/ 159 w 159"/>
                  <a:gd name="T39" fmla="*/ 178 h 250"/>
                  <a:gd name="T40" fmla="*/ 156 w 159"/>
                  <a:gd name="T41" fmla="*/ 203 h 250"/>
                  <a:gd name="T42" fmla="*/ 145 w 159"/>
                  <a:gd name="T43" fmla="*/ 222 h 250"/>
                  <a:gd name="T44" fmla="*/ 126 w 159"/>
                  <a:gd name="T45" fmla="*/ 238 h 250"/>
                  <a:gd name="T46" fmla="*/ 103 w 159"/>
                  <a:gd name="T47" fmla="*/ 248 h 250"/>
                  <a:gd name="T48" fmla="*/ 77 w 159"/>
                  <a:gd name="T49" fmla="*/ 250 h 250"/>
                  <a:gd name="T50" fmla="*/ 47 w 159"/>
                  <a:gd name="T51" fmla="*/ 248 h 250"/>
                  <a:gd name="T52" fmla="*/ 21 w 159"/>
                  <a:gd name="T53" fmla="*/ 236 h 250"/>
                  <a:gd name="T54" fmla="*/ 0 w 159"/>
                  <a:gd name="T55" fmla="*/ 217 h 250"/>
                  <a:gd name="T56" fmla="*/ 26 w 159"/>
                  <a:gd name="T57" fmla="*/ 194 h 250"/>
                  <a:gd name="T58" fmla="*/ 40 w 159"/>
                  <a:gd name="T59" fmla="*/ 210 h 250"/>
                  <a:gd name="T60" fmla="*/ 59 w 159"/>
                  <a:gd name="T61" fmla="*/ 217 h 250"/>
                  <a:gd name="T62" fmla="*/ 77 w 159"/>
                  <a:gd name="T63" fmla="*/ 220 h 250"/>
                  <a:gd name="T64" fmla="*/ 93 w 159"/>
                  <a:gd name="T65" fmla="*/ 217 h 250"/>
                  <a:gd name="T66" fmla="*/ 110 w 159"/>
                  <a:gd name="T67" fmla="*/ 210 h 250"/>
                  <a:gd name="T68" fmla="*/ 121 w 159"/>
                  <a:gd name="T69" fmla="*/ 199 h 250"/>
                  <a:gd name="T70" fmla="*/ 126 w 159"/>
                  <a:gd name="T71" fmla="*/ 180 h 250"/>
                  <a:gd name="T72" fmla="*/ 121 w 159"/>
                  <a:gd name="T73" fmla="*/ 166 h 250"/>
                  <a:gd name="T74" fmla="*/ 110 w 159"/>
                  <a:gd name="T75" fmla="*/ 154 h 250"/>
                  <a:gd name="T76" fmla="*/ 96 w 159"/>
                  <a:gd name="T77" fmla="*/ 147 h 250"/>
                  <a:gd name="T78" fmla="*/ 77 w 159"/>
                  <a:gd name="T79" fmla="*/ 140 h 250"/>
                  <a:gd name="T80" fmla="*/ 56 w 159"/>
                  <a:gd name="T81" fmla="*/ 133 h 250"/>
                  <a:gd name="T82" fmla="*/ 38 w 159"/>
                  <a:gd name="T83" fmla="*/ 126 h 250"/>
                  <a:gd name="T84" fmla="*/ 21 w 159"/>
                  <a:gd name="T85" fmla="*/ 112 h 250"/>
                  <a:gd name="T86" fmla="*/ 12 w 159"/>
                  <a:gd name="T87" fmla="*/ 94 h 250"/>
                  <a:gd name="T88" fmla="*/ 7 w 159"/>
                  <a:gd name="T89" fmla="*/ 66 h 250"/>
                  <a:gd name="T90" fmla="*/ 10 w 159"/>
                  <a:gd name="T91" fmla="*/ 49 h 250"/>
                  <a:gd name="T92" fmla="*/ 19 w 159"/>
                  <a:gd name="T93" fmla="*/ 31 h 250"/>
                  <a:gd name="T94" fmla="*/ 35 w 159"/>
                  <a:gd name="T95" fmla="*/ 14 h 250"/>
                  <a:gd name="T96" fmla="*/ 59 w 159"/>
                  <a:gd name="T97" fmla="*/ 3 h 250"/>
                  <a:gd name="T98" fmla="*/ 89 w 159"/>
                  <a:gd name="T99" fmla="*/ 0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59" h="250">
                    <a:moveTo>
                      <a:pt x="89" y="0"/>
                    </a:moveTo>
                    <a:lnTo>
                      <a:pt x="114" y="3"/>
                    </a:lnTo>
                    <a:lnTo>
                      <a:pt x="138" y="10"/>
                    </a:lnTo>
                    <a:lnTo>
                      <a:pt x="156" y="26"/>
                    </a:lnTo>
                    <a:lnTo>
                      <a:pt x="131" y="52"/>
                    </a:lnTo>
                    <a:lnTo>
                      <a:pt x="114" y="35"/>
                    </a:lnTo>
                    <a:lnTo>
                      <a:pt x="89" y="31"/>
                    </a:lnTo>
                    <a:lnTo>
                      <a:pt x="66" y="33"/>
                    </a:lnTo>
                    <a:lnTo>
                      <a:pt x="52" y="42"/>
                    </a:lnTo>
                    <a:lnTo>
                      <a:pt x="45" y="54"/>
                    </a:lnTo>
                    <a:lnTo>
                      <a:pt x="42" y="66"/>
                    </a:lnTo>
                    <a:lnTo>
                      <a:pt x="47" y="84"/>
                    </a:lnTo>
                    <a:lnTo>
                      <a:pt x="56" y="94"/>
                    </a:lnTo>
                    <a:lnTo>
                      <a:pt x="73" y="103"/>
                    </a:lnTo>
                    <a:lnTo>
                      <a:pt x="91" y="110"/>
                    </a:lnTo>
                    <a:lnTo>
                      <a:pt x="110" y="115"/>
                    </a:lnTo>
                    <a:lnTo>
                      <a:pt x="128" y="124"/>
                    </a:lnTo>
                    <a:lnTo>
                      <a:pt x="145" y="136"/>
                    </a:lnTo>
                    <a:lnTo>
                      <a:pt x="156" y="152"/>
                    </a:lnTo>
                    <a:lnTo>
                      <a:pt x="159" y="178"/>
                    </a:lnTo>
                    <a:lnTo>
                      <a:pt x="156" y="203"/>
                    </a:lnTo>
                    <a:lnTo>
                      <a:pt x="145" y="222"/>
                    </a:lnTo>
                    <a:lnTo>
                      <a:pt x="126" y="238"/>
                    </a:lnTo>
                    <a:lnTo>
                      <a:pt x="103" y="248"/>
                    </a:lnTo>
                    <a:lnTo>
                      <a:pt x="77" y="250"/>
                    </a:lnTo>
                    <a:lnTo>
                      <a:pt x="47" y="248"/>
                    </a:lnTo>
                    <a:lnTo>
                      <a:pt x="21" y="236"/>
                    </a:lnTo>
                    <a:lnTo>
                      <a:pt x="0" y="217"/>
                    </a:lnTo>
                    <a:lnTo>
                      <a:pt x="26" y="194"/>
                    </a:lnTo>
                    <a:lnTo>
                      <a:pt x="40" y="210"/>
                    </a:lnTo>
                    <a:lnTo>
                      <a:pt x="59" y="217"/>
                    </a:lnTo>
                    <a:lnTo>
                      <a:pt x="77" y="220"/>
                    </a:lnTo>
                    <a:lnTo>
                      <a:pt x="93" y="217"/>
                    </a:lnTo>
                    <a:lnTo>
                      <a:pt x="110" y="210"/>
                    </a:lnTo>
                    <a:lnTo>
                      <a:pt x="121" y="199"/>
                    </a:lnTo>
                    <a:lnTo>
                      <a:pt x="126" y="180"/>
                    </a:lnTo>
                    <a:lnTo>
                      <a:pt x="121" y="166"/>
                    </a:lnTo>
                    <a:lnTo>
                      <a:pt x="110" y="154"/>
                    </a:lnTo>
                    <a:lnTo>
                      <a:pt x="96" y="147"/>
                    </a:lnTo>
                    <a:lnTo>
                      <a:pt x="77" y="140"/>
                    </a:lnTo>
                    <a:lnTo>
                      <a:pt x="56" y="133"/>
                    </a:lnTo>
                    <a:lnTo>
                      <a:pt x="38" y="126"/>
                    </a:lnTo>
                    <a:lnTo>
                      <a:pt x="21" y="112"/>
                    </a:lnTo>
                    <a:lnTo>
                      <a:pt x="12" y="94"/>
                    </a:lnTo>
                    <a:lnTo>
                      <a:pt x="7" y="66"/>
                    </a:lnTo>
                    <a:lnTo>
                      <a:pt x="10" y="49"/>
                    </a:lnTo>
                    <a:lnTo>
                      <a:pt x="19" y="31"/>
                    </a:lnTo>
                    <a:lnTo>
                      <a:pt x="35" y="14"/>
                    </a:lnTo>
                    <a:lnTo>
                      <a:pt x="59" y="3"/>
                    </a:lnTo>
                    <a:lnTo>
                      <a:pt x="89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" name="Freeform 31"/>
              <p:cNvSpPr>
                <a:spLocks/>
              </p:cNvSpPr>
              <p:nvPr userDrawn="1"/>
            </p:nvSpPr>
            <p:spPr bwMode="auto">
              <a:xfrm>
                <a:off x="4743450" y="5280026"/>
                <a:ext cx="239713" cy="382588"/>
              </a:xfrm>
              <a:custGeom>
                <a:avLst/>
                <a:gdLst>
                  <a:gd name="T0" fmla="*/ 0 w 151"/>
                  <a:gd name="T1" fmla="*/ 0 h 241"/>
                  <a:gd name="T2" fmla="*/ 151 w 151"/>
                  <a:gd name="T3" fmla="*/ 0 h 241"/>
                  <a:gd name="T4" fmla="*/ 151 w 151"/>
                  <a:gd name="T5" fmla="*/ 31 h 241"/>
                  <a:gd name="T6" fmla="*/ 33 w 151"/>
                  <a:gd name="T7" fmla="*/ 31 h 241"/>
                  <a:gd name="T8" fmla="*/ 33 w 151"/>
                  <a:gd name="T9" fmla="*/ 105 h 241"/>
                  <a:gd name="T10" fmla="*/ 142 w 151"/>
                  <a:gd name="T11" fmla="*/ 105 h 241"/>
                  <a:gd name="T12" fmla="*/ 142 w 151"/>
                  <a:gd name="T13" fmla="*/ 136 h 241"/>
                  <a:gd name="T14" fmla="*/ 33 w 151"/>
                  <a:gd name="T15" fmla="*/ 136 h 241"/>
                  <a:gd name="T16" fmla="*/ 33 w 151"/>
                  <a:gd name="T17" fmla="*/ 241 h 241"/>
                  <a:gd name="T18" fmla="*/ 0 w 151"/>
                  <a:gd name="T19" fmla="*/ 241 h 241"/>
                  <a:gd name="T20" fmla="*/ 0 w 151"/>
                  <a:gd name="T21" fmla="*/ 0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51" h="241">
                    <a:moveTo>
                      <a:pt x="0" y="0"/>
                    </a:moveTo>
                    <a:lnTo>
                      <a:pt x="151" y="0"/>
                    </a:lnTo>
                    <a:lnTo>
                      <a:pt x="151" y="31"/>
                    </a:lnTo>
                    <a:lnTo>
                      <a:pt x="33" y="31"/>
                    </a:lnTo>
                    <a:lnTo>
                      <a:pt x="33" y="105"/>
                    </a:lnTo>
                    <a:lnTo>
                      <a:pt x="142" y="105"/>
                    </a:lnTo>
                    <a:lnTo>
                      <a:pt x="142" y="136"/>
                    </a:lnTo>
                    <a:lnTo>
                      <a:pt x="33" y="136"/>
                    </a:lnTo>
                    <a:lnTo>
                      <a:pt x="33" y="241"/>
                    </a:lnTo>
                    <a:lnTo>
                      <a:pt x="0" y="2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" name="Freeform 32"/>
              <p:cNvSpPr>
                <a:spLocks noEditPoints="1"/>
              </p:cNvSpPr>
              <p:nvPr userDrawn="1"/>
            </p:nvSpPr>
            <p:spPr bwMode="auto">
              <a:xfrm>
                <a:off x="5021263" y="5268913"/>
                <a:ext cx="395288" cy="400050"/>
              </a:xfrm>
              <a:custGeom>
                <a:avLst/>
                <a:gdLst>
                  <a:gd name="T0" fmla="*/ 125 w 249"/>
                  <a:gd name="T1" fmla="*/ 33 h 252"/>
                  <a:gd name="T2" fmla="*/ 95 w 249"/>
                  <a:gd name="T3" fmla="*/ 38 h 252"/>
                  <a:gd name="T4" fmla="*/ 70 w 249"/>
                  <a:gd name="T5" fmla="*/ 49 h 252"/>
                  <a:gd name="T6" fmla="*/ 51 w 249"/>
                  <a:gd name="T7" fmla="*/ 70 h 252"/>
                  <a:gd name="T8" fmla="*/ 39 w 249"/>
                  <a:gd name="T9" fmla="*/ 98 h 252"/>
                  <a:gd name="T10" fmla="*/ 35 w 249"/>
                  <a:gd name="T11" fmla="*/ 126 h 252"/>
                  <a:gd name="T12" fmla="*/ 39 w 249"/>
                  <a:gd name="T13" fmla="*/ 157 h 252"/>
                  <a:gd name="T14" fmla="*/ 51 w 249"/>
                  <a:gd name="T15" fmla="*/ 182 h 252"/>
                  <a:gd name="T16" fmla="*/ 70 w 249"/>
                  <a:gd name="T17" fmla="*/ 203 h 252"/>
                  <a:gd name="T18" fmla="*/ 95 w 249"/>
                  <a:gd name="T19" fmla="*/ 217 h 252"/>
                  <a:gd name="T20" fmla="*/ 125 w 249"/>
                  <a:gd name="T21" fmla="*/ 222 h 252"/>
                  <a:gd name="T22" fmla="*/ 156 w 249"/>
                  <a:gd name="T23" fmla="*/ 217 h 252"/>
                  <a:gd name="T24" fmla="*/ 179 w 249"/>
                  <a:gd name="T25" fmla="*/ 203 h 252"/>
                  <a:gd name="T26" fmla="*/ 200 w 249"/>
                  <a:gd name="T27" fmla="*/ 182 h 252"/>
                  <a:gd name="T28" fmla="*/ 212 w 249"/>
                  <a:gd name="T29" fmla="*/ 157 h 252"/>
                  <a:gd name="T30" fmla="*/ 214 w 249"/>
                  <a:gd name="T31" fmla="*/ 126 h 252"/>
                  <a:gd name="T32" fmla="*/ 212 w 249"/>
                  <a:gd name="T33" fmla="*/ 98 h 252"/>
                  <a:gd name="T34" fmla="*/ 200 w 249"/>
                  <a:gd name="T35" fmla="*/ 70 h 252"/>
                  <a:gd name="T36" fmla="*/ 179 w 249"/>
                  <a:gd name="T37" fmla="*/ 49 h 252"/>
                  <a:gd name="T38" fmla="*/ 156 w 249"/>
                  <a:gd name="T39" fmla="*/ 38 h 252"/>
                  <a:gd name="T40" fmla="*/ 125 w 249"/>
                  <a:gd name="T41" fmla="*/ 33 h 252"/>
                  <a:gd name="T42" fmla="*/ 125 w 249"/>
                  <a:gd name="T43" fmla="*/ 0 h 252"/>
                  <a:gd name="T44" fmla="*/ 165 w 249"/>
                  <a:gd name="T45" fmla="*/ 7 h 252"/>
                  <a:gd name="T46" fmla="*/ 200 w 249"/>
                  <a:gd name="T47" fmla="*/ 26 h 252"/>
                  <a:gd name="T48" fmla="*/ 226 w 249"/>
                  <a:gd name="T49" fmla="*/ 52 h 252"/>
                  <a:gd name="T50" fmla="*/ 244 w 249"/>
                  <a:gd name="T51" fmla="*/ 87 h 252"/>
                  <a:gd name="T52" fmla="*/ 249 w 249"/>
                  <a:gd name="T53" fmla="*/ 126 h 252"/>
                  <a:gd name="T54" fmla="*/ 244 w 249"/>
                  <a:gd name="T55" fmla="*/ 168 h 252"/>
                  <a:gd name="T56" fmla="*/ 226 w 249"/>
                  <a:gd name="T57" fmla="*/ 203 h 252"/>
                  <a:gd name="T58" fmla="*/ 200 w 249"/>
                  <a:gd name="T59" fmla="*/ 229 h 252"/>
                  <a:gd name="T60" fmla="*/ 165 w 249"/>
                  <a:gd name="T61" fmla="*/ 248 h 252"/>
                  <a:gd name="T62" fmla="*/ 125 w 249"/>
                  <a:gd name="T63" fmla="*/ 252 h 252"/>
                  <a:gd name="T64" fmla="*/ 84 w 249"/>
                  <a:gd name="T65" fmla="*/ 248 h 252"/>
                  <a:gd name="T66" fmla="*/ 49 w 249"/>
                  <a:gd name="T67" fmla="*/ 229 h 252"/>
                  <a:gd name="T68" fmla="*/ 23 w 249"/>
                  <a:gd name="T69" fmla="*/ 203 h 252"/>
                  <a:gd name="T70" fmla="*/ 7 w 249"/>
                  <a:gd name="T71" fmla="*/ 168 h 252"/>
                  <a:gd name="T72" fmla="*/ 0 w 249"/>
                  <a:gd name="T73" fmla="*/ 126 h 252"/>
                  <a:gd name="T74" fmla="*/ 7 w 249"/>
                  <a:gd name="T75" fmla="*/ 87 h 252"/>
                  <a:gd name="T76" fmla="*/ 23 w 249"/>
                  <a:gd name="T77" fmla="*/ 52 h 252"/>
                  <a:gd name="T78" fmla="*/ 49 w 249"/>
                  <a:gd name="T79" fmla="*/ 26 h 252"/>
                  <a:gd name="T80" fmla="*/ 84 w 249"/>
                  <a:gd name="T81" fmla="*/ 7 h 252"/>
                  <a:gd name="T82" fmla="*/ 125 w 249"/>
                  <a:gd name="T83" fmla="*/ 0 h 2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249" h="252">
                    <a:moveTo>
                      <a:pt x="125" y="33"/>
                    </a:moveTo>
                    <a:lnTo>
                      <a:pt x="95" y="38"/>
                    </a:lnTo>
                    <a:lnTo>
                      <a:pt x="70" y="49"/>
                    </a:lnTo>
                    <a:lnTo>
                      <a:pt x="51" y="70"/>
                    </a:lnTo>
                    <a:lnTo>
                      <a:pt x="39" y="98"/>
                    </a:lnTo>
                    <a:lnTo>
                      <a:pt x="35" y="126"/>
                    </a:lnTo>
                    <a:lnTo>
                      <a:pt x="39" y="157"/>
                    </a:lnTo>
                    <a:lnTo>
                      <a:pt x="51" y="182"/>
                    </a:lnTo>
                    <a:lnTo>
                      <a:pt x="70" y="203"/>
                    </a:lnTo>
                    <a:lnTo>
                      <a:pt x="95" y="217"/>
                    </a:lnTo>
                    <a:lnTo>
                      <a:pt x="125" y="222"/>
                    </a:lnTo>
                    <a:lnTo>
                      <a:pt x="156" y="217"/>
                    </a:lnTo>
                    <a:lnTo>
                      <a:pt x="179" y="203"/>
                    </a:lnTo>
                    <a:lnTo>
                      <a:pt x="200" y="182"/>
                    </a:lnTo>
                    <a:lnTo>
                      <a:pt x="212" y="157"/>
                    </a:lnTo>
                    <a:lnTo>
                      <a:pt x="214" y="126"/>
                    </a:lnTo>
                    <a:lnTo>
                      <a:pt x="212" y="98"/>
                    </a:lnTo>
                    <a:lnTo>
                      <a:pt x="200" y="70"/>
                    </a:lnTo>
                    <a:lnTo>
                      <a:pt x="179" y="49"/>
                    </a:lnTo>
                    <a:lnTo>
                      <a:pt x="156" y="38"/>
                    </a:lnTo>
                    <a:lnTo>
                      <a:pt x="125" y="33"/>
                    </a:lnTo>
                    <a:close/>
                    <a:moveTo>
                      <a:pt x="125" y="0"/>
                    </a:moveTo>
                    <a:lnTo>
                      <a:pt x="165" y="7"/>
                    </a:lnTo>
                    <a:lnTo>
                      <a:pt x="200" y="26"/>
                    </a:lnTo>
                    <a:lnTo>
                      <a:pt x="226" y="52"/>
                    </a:lnTo>
                    <a:lnTo>
                      <a:pt x="244" y="87"/>
                    </a:lnTo>
                    <a:lnTo>
                      <a:pt x="249" y="126"/>
                    </a:lnTo>
                    <a:lnTo>
                      <a:pt x="244" y="168"/>
                    </a:lnTo>
                    <a:lnTo>
                      <a:pt x="226" y="203"/>
                    </a:lnTo>
                    <a:lnTo>
                      <a:pt x="200" y="229"/>
                    </a:lnTo>
                    <a:lnTo>
                      <a:pt x="165" y="248"/>
                    </a:lnTo>
                    <a:lnTo>
                      <a:pt x="125" y="252"/>
                    </a:lnTo>
                    <a:lnTo>
                      <a:pt x="84" y="248"/>
                    </a:lnTo>
                    <a:lnTo>
                      <a:pt x="49" y="229"/>
                    </a:lnTo>
                    <a:lnTo>
                      <a:pt x="23" y="203"/>
                    </a:lnTo>
                    <a:lnTo>
                      <a:pt x="7" y="168"/>
                    </a:lnTo>
                    <a:lnTo>
                      <a:pt x="0" y="126"/>
                    </a:lnTo>
                    <a:lnTo>
                      <a:pt x="7" y="87"/>
                    </a:lnTo>
                    <a:lnTo>
                      <a:pt x="23" y="52"/>
                    </a:lnTo>
                    <a:lnTo>
                      <a:pt x="49" y="26"/>
                    </a:lnTo>
                    <a:lnTo>
                      <a:pt x="84" y="7"/>
                    </a:lnTo>
                    <a:lnTo>
                      <a:pt x="125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" name="Freeform 33"/>
              <p:cNvSpPr>
                <a:spLocks noEditPoints="1"/>
              </p:cNvSpPr>
              <p:nvPr userDrawn="1"/>
            </p:nvSpPr>
            <p:spPr bwMode="auto">
              <a:xfrm>
                <a:off x="5483225" y="5280026"/>
                <a:ext cx="269875" cy="382588"/>
              </a:xfrm>
              <a:custGeom>
                <a:avLst/>
                <a:gdLst>
                  <a:gd name="T0" fmla="*/ 32 w 170"/>
                  <a:gd name="T1" fmla="*/ 28 h 241"/>
                  <a:gd name="T2" fmla="*/ 32 w 170"/>
                  <a:gd name="T3" fmla="*/ 105 h 241"/>
                  <a:gd name="T4" fmla="*/ 74 w 170"/>
                  <a:gd name="T5" fmla="*/ 105 h 241"/>
                  <a:gd name="T6" fmla="*/ 90 w 170"/>
                  <a:gd name="T7" fmla="*/ 105 h 241"/>
                  <a:gd name="T8" fmla="*/ 104 w 170"/>
                  <a:gd name="T9" fmla="*/ 101 h 241"/>
                  <a:gd name="T10" fmla="*/ 116 w 170"/>
                  <a:gd name="T11" fmla="*/ 96 h 241"/>
                  <a:gd name="T12" fmla="*/ 123 w 170"/>
                  <a:gd name="T13" fmla="*/ 84 h 241"/>
                  <a:gd name="T14" fmla="*/ 125 w 170"/>
                  <a:gd name="T15" fmla="*/ 68 h 241"/>
                  <a:gd name="T16" fmla="*/ 123 w 170"/>
                  <a:gd name="T17" fmla="*/ 52 h 241"/>
                  <a:gd name="T18" fmla="*/ 116 w 170"/>
                  <a:gd name="T19" fmla="*/ 40 h 241"/>
                  <a:gd name="T20" fmla="*/ 104 w 170"/>
                  <a:gd name="T21" fmla="*/ 33 h 241"/>
                  <a:gd name="T22" fmla="*/ 90 w 170"/>
                  <a:gd name="T23" fmla="*/ 31 h 241"/>
                  <a:gd name="T24" fmla="*/ 74 w 170"/>
                  <a:gd name="T25" fmla="*/ 28 h 241"/>
                  <a:gd name="T26" fmla="*/ 32 w 170"/>
                  <a:gd name="T27" fmla="*/ 28 h 241"/>
                  <a:gd name="T28" fmla="*/ 0 w 170"/>
                  <a:gd name="T29" fmla="*/ 0 h 241"/>
                  <a:gd name="T30" fmla="*/ 83 w 170"/>
                  <a:gd name="T31" fmla="*/ 0 h 241"/>
                  <a:gd name="T32" fmla="*/ 111 w 170"/>
                  <a:gd name="T33" fmla="*/ 3 h 241"/>
                  <a:gd name="T34" fmla="*/ 130 w 170"/>
                  <a:gd name="T35" fmla="*/ 12 h 241"/>
                  <a:gd name="T36" fmla="*/ 144 w 170"/>
                  <a:gd name="T37" fmla="*/ 24 h 241"/>
                  <a:gd name="T38" fmla="*/ 153 w 170"/>
                  <a:gd name="T39" fmla="*/ 38 h 241"/>
                  <a:gd name="T40" fmla="*/ 158 w 170"/>
                  <a:gd name="T41" fmla="*/ 52 h 241"/>
                  <a:gd name="T42" fmla="*/ 160 w 170"/>
                  <a:gd name="T43" fmla="*/ 68 h 241"/>
                  <a:gd name="T44" fmla="*/ 156 w 170"/>
                  <a:gd name="T45" fmla="*/ 89 h 241"/>
                  <a:gd name="T46" fmla="*/ 144 w 170"/>
                  <a:gd name="T47" fmla="*/ 110 h 241"/>
                  <a:gd name="T48" fmla="*/ 125 w 170"/>
                  <a:gd name="T49" fmla="*/ 124 h 241"/>
                  <a:gd name="T50" fmla="*/ 102 w 170"/>
                  <a:gd name="T51" fmla="*/ 131 h 241"/>
                  <a:gd name="T52" fmla="*/ 170 w 170"/>
                  <a:gd name="T53" fmla="*/ 241 h 241"/>
                  <a:gd name="T54" fmla="*/ 130 w 170"/>
                  <a:gd name="T55" fmla="*/ 241 h 241"/>
                  <a:gd name="T56" fmla="*/ 69 w 170"/>
                  <a:gd name="T57" fmla="*/ 133 h 241"/>
                  <a:gd name="T58" fmla="*/ 32 w 170"/>
                  <a:gd name="T59" fmla="*/ 133 h 241"/>
                  <a:gd name="T60" fmla="*/ 32 w 170"/>
                  <a:gd name="T61" fmla="*/ 241 h 241"/>
                  <a:gd name="T62" fmla="*/ 0 w 170"/>
                  <a:gd name="T63" fmla="*/ 241 h 241"/>
                  <a:gd name="T64" fmla="*/ 0 w 170"/>
                  <a:gd name="T65" fmla="*/ 0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70" h="241">
                    <a:moveTo>
                      <a:pt x="32" y="28"/>
                    </a:moveTo>
                    <a:lnTo>
                      <a:pt x="32" y="105"/>
                    </a:lnTo>
                    <a:lnTo>
                      <a:pt x="74" y="105"/>
                    </a:lnTo>
                    <a:lnTo>
                      <a:pt x="90" y="105"/>
                    </a:lnTo>
                    <a:lnTo>
                      <a:pt x="104" y="101"/>
                    </a:lnTo>
                    <a:lnTo>
                      <a:pt x="116" y="96"/>
                    </a:lnTo>
                    <a:lnTo>
                      <a:pt x="123" y="84"/>
                    </a:lnTo>
                    <a:lnTo>
                      <a:pt x="125" y="68"/>
                    </a:lnTo>
                    <a:lnTo>
                      <a:pt x="123" y="52"/>
                    </a:lnTo>
                    <a:lnTo>
                      <a:pt x="116" y="40"/>
                    </a:lnTo>
                    <a:lnTo>
                      <a:pt x="104" y="33"/>
                    </a:lnTo>
                    <a:lnTo>
                      <a:pt x="90" y="31"/>
                    </a:lnTo>
                    <a:lnTo>
                      <a:pt x="74" y="28"/>
                    </a:lnTo>
                    <a:lnTo>
                      <a:pt x="32" y="28"/>
                    </a:lnTo>
                    <a:close/>
                    <a:moveTo>
                      <a:pt x="0" y="0"/>
                    </a:moveTo>
                    <a:lnTo>
                      <a:pt x="83" y="0"/>
                    </a:lnTo>
                    <a:lnTo>
                      <a:pt x="111" y="3"/>
                    </a:lnTo>
                    <a:lnTo>
                      <a:pt x="130" y="12"/>
                    </a:lnTo>
                    <a:lnTo>
                      <a:pt x="144" y="24"/>
                    </a:lnTo>
                    <a:lnTo>
                      <a:pt x="153" y="38"/>
                    </a:lnTo>
                    <a:lnTo>
                      <a:pt x="158" y="52"/>
                    </a:lnTo>
                    <a:lnTo>
                      <a:pt x="160" y="68"/>
                    </a:lnTo>
                    <a:lnTo>
                      <a:pt x="156" y="89"/>
                    </a:lnTo>
                    <a:lnTo>
                      <a:pt x="144" y="110"/>
                    </a:lnTo>
                    <a:lnTo>
                      <a:pt x="125" y="124"/>
                    </a:lnTo>
                    <a:lnTo>
                      <a:pt x="102" y="131"/>
                    </a:lnTo>
                    <a:lnTo>
                      <a:pt x="170" y="241"/>
                    </a:lnTo>
                    <a:lnTo>
                      <a:pt x="130" y="241"/>
                    </a:lnTo>
                    <a:lnTo>
                      <a:pt x="69" y="133"/>
                    </a:lnTo>
                    <a:lnTo>
                      <a:pt x="32" y="133"/>
                    </a:lnTo>
                    <a:lnTo>
                      <a:pt x="32" y="241"/>
                    </a:lnTo>
                    <a:lnTo>
                      <a:pt x="0" y="2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" name="Freeform 34"/>
              <p:cNvSpPr>
                <a:spLocks noEditPoints="1"/>
              </p:cNvSpPr>
              <p:nvPr userDrawn="1"/>
            </p:nvSpPr>
            <p:spPr bwMode="auto">
              <a:xfrm>
                <a:off x="5895975" y="5280026"/>
                <a:ext cx="373063" cy="382588"/>
              </a:xfrm>
              <a:custGeom>
                <a:avLst/>
                <a:gdLst>
                  <a:gd name="T0" fmla="*/ 117 w 235"/>
                  <a:gd name="T1" fmla="*/ 42 h 241"/>
                  <a:gd name="T2" fmla="*/ 72 w 235"/>
                  <a:gd name="T3" fmla="*/ 152 h 241"/>
                  <a:gd name="T4" fmla="*/ 163 w 235"/>
                  <a:gd name="T5" fmla="*/ 152 h 241"/>
                  <a:gd name="T6" fmla="*/ 119 w 235"/>
                  <a:gd name="T7" fmla="*/ 42 h 241"/>
                  <a:gd name="T8" fmla="*/ 117 w 235"/>
                  <a:gd name="T9" fmla="*/ 42 h 241"/>
                  <a:gd name="T10" fmla="*/ 105 w 235"/>
                  <a:gd name="T11" fmla="*/ 0 h 241"/>
                  <a:gd name="T12" fmla="*/ 135 w 235"/>
                  <a:gd name="T13" fmla="*/ 0 h 241"/>
                  <a:gd name="T14" fmla="*/ 235 w 235"/>
                  <a:gd name="T15" fmla="*/ 241 h 241"/>
                  <a:gd name="T16" fmla="*/ 198 w 235"/>
                  <a:gd name="T17" fmla="*/ 241 h 241"/>
                  <a:gd name="T18" fmla="*/ 175 w 235"/>
                  <a:gd name="T19" fmla="*/ 180 h 241"/>
                  <a:gd name="T20" fmla="*/ 61 w 235"/>
                  <a:gd name="T21" fmla="*/ 180 h 241"/>
                  <a:gd name="T22" fmla="*/ 38 w 235"/>
                  <a:gd name="T23" fmla="*/ 241 h 241"/>
                  <a:gd name="T24" fmla="*/ 0 w 235"/>
                  <a:gd name="T25" fmla="*/ 241 h 241"/>
                  <a:gd name="T26" fmla="*/ 105 w 235"/>
                  <a:gd name="T27" fmla="*/ 0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35" h="241">
                    <a:moveTo>
                      <a:pt x="117" y="42"/>
                    </a:moveTo>
                    <a:lnTo>
                      <a:pt x="72" y="152"/>
                    </a:lnTo>
                    <a:lnTo>
                      <a:pt x="163" y="152"/>
                    </a:lnTo>
                    <a:lnTo>
                      <a:pt x="119" y="42"/>
                    </a:lnTo>
                    <a:lnTo>
                      <a:pt x="117" y="42"/>
                    </a:lnTo>
                    <a:close/>
                    <a:moveTo>
                      <a:pt x="105" y="0"/>
                    </a:moveTo>
                    <a:lnTo>
                      <a:pt x="135" y="0"/>
                    </a:lnTo>
                    <a:lnTo>
                      <a:pt x="235" y="241"/>
                    </a:lnTo>
                    <a:lnTo>
                      <a:pt x="198" y="241"/>
                    </a:lnTo>
                    <a:lnTo>
                      <a:pt x="175" y="180"/>
                    </a:lnTo>
                    <a:lnTo>
                      <a:pt x="61" y="180"/>
                    </a:lnTo>
                    <a:lnTo>
                      <a:pt x="38" y="241"/>
                    </a:lnTo>
                    <a:lnTo>
                      <a:pt x="0" y="241"/>
                    </a:lnTo>
                    <a:lnTo>
                      <a:pt x="105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" name="Freeform 35"/>
              <p:cNvSpPr>
                <a:spLocks/>
              </p:cNvSpPr>
              <p:nvPr userDrawn="1"/>
            </p:nvSpPr>
            <p:spPr bwMode="auto">
              <a:xfrm>
                <a:off x="6421438" y="5268913"/>
                <a:ext cx="254000" cy="400050"/>
              </a:xfrm>
              <a:custGeom>
                <a:avLst/>
                <a:gdLst>
                  <a:gd name="T0" fmla="*/ 88 w 160"/>
                  <a:gd name="T1" fmla="*/ 0 h 252"/>
                  <a:gd name="T2" fmla="*/ 114 w 160"/>
                  <a:gd name="T3" fmla="*/ 3 h 252"/>
                  <a:gd name="T4" fmla="*/ 137 w 160"/>
                  <a:gd name="T5" fmla="*/ 12 h 252"/>
                  <a:gd name="T6" fmla="*/ 158 w 160"/>
                  <a:gd name="T7" fmla="*/ 28 h 252"/>
                  <a:gd name="T8" fmla="*/ 130 w 160"/>
                  <a:gd name="T9" fmla="*/ 54 h 252"/>
                  <a:gd name="T10" fmla="*/ 114 w 160"/>
                  <a:gd name="T11" fmla="*/ 38 h 252"/>
                  <a:gd name="T12" fmla="*/ 88 w 160"/>
                  <a:gd name="T13" fmla="*/ 33 h 252"/>
                  <a:gd name="T14" fmla="*/ 65 w 160"/>
                  <a:gd name="T15" fmla="*/ 35 h 252"/>
                  <a:gd name="T16" fmla="*/ 51 w 160"/>
                  <a:gd name="T17" fmla="*/ 45 h 252"/>
                  <a:gd name="T18" fmla="*/ 44 w 160"/>
                  <a:gd name="T19" fmla="*/ 56 h 252"/>
                  <a:gd name="T20" fmla="*/ 42 w 160"/>
                  <a:gd name="T21" fmla="*/ 68 h 252"/>
                  <a:gd name="T22" fmla="*/ 46 w 160"/>
                  <a:gd name="T23" fmla="*/ 84 h 252"/>
                  <a:gd name="T24" fmla="*/ 56 w 160"/>
                  <a:gd name="T25" fmla="*/ 96 h 252"/>
                  <a:gd name="T26" fmla="*/ 72 w 160"/>
                  <a:gd name="T27" fmla="*/ 105 h 252"/>
                  <a:gd name="T28" fmla="*/ 91 w 160"/>
                  <a:gd name="T29" fmla="*/ 110 h 252"/>
                  <a:gd name="T30" fmla="*/ 112 w 160"/>
                  <a:gd name="T31" fmla="*/ 117 h 252"/>
                  <a:gd name="T32" fmla="*/ 130 w 160"/>
                  <a:gd name="T33" fmla="*/ 126 h 252"/>
                  <a:gd name="T34" fmla="*/ 144 w 160"/>
                  <a:gd name="T35" fmla="*/ 138 h 252"/>
                  <a:gd name="T36" fmla="*/ 156 w 160"/>
                  <a:gd name="T37" fmla="*/ 154 h 252"/>
                  <a:gd name="T38" fmla="*/ 160 w 160"/>
                  <a:gd name="T39" fmla="*/ 180 h 252"/>
                  <a:gd name="T40" fmla="*/ 156 w 160"/>
                  <a:gd name="T41" fmla="*/ 203 h 252"/>
                  <a:gd name="T42" fmla="*/ 144 w 160"/>
                  <a:gd name="T43" fmla="*/ 224 h 252"/>
                  <a:gd name="T44" fmla="*/ 125 w 160"/>
                  <a:gd name="T45" fmla="*/ 241 h 252"/>
                  <a:gd name="T46" fmla="*/ 102 w 160"/>
                  <a:gd name="T47" fmla="*/ 250 h 252"/>
                  <a:gd name="T48" fmla="*/ 77 w 160"/>
                  <a:gd name="T49" fmla="*/ 252 h 252"/>
                  <a:gd name="T50" fmla="*/ 46 w 160"/>
                  <a:gd name="T51" fmla="*/ 250 h 252"/>
                  <a:gd name="T52" fmla="*/ 21 w 160"/>
                  <a:gd name="T53" fmla="*/ 238 h 252"/>
                  <a:gd name="T54" fmla="*/ 0 w 160"/>
                  <a:gd name="T55" fmla="*/ 220 h 252"/>
                  <a:gd name="T56" fmla="*/ 28 w 160"/>
                  <a:gd name="T57" fmla="*/ 196 h 252"/>
                  <a:gd name="T58" fmla="*/ 42 w 160"/>
                  <a:gd name="T59" fmla="*/ 210 h 252"/>
                  <a:gd name="T60" fmla="*/ 58 w 160"/>
                  <a:gd name="T61" fmla="*/ 220 h 252"/>
                  <a:gd name="T62" fmla="*/ 77 w 160"/>
                  <a:gd name="T63" fmla="*/ 222 h 252"/>
                  <a:gd name="T64" fmla="*/ 93 w 160"/>
                  <a:gd name="T65" fmla="*/ 220 h 252"/>
                  <a:gd name="T66" fmla="*/ 109 w 160"/>
                  <a:gd name="T67" fmla="*/ 213 h 252"/>
                  <a:gd name="T68" fmla="*/ 121 w 160"/>
                  <a:gd name="T69" fmla="*/ 201 h 252"/>
                  <a:gd name="T70" fmla="*/ 125 w 160"/>
                  <a:gd name="T71" fmla="*/ 182 h 252"/>
                  <a:gd name="T72" fmla="*/ 121 w 160"/>
                  <a:gd name="T73" fmla="*/ 168 h 252"/>
                  <a:gd name="T74" fmla="*/ 109 w 160"/>
                  <a:gd name="T75" fmla="*/ 157 h 252"/>
                  <a:gd name="T76" fmla="*/ 95 w 160"/>
                  <a:gd name="T77" fmla="*/ 150 h 252"/>
                  <a:gd name="T78" fmla="*/ 77 w 160"/>
                  <a:gd name="T79" fmla="*/ 143 h 252"/>
                  <a:gd name="T80" fmla="*/ 56 w 160"/>
                  <a:gd name="T81" fmla="*/ 136 h 252"/>
                  <a:gd name="T82" fmla="*/ 37 w 160"/>
                  <a:gd name="T83" fmla="*/ 126 h 252"/>
                  <a:gd name="T84" fmla="*/ 23 w 160"/>
                  <a:gd name="T85" fmla="*/ 115 h 252"/>
                  <a:gd name="T86" fmla="*/ 11 w 160"/>
                  <a:gd name="T87" fmla="*/ 96 h 252"/>
                  <a:gd name="T88" fmla="*/ 7 w 160"/>
                  <a:gd name="T89" fmla="*/ 68 h 252"/>
                  <a:gd name="T90" fmla="*/ 11 w 160"/>
                  <a:gd name="T91" fmla="*/ 52 h 252"/>
                  <a:gd name="T92" fmla="*/ 18 w 160"/>
                  <a:gd name="T93" fmla="*/ 33 h 252"/>
                  <a:gd name="T94" fmla="*/ 35 w 160"/>
                  <a:gd name="T95" fmla="*/ 17 h 252"/>
                  <a:gd name="T96" fmla="*/ 58 w 160"/>
                  <a:gd name="T97" fmla="*/ 5 h 252"/>
                  <a:gd name="T98" fmla="*/ 88 w 160"/>
                  <a:gd name="T99" fmla="*/ 0 h 2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60" h="252">
                    <a:moveTo>
                      <a:pt x="88" y="0"/>
                    </a:moveTo>
                    <a:lnTo>
                      <a:pt x="114" y="3"/>
                    </a:lnTo>
                    <a:lnTo>
                      <a:pt x="137" y="12"/>
                    </a:lnTo>
                    <a:lnTo>
                      <a:pt x="158" y="28"/>
                    </a:lnTo>
                    <a:lnTo>
                      <a:pt x="130" y="54"/>
                    </a:lnTo>
                    <a:lnTo>
                      <a:pt x="114" y="38"/>
                    </a:lnTo>
                    <a:lnTo>
                      <a:pt x="88" y="33"/>
                    </a:lnTo>
                    <a:lnTo>
                      <a:pt x="65" y="35"/>
                    </a:lnTo>
                    <a:lnTo>
                      <a:pt x="51" y="45"/>
                    </a:lnTo>
                    <a:lnTo>
                      <a:pt x="44" y="56"/>
                    </a:lnTo>
                    <a:lnTo>
                      <a:pt x="42" y="68"/>
                    </a:lnTo>
                    <a:lnTo>
                      <a:pt x="46" y="84"/>
                    </a:lnTo>
                    <a:lnTo>
                      <a:pt x="56" y="96"/>
                    </a:lnTo>
                    <a:lnTo>
                      <a:pt x="72" y="105"/>
                    </a:lnTo>
                    <a:lnTo>
                      <a:pt x="91" y="110"/>
                    </a:lnTo>
                    <a:lnTo>
                      <a:pt x="112" y="117"/>
                    </a:lnTo>
                    <a:lnTo>
                      <a:pt x="130" y="126"/>
                    </a:lnTo>
                    <a:lnTo>
                      <a:pt x="144" y="138"/>
                    </a:lnTo>
                    <a:lnTo>
                      <a:pt x="156" y="154"/>
                    </a:lnTo>
                    <a:lnTo>
                      <a:pt x="160" y="180"/>
                    </a:lnTo>
                    <a:lnTo>
                      <a:pt x="156" y="203"/>
                    </a:lnTo>
                    <a:lnTo>
                      <a:pt x="144" y="224"/>
                    </a:lnTo>
                    <a:lnTo>
                      <a:pt x="125" y="241"/>
                    </a:lnTo>
                    <a:lnTo>
                      <a:pt x="102" y="250"/>
                    </a:lnTo>
                    <a:lnTo>
                      <a:pt x="77" y="252"/>
                    </a:lnTo>
                    <a:lnTo>
                      <a:pt x="46" y="250"/>
                    </a:lnTo>
                    <a:lnTo>
                      <a:pt x="21" y="238"/>
                    </a:lnTo>
                    <a:lnTo>
                      <a:pt x="0" y="220"/>
                    </a:lnTo>
                    <a:lnTo>
                      <a:pt x="28" y="196"/>
                    </a:lnTo>
                    <a:lnTo>
                      <a:pt x="42" y="210"/>
                    </a:lnTo>
                    <a:lnTo>
                      <a:pt x="58" y="220"/>
                    </a:lnTo>
                    <a:lnTo>
                      <a:pt x="77" y="222"/>
                    </a:lnTo>
                    <a:lnTo>
                      <a:pt x="93" y="220"/>
                    </a:lnTo>
                    <a:lnTo>
                      <a:pt x="109" y="213"/>
                    </a:lnTo>
                    <a:lnTo>
                      <a:pt x="121" y="201"/>
                    </a:lnTo>
                    <a:lnTo>
                      <a:pt x="125" y="182"/>
                    </a:lnTo>
                    <a:lnTo>
                      <a:pt x="121" y="168"/>
                    </a:lnTo>
                    <a:lnTo>
                      <a:pt x="109" y="157"/>
                    </a:lnTo>
                    <a:lnTo>
                      <a:pt x="95" y="150"/>
                    </a:lnTo>
                    <a:lnTo>
                      <a:pt x="77" y="143"/>
                    </a:lnTo>
                    <a:lnTo>
                      <a:pt x="56" y="136"/>
                    </a:lnTo>
                    <a:lnTo>
                      <a:pt x="37" y="126"/>
                    </a:lnTo>
                    <a:lnTo>
                      <a:pt x="23" y="115"/>
                    </a:lnTo>
                    <a:lnTo>
                      <a:pt x="11" y="96"/>
                    </a:lnTo>
                    <a:lnTo>
                      <a:pt x="7" y="68"/>
                    </a:lnTo>
                    <a:lnTo>
                      <a:pt x="11" y="52"/>
                    </a:lnTo>
                    <a:lnTo>
                      <a:pt x="18" y="33"/>
                    </a:lnTo>
                    <a:lnTo>
                      <a:pt x="35" y="17"/>
                    </a:lnTo>
                    <a:lnTo>
                      <a:pt x="58" y="5"/>
                    </a:lnTo>
                    <a:lnTo>
                      <a:pt x="88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" name="Freeform 36"/>
              <p:cNvSpPr>
                <a:spLocks/>
              </p:cNvSpPr>
              <p:nvPr userDrawn="1"/>
            </p:nvSpPr>
            <p:spPr bwMode="auto">
              <a:xfrm>
                <a:off x="6738938" y="5280026"/>
                <a:ext cx="395288" cy="382588"/>
              </a:xfrm>
              <a:custGeom>
                <a:avLst/>
                <a:gdLst>
                  <a:gd name="T0" fmla="*/ 0 w 249"/>
                  <a:gd name="T1" fmla="*/ 0 h 241"/>
                  <a:gd name="T2" fmla="*/ 49 w 249"/>
                  <a:gd name="T3" fmla="*/ 0 h 241"/>
                  <a:gd name="T4" fmla="*/ 123 w 249"/>
                  <a:gd name="T5" fmla="*/ 182 h 241"/>
                  <a:gd name="T6" fmla="*/ 126 w 249"/>
                  <a:gd name="T7" fmla="*/ 182 h 241"/>
                  <a:gd name="T8" fmla="*/ 200 w 249"/>
                  <a:gd name="T9" fmla="*/ 0 h 241"/>
                  <a:gd name="T10" fmla="*/ 249 w 249"/>
                  <a:gd name="T11" fmla="*/ 0 h 241"/>
                  <a:gd name="T12" fmla="*/ 249 w 249"/>
                  <a:gd name="T13" fmla="*/ 241 h 241"/>
                  <a:gd name="T14" fmla="*/ 216 w 249"/>
                  <a:gd name="T15" fmla="*/ 241 h 241"/>
                  <a:gd name="T16" fmla="*/ 216 w 249"/>
                  <a:gd name="T17" fmla="*/ 42 h 241"/>
                  <a:gd name="T18" fmla="*/ 216 w 249"/>
                  <a:gd name="T19" fmla="*/ 42 h 241"/>
                  <a:gd name="T20" fmla="*/ 135 w 249"/>
                  <a:gd name="T21" fmla="*/ 241 h 241"/>
                  <a:gd name="T22" fmla="*/ 114 w 249"/>
                  <a:gd name="T23" fmla="*/ 241 h 241"/>
                  <a:gd name="T24" fmla="*/ 33 w 249"/>
                  <a:gd name="T25" fmla="*/ 42 h 241"/>
                  <a:gd name="T26" fmla="*/ 33 w 249"/>
                  <a:gd name="T27" fmla="*/ 42 h 241"/>
                  <a:gd name="T28" fmla="*/ 33 w 249"/>
                  <a:gd name="T29" fmla="*/ 241 h 241"/>
                  <a:gd name="T30" fmla="*/ 0 w 249"/>
                  <a:gd name="T31" fmla="*/ 241 h 241"/>
                  <a:gd name="T32" fmla="*/ 0 w 249"/>
                  <a:gd name="T33" fmla="*/ 0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49" h="241">
                    <a:moveTo>
                      <a:pt x="0" y="0"/>
                    </a:moveTo>
                    <a:lnTo>
                      <a:pt x="49" y="0"/>
                    </a:lnTo>
                    <a:lnTo>
                      <a:pt x="123" y="182"/>
                    </a:lnTo>
                    <a:lnTo>
                      <a:pt x="126" y="182"/>
                    </a:lnTo>
                    <a:lnTo>
                      <a:pt x="200" y="0"/>
                    </a:lnTo>
                    <a:lnTo>
                      <a:pt x="249" y="0"/>
                    </a:lnTo>
                    <a:lnTo>
                      <a:pt x="249" y="241"/>
                    </a:lnTo>
                    <a:lnTo>
                      <a:pt x="216" y="241"/>
                    </a:lnTo>
                    <a:lnTo>
                      <a:pt x="216" y="42"/>
                    </a:lnTo>
                    <a:lnTo>
                      <a:pt x="216" y="42"/>
                    </a:lnTo>
                    <a:lnTo>
                      <a:pt x="135" y="241"/>
                    </a:lnTo>
                    <a:lnTo>
                      <a:pt x="114" y="241"/>
                    </a:lnTo>
                    <a:lnTo>
                      <a:pt x="33" y="42"/>
                    </a:lnTo>
                    <a:lnTo>
                      <a:pt x="33" y="42"/>
                    </a:lnTo>
                    <a:lnTo>
                      <a:pt x="33" y="241"/>
                    </a:lnTo>
                    <a:lnTo>
                      <a:pt x="0" y="2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" name="Freeform 37"/>
              <p:cNvSpPr>
                <a:spLocks noEditPoints="1"/>
              </p:cNvSpPr>
              <p:nvPr userDrawn="1"/>
            </p:nvSpPr>
            <p:spPr bwMode="auto">
              <a:xfrm>
                <a:off x="7170738" y="5280026"/>
                <a:ext cx="377825" cy="382588"/>
              </a:xfrm>
              <a:custGeom>
                <a:avLst/>
                <a:gdLst>
                  <a:gd name="T0" fmla="*/ 119 w 238"/>
                  <a:gd name="T1" fmla="*/ 42 h 241"/>
                  <a:gd name="T2" fmla="*/ 72 w 238"/>
                  <a:gd name="T3" fmla="*/ 152 h 241"/>
                  <a:gd name="T4" fmla="*/ 163 w 238"/>
                  <a:gd name="T5" fmla="*/ 152 h 241"/>
                  <a:gd name="T6" fmla="*/ 119 w 238"/>
                  <a:gd name="T7" fmla="*/ 42 h 241"/>
                  <a:gd name="T8" fmla="*/ 119 w 238"/>
                  <a:gd name="T9" fmla="*/ 42 h 241"/>
                  <a:gd name="T10" fmla="*/ 105 w 238"/>
                  <a:gd name="T11" fmla="*/ 0 h 241"/>
                  <a:gd name="T12" fmla="*/ 135 w 238"/>
                  <a:gd name="T13" fmla="*/ 0 h 241"/>
                  <a:gd name="T14" fmla="*/ 238 w 238"/>
                  <a:gd name="T15" fmla="*/ 241 h 241"/>
                  <a:gd name="T16" fmla="*/ 200 w 238"/>
                  <a:gd name="T17" fmla="*/ 241 h 241"/>
                  <a:gd name="T18" fmla="*/ 175 w 238"/>
                  <a:gd name="T19" fmla="*/ 180 h 241"/>
                  <a:gd name="T20" fmla="*/ 61 w 238"/>
                  <a:gd name="T21" fmla="*/ 180 h 241"/>
                  <a:gd name="T22" fmla="*/ 37 w 238"/>
                  <a:gd name="T23" fmla="*/ 241 h 241"/>
                  <a:gd name="T24" fmla="*/ 0 w 238"/>
                  <a:gd name="T25" fmla="*/ 241 h 241"/>
                  <a:gd name="T26" fmla="*/ 105 w 238"/>
                  <a:gd name="T27" fmla="*/ 0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38" h="241">
                    <a:moveTo>
                      <a:pt x="119" y="42"/>
                    </a:moveTo>
                    <a:lnTo>
                      <a:pt x="72" y="152"/>
                    </a:lnTo>
                    <a:lnTo>
                      <a:pt x="163" y="152"/>
                    </a:lnTo>
                    <a:lnTo>
                      <a:pt x="119" y="42"/>
                    </a:lnTo>
                    <a:lnTo>
                      <a:pt x="119" y="42"/>
                    </a:lnTo>
                    <a:close/>
                    <a:moveTo>
                      <a:pt x="105" y="0"/>
                    </a:moveTo>
                    <a:lnTo>
                      <a:pt x="135" y="0"/>
                    </a:lnTo>
                    <a:lnTo>
                      <a:pt x="238" y="241"/>
                    </a:lnTo>
                    <a:lnTo>
                      <a:pt x="200" y="241"/>
                    </a:lnTo>
                    <a:lnTo>
                      <a:pt x="175" y="180"/>
                    </a:lnTo>
                    <a:lnTo>
                      <a:pt x="61" y="180"/>
                    </a:lnTo>
                    <a:lnTo>
                      <a:pt x="37" y="241"/>
                    </a:lnTo>
                    <a:lnTo>
                      <a:pt x="0" y="241"/>
                    </a:lnTo>
                    <a:lnTo>
                      <a:pt x="105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" name="Freeform 38"/>
              <p:cNvSpPr>
                <a:spLocks noEditPoints="1"/>
              </p:cNvSpPr>
              <p:nvPr userDrawn="1"/>
            </p:nvSpPr>
            <p:spPr bwMode="auto">
              <a:xfrm>
                <a:off x="7588250" y="5280026"/>
                <a:ext cx="269875" cy="382588"/>
              </a:xfrm>
              <a:custGeom>
                <a:avLst/>
                <a:gdLst>
                  <a:gd name="T0" fmla="*/ 33 w 170"/>
                  <a:gd name="T1" fmla="*/ 28 h 241"/>
                  <a:gd name="T2" fmla="*/ 33 w 170"/>
                  <a:gd name="T3" fmla="*/ 105 h 241"/>
                  <a:gd name="T4" fmla="*/ 75 w 170"/>
                  <a:gd name="T5" fmla="*/ 105 h 241"/>
                  <a:gd name="T6" fmla="*/ 91 w 170"/>
                  <a:gd name="T7" fmla="*/ 105 h 241"/>
                  <a:gd name="T8" fmla="*/ 105 w 170"/>
                  <a:gd name="T9" fmla="*/ 101 h 241"/>
                  <a:gd name="T10" fmla="*/ 117 w 170"/>
                  <a:gd name="T11" fmla="*/ 96 h 241"/>
                  <a:gd name="T12" fmla="*/ 124 w 170"/>
                  <a:gd name="T13" fmla="*/ 84 h 241"/>
                  <a:gd name="T14" fmla="*/ 126 w 170"/>
                  <a:gd name="T15" fmla="*/ 68 h 241"/>
                  <a:gd name="T16" fmla="*/ 124 w 170"/>
                  <a:gd name="T17" fmla="*/ 52 h 241"/>
                  <a:gd name="T18" fmla="*/ 117 w 170"/>
                  <a:gd name="T19" fmla="*/ 40 h 241"/>
                  <a:gd name="T20" fmla="*/ 105 w 170"/>
                  <a:gd name="T21" fmla="*/ 33 h 241"/>
                  <a:gd name="T22" fmla="*/ 91 w 170"/>
                  <a:gd name="T23" fmla="*/ 31 h 241"/>
                  <a:gd name="T24" fmla="*/ 75 w 170"/>
                  <a:gd name="T25" fmla="*/ 28 h 241"/>
                  <a:gd name="T26" fmla="*/ 33 w 170"/>
                  <a:gd name="T27" fmla="*/ 28 h 241"/>
                  <a:gd name="T28" fmla="*/ 0 w 170"/>
                  <a:gd name="T29" fmla="*/ 0 h 241"/>
                  <a:gd name="T30" fmla="*/ 84 w 170"/>
                  <a:gd name="T31" fmla="*/ 0 h 241"/>
                  <a:gd name="T32" fmla="*/ 112 w 170"/>
                  <a:gd name="T33" fmla="*/ 3 h 241"/>
                  <a:gd name="T34" fmla="*/ 131 w 170"/>
                  <a:gd name="T35" fmla="*/ 12 h 241"/>
                  <a:gd name="T36" fmla="*/ 145 w 170"/>
                  <a:gd name="T37" fmla="*/ 24 h 241"/>
                  <a:gd name="T38" fmla="*/ 154 w 170"/>
                  <a:gd name="T39" fmla="*/ 38 h 241"/>
                  <a:gd name="T40" fmla="*/ 158 w 170"/>
                  <a:gd name="T41" fmla="*/ 52 h 241"/>
                  <a:gd name="T42" fmla="*/ 161 w 170"/>
                  <a:gd name="T43" fmla="*/ 68 h 241"/>
                  <a:gd name="T44" fmla="*/ 156 w 170"/>
                  <a:gd name="T45" fmla="*/ 89 h 241"/>
                  <a:gd name="T46" fmla="*/ 145 w 170"/>
                  <a:gd name="T47" fmla="*/ 110 h 241"/>
                  <a:gd name="T48" fmla="*/ 126 w 170"/>
                  <a:gd name="T49" fmla="*/ 124 h 241"/>
                  <a:gd name="T50" fmla="*/ 103 w 170"/>
                  <a:gd name="T51" fmla="*/ 131 h 241"/>
                  <a:gd name="T52" fmla="*/ 170 w 170"/>
                  <a:gd name="T53" fmla="*/ 241 h 241"/>
                  <a:gd name="T54" fmla="*/ 128 w 170"/>
                  <a:gd name="T55" fmla="*/ 241 h 241"/>
                  <a:gd name="T56" fmla="*/ 68 w 170"/>
                  <a:gd name="T57" fmla="*/ 133 h 241"/>
                  <a:gd name="T58" fmla="*/ 33 w 170"/>
                  <a:gd name="T59" fmla="*/ 133 h 241"/>
                  <a:gd name="T60" fmla="*/ 33 w 170"/>
                  <a:gd name="T61" fmla="*/ 241 h 241"/>
                  <a:gd name="T62" fmla="*/ 0 w 170"/>
                  <a:gd name="T63" fmla="*/ 241 h 241"/>
                  <a:gd name="T64" fmla="*/ 0 w 170"/>
                  <a:gd name="T65" fmla="*/ 0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70" h="241">
                    <a:moveTo>
                      <a:pt x="33" y="28"/>
                    </a:moveTo>
                    <a:lnTo>
                      <a:pt x="33" y="105"/>
                    </a:lnTo>
                    <a:lnTo>
                      <a:pt x="75" y="105"/>
                    </a:lnTo>
                    <a:lnTo>
                      <a:pt x="91" y="105"/>
                    </a:lnTo>
                    <a:lnTo>
                      <a:pt x="105" y="101"/>
                    </a:lnTo>
                    <a:lnTo>
                      <a:pt x="117" y="96"/>
                    </a:lnTo>
                    <a:lnTo>
                      <a:pt x="124" y="84"/>
                    </a:lnTo>
                    <a:lnTo>
                      <a:pt x="126" y="68"/>
                    </a:lnTo>
                    <a:lnTo>
                      <a:pt x="124" y="52"/>
                    </a:lnTo>
                    <a:lnTo>
                      <a:pt x="117" y="40"/>
                    </a:lnTo>
                    <a:lnTo>
                      <a:pt x="105" y="33"/>
                    </a:lnTo>
                    <a:lnTo>
                      <a:pt x="91" y="31"/>
                    </a:lnTo>
                    <a:lnTo>
                      <a:pt x="75" y="28"/>
                    </a:lnTo>
                    <a:lnTo>
                      <a:pt x="33" y="28"/>
                    </a:lnTo>
                    <a:close/>
                    <a:moveTo>
                      <a:pt x="0" y="0"/>
                    </a:moveTo>
                    <a:lnTo>
                      <a:pt x="84" y="0"/>
                    </a:lnTo>
                    <a:lnTo>
                      <a:pt x="112" y="3"/>
                    </a:lnTo>
                    <a:lnTo>
                      <a:pt x="131" y="12"/>
                    </a:lnTo>
                    <a:lnTo>
                      <a:pt x="145" y="24"/>
                    </a:lnTo>
                    <a:lnTo>
                      <a:pt x="154" y="38"/>
                    </a:lnTo>
                    <a:lnTo>
                      <a:pt x="158" y="52"/>
                    </a:lnTo>
                    <a:lnTo>
                      <a:pt x="161" y="68"/>
                    </a:lnTo>
                    <a:lnTo>
                      <a:pt x="156" y="89"/>
                    </a:lnTo>
                    <a:lnTo>
                      <a:pt x="145" y="110"/>
                    </a:lnTo>
                    <a:lnTo>
                      <a:pt x="126" y="124"/>
                    </a:lnTo>
                    <a:lnTo>
                      <a:pt x="103" y="131"/>
                    </a:lnTo>
                    <a:lnTo>
                      <a:pt x="170" y="241"/>
                    </a:lnTo>
                    <a:lnTo>
                      <a:pt x="128" y="241"/>
                    </a:lnTo>
                    <a:lnTo>
                      <a:pt x="68" y="133"/>
                    </a:lnTo>
                    <a:lnTo>
                      <a:pt x="33" y="133"/>
                    </a:lnTo>
                    <a:lnTo>
                      <a:pt x="33" y="241"/>
                    </a:lnTo>
                    <a:lnTo>
                      <a:pt x="0" y="2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" name="Freeform 39"/>
              <p:cNvSpPr>
                <a:spLocks/>
              </p:cNvSpPr>
              <p:nvPr userDrawn="1"/>
            </p:nvSpPr>
            <p:spPr bwMode="auto">
              <a:xfrm>
                <a:off x="7866063" y="5280026"/>
                <a:ext cx="295275" cy="382588"/>
              </a:xfrm>
              <a:custGeom>
                <a:avLst/>
                <a:gdLst>
                  <a:gd name="T0" fmla="*/ 0 w 186"/>
                  <a:gd name="T1" fmla="*/ 0 h 241"/>
                  <a:gd name="T2" fmla="*/ 186 w 186"/>
                  <a:gd name="T3" fmla="*/ 0 h 241"/>
                  <a:gd name="T4" fmla="*/ 186 w 186"/>
                  <a:gd name="T5" fmla="*/ 31 h 241"/>
                  <a:gd name="T6" fmla="*/ 109 w 186"/>
                  <a:gd name="T7" fmla="*/ 31 h 241"/>
                  <a:gd name="T8" fmla="*/ 109 w 186"/>
                  <a:gd name="T9" fmla="*/ 241 h 241"/>
                  <a:gd name="T10" fmla="*/ 77 w 186"/>
                  <a:gd name="T11" fmla="*/ 241 h 241"/>
                  <a:gd name="T12" fmla="*/ 77 w 186"/>
                  <a:gd name="T13" fmla="*/ 31 h 241"/>
                  <a:gd name="T14" fmla="*/ 0 w 186"/>
                  <a:gd name="T15" fmla="*/ 31 h 241"/>
                  <a:gd name="T16" fmla="*/ 0 w 186"/>
                  <a:gd name="T17" fmla="*/ 0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86" h="241">
                    <a:moveTo>
                      <a:pt x="0" y="0"/>
                    </a:moveTo>
                    <a:lnTo>
                      <a:pt x="186" y="0"/>
                    </a:lnTo>
                    <a:lnTo>
                      <a:pt x="186" y="31"/>
                    </a:lnTo>
                    <a:lnTo>
                      <a:pt x="109" y="31"/>
                    </a:lnTo>
                    <a:lnTo>
                      <a:pt x="109" y="241"/>
                    </a:lnTo>
                    <a:lnTo>
                      <a:pt x="77" y="241"/>
                    </a:lnTo>
                    <a:lnTo>
                      <a:pt x="77" y="31"/>
                    </a:lnTo>
                    <a:lnTo>
                      <a:pt x="0" y="3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" name="Freeform 40"/>
              <p:cNvSpPr>
                <a:spLocks/>
              </p:cNvSpPr>
              <p:nvPr userDrawn="1"/>
            </p:nvSpPr>
            <p:spPr bwMode="auto">
              <a:xfrm>
                <a:off x="8205788" y="5280026"/>
                <a:ext cx="254000" cy="382588"/>
              </a:xfrm>
              <a:custGeom>
                <a:avLst/>
                <a:gdLst>
                  <a:gd name="T0" fmla="*/ 0 w 160"/>
                  <a:gd name="T1" fmla="*/ 0 h 241"/>
                  <a:gd name="T2" fmla="*/ 156 w 160"/>
                  <a:gd name="T3" fmla="*/ 0 h 241"/>
                  <a:gd name="T4" fmla="*/ 156 w 160"/>
                  <a:gd name="T5" fmla="*/ 31 h 241"/>
                  <a:gd name="T6" fmla="*/ 32 w 160"/>
                  <a:gd name="T7" fmla="*/ 31 h 241"/>
                  <a:gd name="T8" fmla="*/ 32 w 160"/>
                  <a:gd name="T9" fmla="*/ 103 h 241"/>
                  <a:gd name="T10" fmla="*/ 146 w 160"/>
                  <a:gd name="T11" fmla="*/ 103 h 241"/>
                  <a:gd name="T12" fmla="*/ 146 w 160"/>
                  <a:gd name="T13" fmla="*/ 133 h 241"/>
                  <a:gd name="T14" fmla="*/ 32 w 160"/>
                  <a:gd name="T15" fmla="*/ 133 h 241"/>
                  <a:gd name="T16" fmla="*/ 32 w 160"/>
                  <a:gd name="T17" fmla="*/ 210 h 241"/>
                  <a:gd name="T18" fmla="*/ 160 w 160"/>
                  <a:gd name="T19" fmla="*/ 210 h 241"/>
                  <a:gd name="T20" fmla="*/ 160 w 160"/>
                  <a:gd name="T21" fmla="*/ 241 h 241"/>
                  <a:gd name="T22" fmla="*/ 0 w 160"/>
                  <a:gd name="T23" fmla="*/ 241 h 241"/>
                  <a:gd name="T24" fmla="*/ 0 w 160"/>
                  <a:gd name="T25" fmla="*/ 0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60" h="241">
                    <a:moveTo>
                      <a:pt x="0" y="0"/>
                    </a:moveTo>
                    <a:lnTo>
                      <a:pt x="156" y="0"/>
                    </a:lnTo>
                    <a:lnTo>
                      <a:pt x="156" y="31"/>
                    </a:lnTo>
                    <a:lnTo>
                      <a:pt x="32" y="31"/>
                    </a:lnTo>
                    <a:lnTo>
                      <a:pt x="32" y="103"/>
                    </a:lnTo>
                    <a:lnTo>
                      <a:pt x="146" y="103"/>
                    </a:lnTo>
                    <a:lnTo>
                      <a:pt x="146" y="133"/>
                    </a:lnTo>
                    <a:lnTo>
                      <a:pt x="32" y="133"/>
                    </a:lnTo>
                    <a:lnTo>
                      <a:pt x="32" y="210"/>
                    </a:lnTo>
                    <a:lnTo>
                      <a:pt x="160" y="210"/>
                    </a:lnTo>
                    <a:lnTo>
                      <a:pt x="160" y="241"/>
                    </a:lnTo>
                    <a:lnTo>
                      <a:pt x="0" y="2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" name="Freeform 41"/>
              <p:cNvSpPr>
                <a:spLocks noEditPoints="1"/>
              </p:cNvSpPr>
              <p:nvPr userDrawn="1"/>
            </p:nvSpPr>
            <p:spPr bwMode="auto">
              <a:xfrm>
                <a:off x="8526463" y="5280026"/>
                <a:ext cx="269875" cy="382588"/>
              </a:xfrm>
              <a:custGeom>
                <a:avLst/>
                <a:gdLst>
                  <a:gd name="T0" fmla="*/ 33 w 170"/>
                  <a:gd name="T1" fmla="*/ 28 h 241"/>
                  <a:gd name="T2" fmla="*/ 33 w 170"/>
                  <a:gd name="T3" fmla="*/ 105 h 241"/>
                  <a:gd name="T4" fmla="*/ 75 w 170"/>
                  <a:gd name="T5" fmla="*/ 105 h 241"/>
                  <a:gd name="T6" fmla="*/ 89 w 170"/>
                  <a:gd name="T7" fmla="*/ 105 h 241"/>
                  <a:gd name="T8" fmla="*/ 103 w 170"/>
                  <a:gd name="T9" fmla="*/ 101 h 241"/>
                  <a:gd name="T10" fmla="*/ 114 w 170"/>
                  <a:gd name="T11" fmla="*/ 96 h 241"/>
                  <a:gd name="T12" fmla="*/ 124 w 170"/>
                  <a:gd name="T13" fmla="*/ 84 h 241"/>
                  <a:gd name="T14" fmla="*/ 126 w 170"/>
                  <a:gd name="T15" fmla="*/ 68 h 241"/>
                  <a:gd name="T16" fmla="*/ 124 w 170"/>
                  <a:gd name="T17" fmla="*/ 52 h 241"/>
                  <a:gd name="T18" fmla="*/ 114 w 170"/>
                  <a:gd name="T19" fmla="*/ 40 h 241"/>
                  <a:gd name="T20" fmla="*/ 103 w 170"/>
                  <a:gd name="T21" fmla="*/ 33 h 241"/>
                  <a:gd name="T22" fmla="*/ 89 w 170"/>
                  <a:gd name="T23" fmla="*/ 31 h 241"/>
                  <a:gd name="T24" fmla="*/ 75 w 170"/>
                  <a:gd name="T25" fmla="*/ 28 h 241"/>
                  <a:gd name="T26" fmla="*/ 33 w 170"/>
                  <a:gd name="T27" fmla="*/ 28 h 241"/>
                  <a:gd name="T28" fmla="*/ 0 w 170"/>
                  <a:gd name="T29" fmla="*/ 0 h 241"/>
                  <a:gd name="T30" fmla="*/ 84 w 170"/>
                  <a:gd name="T31" fmla="*/ 0 h 241"/>
                  <a:gd name="T32" fmla="*/ 110 w 170"/>
                  <a:gd name="T33" fmla="*/ 3 h 241"/>
                  <a:gd name="T34" fmla="*/ 131 w 170"/>
                  <a:gd name="T35" fmla="*/ 12 h 241"/>
                  <a:gd name="T36" fmla="*/ 145 w 170"/>
                  <a:gd name="T37" fmla="*/ 24 h 241"/>
                  <a:gd name="T38" fmla="*/ 154 w 170"/>
                  <a:gd name="T39" fmla="*/ 38 h 241"/>
                  <a:gd name="T40" fmla="*/ 159 w 170"/>
                  <a:gd name="T41" fmla="*/ 52 h 241"/>
                  <a:gd name="T42" fmla="*/ 161 w 170"/>
                  <a:gd name="T43" fmla="*/ 68 h 241"/>
                  <a:gd name="T44" fmla="*/ 156 w 170"/>
                  <a:gd name="T45" fmla="*/ 89 h 241"/>
                  <a:gd name="T46" fmla="*/ 145 w 170"/>
                  <a:gd name="T47" fmla="*/ 110 h 241"/>
                  <a:gd name="T48" fmla="*/ 126 w 170"/>
                  <a:gd name="T49" fmla="*/ 124 h 241"/>
                  <a:gd name="T50" fmla="*/ 100 w 170"/>
                  <a:gd name="T51" fmla="*/ 131 h 241"/>
                  <a:gd name="T52" fmla="*/ 170 w 170"/>
                  <a:gd name="T53" fmla="*/ 241 h 241"/>
                  <a:gd name="T54" fmla="*/ 128 w 170"/>
                  <a:gd name="T55" fmla="*/ 241 h 241"/>
                  <a:gd name="T56" fmla="*/ 68 w 170"/>
                  <a:gd name="T57" fmla="*/ 133 h 241"/>
                  <a:gd name="T58" fmla="*/ 33 w 170"/>
                  <a:gd name="T59" fmla="*/ 133 h 241"/>
                  <a:gd name="T60" fmla="*/ 33 w 170"/>
                  <a:gd name="T61" fmla="*/ 241 h 241"/>
                  <a:gd name="T62" fmla="*/ 0 w 170"/>
                  <a:gd name="T63" fmla="*/ 241 h 241"/>
                  <a:gd name="T64" fmla="*/ 0 w 170"/>
                  <a:gd name="T65" fmla="*/ 0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70" h="241">
                    <a:moveTo>
                      <a:pt x="33" y="28"/>
                    </a:moveTo>
                    <a:lnTo>
                      <a:pt x="33" y="105"/>
                    </a:lnTo>
                    <a:lnTo>
                      <a:pt x="75" y="105"/>
                    </a:lnTo>
                    <a:lnTo>
                      <a:pt x="89" y="105"/>
                    </a:lnTo>
                    <a:lnTo>
                      <a:pt x="103" y="101"/>
                    </a:lnTo>
                    <a:lnTo>
                      <a:pt x="114" y="96"/>
                    </a:lnTo>
                    <a:lnTo>
                      <a:pt x="124" y="84"/>
                    </a:lnTo>
                    <a:lnTo>
                      <a:pt x="126" y="68"/>
                    </a:lnTo>
                    <a:lnTo>
                      <a:pt x="124" y="52"/>
                    </a:lnTo>
                    <a:lnTo>
                      <a:pt x="114" y="40"/>
                    </a:lnTo>
                    <a:lnTo>
                      <a:pt x="103" y="33"/>
                    </a:lnTo>
                    <a:lnTo>
                      <a:pt x="89" y="31"/>
                    </a:lnTo>
                    <a:lnTo>
                      <a:pt x="75" y="28"/>
                    </a:lnTo>
                    <a:lnTo>
                      <a:pt x="33" y="28"/>
                    </a:lnTo>
                    <a:close/>
                    <a:moveTo>
                      <a:pt x="0" y="0"/>
                    </a:moveTo>
                    <a:lnTo>
                      <a:pt x="84" y="0"/>
                    </a:lnTo>
                    <a:lnTo>
                      <a:pt x="110" y="3"/>
                    </a:lnTo>
                    <a:lnTo>
                      <a:pt x="131" y="12"/>
                    </a:lnTo>
                    <a:lnTo>
                      <a:pt x="145" y="24"/>
                    </a:lnTo>
                    <a:lnTo>
                      <a:pt x="154" y="38"/>
                    </a:lnTo>
                    <a:lnTo>
                      <a:pt x="159" y="52"/>
                    </a:lnTo>
                    <a:lnTo>
                      <a:pt x="161" y="68"/>
                    </a:lnTo>
                    <a:lnTo>
                      <a:pt x="156" y="89"/>
                    </a:lnTo>
                    <a:lnTo>
                      <a:pt x="145" y="110"/>
                    </a:lnTo>
                    <a:lnTo>
                      <a:pt x="126" y="124"/>
                    </a:lnTo>
                    <a:lnTo>
                      <a:pt x="100" y="131"/>
                    </a:lnTo>
                    <a:lnTo>
                      <a:pt x="170" y="241"/>
                    </a:lnTo>
                    <a:lnTo>
                      <a:pt x="128" y="241"/>
                    </a:lnTo>
                    <a:lnTo>
                      <a:pt x="68" y="133"/>
                    </a:lnTo>
                    <a:lnTo>
                      <a:pt x="33" y="133"/>
                    </a:lnTo>
                    <a:lnTo>
                      <a:pt x="33" y="241"/>
                    </a:lnTo>
                    <a:lnTo>
                      <a:pt x="0" y="2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" name="Freeform 42"/>
              <p:cNvSpPr>
                <a:spLocks/>
              </p:cNvSpPr>
              <p:nvPr userDrawn="1"/>
            </p:nvSpPr>
            <p:spPr bwMode="auto">
              <a:xfrm>
                <a:off x="8937625" y="5280026"/>
                <a:ext cx="512763" cy="382588"/>
              </a:xfrm>
              <a:custGeom>
                <a:avLst/>
                <a:gdLst>
                  <a:gd name="T0" fmla="*/ 0 w 323"/>
                  <a:gd name="T1" fmla="*/ 0 h 241"/>
                  <a:gd name="T2" fmla="*/ 35 w 323"/>
                  <a:gd name="T3" fmla="*/ 0 h 241"/>
                  <a:gd name="T4" fmla="*/ 86 w 323"/>
                  <a:gd name="T5" fmla="*/ 192 h 241"/>
                  <a:gd name="T6" fmla="*/ 86 w 323"/>
                  <a:gd name="T7" fmla="*/ 192 h 241"/>
                  <a:gd name="T8" fmla="*/ 144 w 323"/>
                  <a:gd name="T9" fmla="*/ 0 h 241"/>
                  <a:gd name="T10" fmla="*/ 181 w 323"/>
                  <a:gd name="T11" fmla="*/ 0 h 241"/>
                  <a:gd name="T12" fmla="*/ 237 w 323"/>
                  <a:gd name="T13" fmla="*/ 192 h 241"/>
                  <a:gd name="T14" fmla="*/ 237 w 323"/>
                  <a:gd name="T15" fmla="*/ 192 h 241"/>
                  <a:gd name="T16" fmla="*/ 291 w 323"/>
                  <a:gd name="T17" fmla="*/ 0 h 241"/>
                  <a:gd name="T18" fmla="*/ 323 w 323"/>
                  <a:gd name="T19" fmla="*/ 0 h 241"/>
                  <a:gd name="T20" fmla="*/ 253 w 323"/>
                  <a:gd name="T21" fmla="*/ 241 h 241"/>
                  <a:gd name="T22" fmla="*/ 221 w 323"/>
                  <a:gd name="T23" fmla="*/ 241 h 241"/>
                  <a:gd name="T24" fmla="*/ 163 w 323"/>
                  <a:gd name="T25" fmla="*/ 45 h 241"/>
                  <a:gd name="T26" fmla="*/ 160 w 323"/>
                  <a:gd name="T27" fmla="*/ 45 h 241"/>
                  <a:gd name="T28" fmla="*/ 104 w 323"/>
                  <a:gd name="T29" fmla="*/ 241 h 241"/>
                  <a:gd name="T30" fmla="*/ 69 w 323"/>
                  <a:gd name="T31" fmla="*/ 241 h 241"/>
                  <a:gd name="T32" fmla="*/ 0 w 323"/>
                  <a:gd name="T33" fmla="*/ 0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23" h="241">
                    <a:moveTo>
                      <a:pt x="0" y="0"/>
                    </a:moveTo>
                    <a:lnTo>
                      <a:pt x="35" y="0"/>
                    </a:lnTo>
                    <a:lnTo>
                      <a:pt x="86" y="192"/>
                    </a:lnTo>
                    <a:lnTo>
                      <a:pt x="86" y="192"/>
                    </a:lnTo>
                    <a:lnTo>
                      <a:pt x="144" y="0"/>
                    </a:lnTo>
                    <a:lnTo>
                      <a:pt x="181" y="0"/>
                    </a:lnTo>
                    <a:lnTo>
                      <a:pt x="237" y="192"/>
                    </a:lnTo>
                    <a:lnTo>
                      <a:pt x="237" y="192"/>
                    </a:lnTo>
                    <a:lnTo>
                      <a:pt x="291" y="0"/>
                    </a:lnTo>
                    <a:lnTo>
                      <a:pt x="323" y="0"/>
                    </a:lnTo>
                    <a:lnTo>
                      <a:pt x="253" y="241"/>
                    </a:lnTo>
                    <a:lnTo>
                      <a:pt x="221" y="241"/>
                    </a:lnTo>
                    <a:lnTo>
                      <a:pt x="163" y="45"/>
                    </a:lnTo>
                    <a:lnTo>
                      <a:pt x="160" y="45"/>
                    </a:lnTo>
                    <a:lnTo>
                      <a:pt x="104" y="241"/>
                    </a:lnTo>
                    <a:lnTo>
                      <a:pt x="69" y="2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" name="Freeform 43"/>
              <p:cNvSpPr>
                <a:spLocks noEditPoints="1"/>
              </p:cNvSpPr>
              <p:nvPr userDrawn="1"/>
            </p:nvSpPr>
            <p:spPr bwMode="auto">
              <a:xfrm>
                <a:off x="9469438" y="5268913"/>
                <a:ext cx="395288" cy="400050"/>
              </a:xfrm>
              <a:custGeom>
                <a:avLst/>
                <a:gdLst>
                  <a:gd name="T0" fmla="*/ 123 w 249"/>
                  <a:gd name="T1" fmla="*/ 33 h 252"/>
                  <a:gd name="T2" fmla="*/ 93 w 249"/>
                  <a:gd name="T3" fmla="*/ 38 h 252"/>
                  <a:gd name="T4" fmla="*/ 70 w 249"/>
                  <a:gd name="T5" fmla="*/ 49 h 252"/>
                  <a:gd name="T6" fmla="*/ 51 w 249"/>
                  <a:gd name="T7" fmla="*/ 70 h 252"/>
                  <a:gd name="T8" fmla="*/ 37 w 249"/>
                  <a:gd name="T9" fmla="*/ 98 h 252"/>
                  <a:gd name="T10" fmla="*/ 35 w 249"/>
                  <a:gd name="T11" fmla="*/ 126 h 252"/>
                  <a:gd name="T12" fmla="*/ 37 w 249"/>
                  <a:gd name="T13" fmla="*/ 157 h 252"/>
                  <a:gd name="T14" fmla="*/ 51 w 249"/>
                  <a:gd name="T15" fmla="*/ 182 h 252"/>
                  <a:gd name="T16" fmla="*/ 70 w 249"/>
                  <a:gd name="T17" fmla="*/ 203 h 252"/>
                  <a:gd name="T18" fmla="*/ 93 w 249"/>
                  <a:gd name="T19" fmla="*/ 217 h 252"/>
                  <a:gd name="T20" fmla="*/ 123 w 249"/>
                  <a:gd name="T21" fmla="*/ 222 h 252"/>
                  <a:gd name="T22" fmla="*/ 153 w 249"/>
                  <a:gd name="T23" fmla="*/ 217 h 252"/>
                  <a:gd name="T24" fmla="*/ 179 w 249"/>
                  <a:gd name="T25" fmla="*/ 203 h 252"/>
                  <a:gd name="T26" fmla="*/ 198 w 249"/>
                  <a:gd name="T27" fmla="*/ 182 h 252"/>
                  <a:gd name="T28" fmla="*/ 209 w 249"/>
                  <a:gd name="T29" fmla="*/ 157 h 252"/>
                  <a:gd name="T30" fmla="*/ 214 w 249"/>
                  <a:gd name="T31" fmla="*/ 126 h 252"/>
                  <a:gd name="T32" fmla="*/ 209 w 249"/>
                  <a:gd name="T33" fmla="*/ 98 h 252"/>
                  <a:gd name="T34" fmla="*/ 198 w 249"/>
                  <a:gd name="T35" fmla="*/ 70 h 252"/>
                  <a:gd name="T36" fmla="*/ 179 w 249"/>
                  <a:gd name="T37" fmla="*/ 49 h 252"/>
                  <a:gd name="T38" fmla="*/ 153 w 249"/>
                  <a:gd name="T39" fmla="*/ 38 h 252"/>
                  <a:gd name="T40" fmla="*/ 123 w 249"/>
                  <a:gd name="T41" fmla="*/ 33 h 252"/>
                  <a:gd name="T42" fmla="*/ 123 w 249"/>
                  <a:gd name="T43" fmla="*/ 0 h 252"/>
                  <a:gd name="T44" fmla="*/ 165 w 249"/>
                  <a:gd name="T45" fmla="*/ 7 h 252"/>
                  <a:gd name="T46" fmla="*/ 200 w 249"/>
                  <a:gd name="T47" fmla="*/ 26 h 252"/>
                  <a:gd name="T48" fmla="*/ 226 w 249"/>
                  <a:gd name="T49" fmla="*/ 52 h 252"/>
                  <a:gd name="T50" fmla="*/ 242 w 249"/>
                  <a:gd name="T51" fmla="*/ 87 h 252"/>
                  <a:gd name="T52" fmla="*/ 249 w 249"/>
                  <a:gd name="T53" fmla="*/ 126 h 252"/>
                  <a:gd name="T54" fmla="*/ 242 w 249"/>
                  <a:gd name="T55" fmla="*/ 168 h 252"/>
                  <a:gd name="T56" fmla="*/ 226 w 249"/>
                  <a:gd name="T57" fmla="*/ 203 h 252"/>
                  <a:gd name="T58" fmla="*/ 200 w 249"/>
                  <a:gd name="T59" fmla="*/ 229 h 252"/>
                  <a:gd name="T60" fmla="*/ 165 w 249"/>
                  <a:gd name="T61" fmla="*/ 248 h 252"/>
                  <a:gd name="T62" fmla="*/ 123 w 249"/>
                  <a:gd name="T63" fmla="*/ 252 h 252"/>
                  <a:gd name="T64" fmla="*/ 84 w 249"/>
                  <a:gd name="T65" fmla="*/ 248 h 252"/>
                  <a:gd name="T66" fmla="*/ 49 w 249"/>
                  <a:gd name="T67" fmla="*/ 229 h 252"/>
                  <a:gd name="T68" fmla="*/ 23 w 249"/>
                  <a:gd name="T69" fmla="*/ 203 h 252"/>
                  <a:gd name="T70" fmla="*/ 4 w 249"/>
                  <a:gd name="T71" fmla="*/ 168 h 252"/>
                  <a:gd name="T72" fmla="*/ 0 w 249"/>
                  <a:gd name="T73" fmla="*/ 126 h 252"/>
                  <a:gd name="T74" fmla="*/ 4 w 249"/>
                  <a:gd name="T75" fmla="*/ 87 h 252"/>
                  <a:gd name="T76" fmla="*/ 23 w 249"/>
                  <a:gd name="T77" fmla="*/ 52 h 252"/>
                  <a:gd name="T78" fmla="*/ 49 w 249"/>
                  <a:gd name="T79" fmla="*/ 26 h 252"/>
                  <a:gd name="T80" fmla="*/ 84 w 249"/>
                  <a:gd name="T81" fmla="*/ 7 h 252"/>
                  <a:gd name="T82" fmla="*/ 123 w 249"/>
                  <a:gd name="T83" fmla="*/ 0 h 2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249" h="252">
                    <a:moveTo>
                      <a:pt x="123" y="33"/>
                    </a:moveTo>
                    <a:lnTo>
                      <a:pt x="93" y="38"/>
                    </a:lnTo>
                    <a:lnTo>
                      <a:pt x="70" y="49"/>
                    </a:lnTo>
                    <a:lnTo>
                      <a:pt x="51" y="70"/>
                    </a:lnTo>
                    <a:lnTo>
                      <a:pt x="37" y="98"/>
                    </a:lnTo>
                    <a:lnTo>
                      <a:pt x="35" y="126"/>
                    </a:lnTo>
                    <a:lnTo>
                      <a:pt x="37" y="157"/>
                    </a:lnTo>
                    <a:lnTo>
                      <a:pt x="51" y="182"/>
                    </a:lnTo>
                    <a:lnTo>
                      <a:pt x="70" y="203"/>
                    </a:lnTo>
                    <a:lnTo>
                      <a:pt x="93" y="217"/>
                    </a:lnTo>
                    <a:lnTo>
                      <a:pt x="123" y="222"/>
                    </a:lnTo>
                    <a:lnTo>
                      <a:pt x="153" y="217"/>
                    </a:lnTo>
                    <a:lnTo>
                      <a:pt x="179" y="203"/>
                    </a:lnTo>
                    <a:lnTo>
                      <a:pt x="198" y="182"/>
                    </a:lnTo>
                    <a:lnTo>
                      <a:pt x="209" y="157"/>
                    </a:lnTo>
                    <a:lnTo>
                      <a:pt x="214" y="126"/>
                    </a:lnTo>
                    <a:lnTo>
                      <a:pt x="209" y="98"/>
                    </a:lnTo>
                    <a:lnTo>
                      <a:pt x="198" y="70"/>
                    </a:lnTo>
                    <a:lnTo>
                      <a:pt x="179" y="49"/>
                    </a:lnTo>
                    <a:lnTo>
                      <a:pt x="153" y="38"/>
                    </a:lnTo>
                    <a:lnTo>
                      <a:pt x="123" y="33"/>
                    </a:lnTo>
                    <a:close/>
                    <a:moveTo>
                      <a:pt x="123" y="0"/>
                    </a:moveTo>
                    <a:lnTo>
                      <a:pt x="165" y="7"/>
                    </a:lnTo>
                    <a:lnTo>
                      <a:pt x="200" y="26"/>
                    </a:lnTo>
                    <a:lnTo>
                      <a:pt x="226" y="52"/>
                    </a:lnTo>
                    <a:lnTo>
                      <a:pt x="242" y="87"/>
                    </a:lnTo>
                    <a:lnTo>
                      <a:pt x="249" y="126"/>
                    </a:lnTo>
                    <a:lnTo>
                      <a:pt x="242" y="168"/>
                    </a:lnTo>
                    <a:lnTo>
                      <a:pt x="226" y="203"/>
                    </a:lnTo>
                    <a:lnTo>
                      <a:pt x="200" y="229"/>
                    </a:lnTo>
                    <a:lnTo>
                      <a:pt x="165" y="248"/>
                    </a:lnTo>
                    <a:lnTo>
                      <a:pt x="123" y="252"/>
                    </a:lnTo>
                    <a:lnTo>
                      <a:pt x="84" y="248"/>
                    </a:lnTo>
                    <a:lnTo>
                      <a:pt x="49" y="229"/>
                    </a:lnTo>
                    <a:lnTo>
                      <a:pt x="23" y="203"/>
                    </a:lnTo>
                    <a:lnTo>
                      <a:pt x="4" y="168"/>
                    </a:lnTo>
                    <a:lnTo>
                      <a:pt x="0" y="126"/>
                    </a:lnTo>
                    <a:lnTo>
                      <a:pt x="4" y="87"/>
                    </a:lnTo>
                    <a:lnTo>
                      <a:pt x="23" y="52"/>
                    </a:lnTo>
                    <a:lnTo>
                      <a:pt x="49" y="26"/>
                    </a:lnTo>
                    <a:lnTo>
                      <a:pt x="84" y="7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" name="Freeform 44"/>
              <p:cNvSpPr>
                <a:spLocks noEditPoints="1"/>
              </p:cNvSpPr>
              <p:nvPr userDrawn="1"/>
            </p:nvSpPr>
            <p:spPr bwMode="auto">
              <a:xfrm>
                <a:off x="9931400" y="5280026"/>
                <a:ext cx="269875" cy="382588"/>
              </a:xfrm>
              <a:custGeom>
                <a:avLst/>
                <a:gdLst>
                  <a:gd name="T0" fmla="*/ 32 w 170"/>
                  <a:gd name="T1" fmla="*/ 28 h 241"/>
                  <a:gd name="T2" fmla="*/ 32 w 170"/>
                  <a:gd name="T3" fmla="*/ 105 h 241"/>
                  <a:gd name="T4" fmla="*/ 74 w 170"/>
                  <a:gd name="T5" fmla="*/ 105 h 241"/>
                  <a:gd name="T6" fmla="*/ 88 w 170"/>
                  <a:gd name="T7" fmla="*/ 105 h 241"/>
                  <a:gd name="T8" fmla="*/ 102 w 170"/>
                  <a:gd name="T9" fmla="*/ 101 h 241"/>
                  <a:gd name="T10" fmla="*/ 114 w 170"/>
                  <a:gd name="T11" fmla="*/ 96 h 241"/>
                  <a:gd name="T12" fmla="*/ 123 w 170"/>
                  <a:gd name="T13" fmla="*/ 84 h 241"/>
                  <a:gd name="T14" fmla="*/ 125 w 170"/>
                  <a:gd name="T15" fmla="*/ 68 h 241"/>
                  <a:gd name="T16" fmla="*/ 123 w 170"/>
                  <a:gd name="T17" fmla="*/ 52 h 241"/>
                  <a:gd name="T18" fmla="*/ 114 w 170"/>
                  <a:gd name="T19" fmla="*/ 40 h 241"/>
                  <a:gd name="T20" fmla="*/ 102 w 170"/>
                  <a:gd name="T21" fmla="*/ 33 h 241"/>
                  <a:gd name="T22" fmla="*/ 88 w 170"/>
                  <a:gd name="T23" fmla="*/ 31 h 241"/>
                  <a:gd name="T24" fmla="*/ 74 w 170"/>
                  <a:gd name="T25" fmla="*/ 28 h 241"/>
                  <a:gd name="T26" fmla="*/ 32 w 170"/>
                  <a:gd name="T27" fmla="*/ 28 h 241"/>
                  <a:gd name="T28" fmla="*/ 0 w 170"/>
                  <a:gd name="T29" fmla="*/ 0 h 241"/>
                  <a:gd name="T30" fmla="*/ 83 w 170"/>
                  <a:gd name="T31" fmla="*/ 0 h 241"/>
                  <a:gd name="T32" fmla="*/ 109 w 170"/>
                  <a:gd name="T33" fmla="*/ 3 h 241"/>
                  <a:gd name="T34" fmla="*/ 130 w 170"/>
                  <a:gd name="T35" fmla="*/ 12 h 241"/>
                  <a:gd name="T36" fmla="*/ 144 w 170"/>
                  <a:gd name="T37" fmla="*/ 24 h 241"/>
                  <a:gd name="T38" fmla="*/ 153 w 170"/>
                  <a:gd name="T39" fmla="*/ 38 h 241"/>
                  <a:gd name="T40" fmla="*/ 158 w 170"/>
                  <a:gd name="T41" fmla="*/ 52 h 241"/>
                  <a:gd name="T42" fmla="*/ 160 w 170"/>
                  <a:gd name="T43" fmla="*/ 68 h 241"/>
                  <a:gd name="T44" fmla="*/ 156 w 170"/>
                  <a:gd name="T45" fmla="*/ 89 h 241"/>
                  <a:gd name="T46" fmla="*/ 144 w 170"/>
                  <a:gd name="T47" fmla="*/ 110 h 241"/>
                  <a:gd name="T48" fmla="*/ 125 w 170"/>
                  <a:gd name="T49" fmla="*/ 124 h 241"/>
                  <a:gd name="T50" fmla="*/ 100 w 170"/>
                  <a:gd name="T51" fmla="*/ 131 h 241"/>
                  <a:gd name="T52" fmla="*/ 170 w 170"/>
                  <a:gd name="T53" fmla="*/ 241 h 241"/>
                  <a:gd name="T54" fmla="*/ 128 w 170"/>
                  <a:gd name="T55" fmla="*/ 241 h 241"/>
                  <a:gd name="T56" fmla="*/ 67 w 170"/>
                  <a:gd name="T57" fmla="*/ 133 h 241"/>
                  <a:gd name="T58" fmla="*/ 32 w 170"/>
                  <a:gd name="T59" fmla="*/ 133 h 241"/>
                  <a:gd name="T60" fmla="*/ 32 w 170"/>
                  <a:gd name="T61" fmla="*/ 241 h 241"/>
                  <a:gd name="T62" fmla="*/ 0 w 170"/>
                  <a:gd name="T63" fmla="*/ 241 h 241"/>
                  <a:gd name="T64" fmla="*/ 0 w 170"/>
                  <a:gd name="T65" fmla="*/ 0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70" h="241">
                    <a:moveTo>
                      <a:pt x="32" y="28"/>
                    </a:moveTo>
                    <a:lnTo>
                      <a:pt x="32" y="105"/>
                    </a:lnTo>
                    <a:lnTo>
                      <a:pt x="74" y="105"/>
                    </a:lnTo>
                    <a:lnTo>
                      <a:pt x="88" y="105"/>
                    </a:lnTo>
                    <a:lnTo>
                      <a:pt x="102" y="101"/>
                    </a:lnTo>
                    <a:lnTo>
                      <a:pt x="114" y="96"/>
                    </a:lnTo>
                    <a:lnTo>
                      <a:pt x="123" y="84"/>
                    </a:lnTo>
                    <a:lnTo>
                      <a:pt x="125" y="68"/>
                    </a:lnTo>
                    <a:lnTo>
                      <a:pt x="123" y="52"/>
                    </a:lnTo>
                    <a:lnTo>
                      <a:pt x="114" y="40"/>
                    </a:lnTo>
                    <a:lnTo>
                      <a:pt x="102" y="33"/>
                    </a:lnTo>
                    <a:lnTo>
                      <a:pt x="88" y="31"/>
                    </a:lnTo>
                    <a:lnTo>
                      <a:pt x="74" y="28"/>
                    </a:lnTo>
                    <a:lnTo>
                      <a:pt x="32" y="28"/>
                    </a:lnTo>
                    <a:close/>
                    <a:moveTo>
                      <a:pt x="0" y="0"/>
                    </a:moveTo>
                    <a:lnTo>
                      <a:pt x="83" y="0"/>
                    </a:lnTo>
                    <a:lnTo>
                      <a:pt x="109" y="3"/>
                    </a:lnTo>
                    <a:lnTo>
                      <a:pt x="130" y="12"/>
                    </a:lnTo>
                    <a:lnTo>
                      <a:pt x="144" y="24"/>
                    </a:lnTo>
                    <a:lnTo>
                      <a:pt x="153" y="38"/>
                    </a:lnTo>
                    <a:lnTo>
                      <a:pt x="158" y="52"/>
                    </a:lnTo>
                    <a:lnTo>
                      <a:pt x="160" y="68"/>
                    </a:lnTo>
                    <a:lnTo>
                      <a:pt x="156" y="89"/>
                    </a:lnTo>
                    <a:lnTo>
                      <a:pt x="144" y="110"/>
                    </a:lnTo>
                    <a:lnTo>
                      <a:pt x="125" y="124"/>
                    </a:lnTo>
                    <a:lnTo>
                      <a:pt x="100" y="131"/>
                    </a:lnTo>
                    <a:lnTo>
                      <a:pt x="170" y="241"/>
                    </a:lnTo>
                    <a:lnTo>
                      <a:pt x="128" y="241"/>
                    </a:lnTo>
                    <a:lnTo>
                      <a:pt x="67" y="133"/>
                    </a:lnTo>
                    <a:lnTo>
                      <a:pt x="32" y="133"/>
                    </a:lnTo>
                    <a:lnTo>
                      <a:pt x="32" y="241"/>
                    </a:lnTo>
                    <a:lnTo>
                      <a:pt x="0" y="2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" name="Freeform 45"/>
              <p:cNvSpPr>
                <a:spLocks/>
              </p:cNvSpPr>
              <p:nvPr userDrawn="1"/>
            </p:nvSpPr>
            <p:spPr bwMode="auto">
              <a:xfrm>
                <a:off x="10248900" y="5280026"/>
                <a:ext cx="225425" cy="382588"/>
              </a:xfrm>
              <a:custGeom>
                <a:avLst/>
                <a:gdLst>
                  <a:gd name="T0" fmla="*/ 0 w 142"/>
                  <a:gd name="T1" fmla="*/ 0 h 241"/>
                  <a:gd name="T2" fmla="*/ 32 w 142"/>
                  <a:gd name="T3" fmla="*/ 0 h 241"/>
                  <a:gd name="T4" fmla="*/ 32 w 142"/>
                  <a:gd name="T5" fmla="*/ 210 h 241"/>
                  <a:gd name="T6" fmla="*/ 142 w 142"/>
                  <a:gd name="T7" fmla="*/ 210 h 241"/>
                  <a:gd name="T8" fmla="*/ 142 w 142"/>
                  <a:gd name="T9" fmla="*/ 241 h 241"/>
                  <a:gd name="T10" fmla="*/ 0 w 142"/>
                  <a:gd name="T11" fmla="*/ 241 h 241"/>
                  <a:gd name="T12" fmla="*/ 0 w 142"/>
                  <a:gd name="T13" fmla="*/ 0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2" h="241">
                    <a:moveTo>
                      <a:pt x="0" y="0"/>
                    </a:moveTo>
                    <a:lnTo>
                      <a:pt x="32" y="0"/>
                    </a:lnTo>
                    <a:lnTo>
                      <a:pt x="32" y="210"/>
                    </a:lnTo>
                    <a:lnTo>
                      <a:pt x="142" y="210"/>
                    </a:lnTo>
                    <a:lnTo>
                      <a:pt x="142" y="241"/>
                    </a:lnTo>
                    <a:lnTo>
                      <a:pt x="0" y="2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" name="Freeform 46"/>
              <p:cNvSpPr>
                <a:spLocks noEditPoints="1"/>
              </p:cNvSpPr>
              <p:nvPr userDrawn="1"/>
            </p:nvSpPr>
            <p:spPr bwMode="auto">
              <a:xfrm>
                <a:off x="10510838" y="5280026"/>
                <a:ext cx="328613" cy="382588"/>
              </a:xfrm>
              <a:custGeom>
                <a:avLst/>
                <a:gdLst>
                  <a:gd name="T0" fmla="*/ 33 w 207"/>
                  <a:gd name="T1" fmla="*/ 31 h 241"/>
                  <a:gd name="T2" fmla="*/ 33 w 207"/>
                  <a:gd name="T3" fmla="*/ 210 h 241"/>
                  <a:gd name="T4" fmla="*/ 72 w 207"/>
                  <a:gd name="T5" fmla="*/ 210 h 241"/>
                  <a:gd name="T6" fmla="*/ 105 w 207"/>
                  <a:gd name="T7" fmla="*/ 206 h 241"/>
                  <a:gd name="T8" fmla="*/ 133 w 207"/>
                  <a:gd name="T9" fmla="*/ 194 h 241"/>
                  <a:gd name="T10" fmla="*/ 154 w 207"/>
                  <a:gd name="T11" fmla="*/ 178 h 241"/>
                  <a:gd name="T12" fmla="*/ 168 w 207"/>
                  <a:gd name="T13" fmla="*/ 152 h 241"/>
                  <a:gd name="T14" fmla="*/ 175 w 207"/>
                  <a:gd name="T15" fmla="*/ 119 h 241"/>
                  <a:gd name="T16" fmla="*/ 172 w 207"/>
                  <a:gd name="T17" fmla="*/ 105 h 241"/>
                  <a:gd name="T18" fmla="*/ 170 w 207"/>
                  <a:gd name="T19" fmla="*/ 89 h 241"/>
                  <a:gd name="T20" fmla="*/ 161 w 207"/>
                  <a:gd name="T21" fmla="*/ 73 h 241"/>
                  <a:gd name="T22" fmla="*/ 149 w 207"/>
                  <a:gd name="T23" fmla="*/ 56 h 241"/>
                  <a:gd name="T24" fmla="*/ 133 w 207"/>
                  <a:gd name="T25" fmla="*/ 42 h 241"/>
                  <a:gd name="T26" fmla="*/ 109 w 207"/>
                  <a:gd name="T27" fmla="*/ 35 h 241"/>
                  <a:gd name="T28" fmla="*/ 82 w 207"/>
                  <a:gd name="T29" fmla="*/ 31 h 241"/>
                  <a:gd name="T30" fmla="*/ 33 w 207"/>
                  <a:gd name="T31" fmla="*/ 31 h 241"/>
                  <a:gd name="T32" fmla="*/ 0 w 207"/>
                  <a:gd name="T33" fmla="*/ 0 h 241"/>
                  <a:gd name="T34" fmla="*/ 84 w 207"/>
                  <a:gd name="T35" fmla="*/ 0 h 241"/>
                  <a:gd name="T36" fmla="*/ 121 w 207"/>
                  <a:gd name="T37" fmla="*/ 5 h 241"/>
                  <a:gd name="T38" fmla="*/ 151 w 207"/>
                  <a:gd name="T39" fmla="*/ 17 h 241"/>
                  <a:gd name="T40" fmla="*/ 175 w 207"/>
                  <a:gd name="T41" fmla="*/ 33 h 241"/>
                  <a:gd name="T42" fmla="*/ 191 w 207"/>
                  <a:gd name="T43" fmla="*/ 54 h 241"/>
                  <a:gd name="T44" fmla="*/ 200 w 207"/>
                  <a:gd name="T45" fmla="*/ 77 h 241"/>
                  <a:gd name="T46" fmla="*/ 207 w 207"/>
                  <a:gd name="T47" fmla="*/ 101 h 241"/>
                  <a:gd name="T48" fmla="*/ 207 w 207"/>
                  <a:gd name="T49" fmla="*/ 119 h 241"/>
                  <a:gd name="T50" fmla="*/ 205 w 207"/>
                  <a:gd name="T51" fmla="*/ 150 h 241"/>
                  <a:gd name="T52" fmla="*/ 193 w 207"/>
                  <a:gd name="T53" fmla="*/ 178 h 241"/>
                  <a:gd name="T54" fmla="*/ 175 w 207"/>
                  <a:gd name="T55" fmla="*/ 203 h 241"/>
                  <a:gd name="T56" fmla="*/ 149 w 207"/>
                  <a:gd name="T57" fmla="*/ 222 h 241"/>
                  <a:gd name="T58" fmla="*/ 116 w 207"/>
                  <a:gd name="T59" fmla="*/ 236 h 241"/>
                  <a:gd name="T60" fmla="*/ 77 w 207"/>
                  <a:gd name="T61" fmla="*/ 241 h 241"/>
                  <a:gd name="T62" fmla="*/ 0 w 207"/>
                  <a:gd name="T63" fmla="*/ 241 h 241"/>
                  <a:gd name="T64" fmla="*/ 0 w 207"/>
                  <a:gd name="T65" fmla="*/ 0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07" h="241">
                    <a:moveTo>
                      <a:pt x="33" y="31"/>
                    </a:moveTo>
                    <a:lnTo>
                      <a:pt x="33" y="210"/>
                    </a:lnTo>
                    <a:lnTo>
                      <a:pt x="72" y="210"/>
                    </a:lnTo>
                    <a:lnTo>
                      <a:pt x="105" y="206"/>
                    </a:lnTo>
                    <a:lnTo>
                      <a:pt x="133" y="194"/>
                    </a:lnTo>
                    <a:lnTo>
                      <a:pt x="154" y="178"/>
                    </a:lnTo>
                    <a:lnTo>
                      <a:pt x="168" y="152"/>
                    </a:lnTo>
                    <a:lnTo>
                      <a:pt x="175" y="119"/>
                    </a:lnTo>
                    <a:lnTo>
                      <a:pt x="172" y="105"/>
                    </a:lnTo>
                    <a:lnTo>
                      <a:pt x="170" y="89"/>
                    </a:lnTo>
                    <a:lnTo>
                      <a:pt x="161" y="73"/>
                    </a:lnTo>
                    <a:lnTo>
                      <a:pt x="149" y="56"/>
                    </a:lnTo>
                    <a:lnTo>
                      <a:pt x="133" y="42"/>
                    </a:lnTo>
                    <a:lnTo>
                      <a:pt x="109" y="35"/>
                    </a:lnTo>
                    <a:lnTo>
                      <a:pt x="82" y="31"/>
                    </a:lnTo>
                    <a:lnTo>
                      <a:pt x="33" y="31"/>
                    </a:lnTo>
                    <a:close/>
                    <a:moveTo>
                      <a:pt x="0" y="0"/>
                    </a:moveTo>
                    <a:lnTo>
                      <a:pt x="84" y="0"/>
                    </a:lnTo>
                    <a:lnTo>
                      <a:pt x="121" y="5"/>
                    </a:lnTo>
                    <a:lnTo>
                      <a:pt x="151" y="17"/>
                    </a:lnTo>
                    <a:lnTo>
                      <a:pt x="175" y="33"/>
                    </a:lnTo>
                    <a:lnTo>
                      <a:pt x="191" y="54"/>
                    </a:lnTo>
                    <a:lnTo>
                      <a:pt x="200" y="77"/>
                    </a:lnTo>
                    <a:lnTo>
                      <a:pt x="207" y="101"/>
                    </a:lnTo>
                    <a:lnTo>
                      <a:pt x="207" y="119"/>
                    </a:lnTo>
                    <a:lnTo>
                      <a:pt x="205" y="150"/>
                    </a:lnTo>
                    <a:lnTo>
                      <a:pt x="193" y="178"/>
                    </a:lnTo>
                    <a:lnTo>
                      <a:pt x="175" y="203"/>
                    </a:lnTo>
                    <a:lnTo>
                      <a:pt x="149" y="222"/>
                    </a:lnTo>
                    <a:lnTo>
                      <a:pt x="116" y="236"/>
                    </a:lnTo>
                    <a:lnTo>
                      <a:pt x="77" y="241"/>
                    </a:lnTo>
                    <a:lnTo>
                      <a:pt x="0" y="2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51" name="TextBox 50"/>
          <p:cNvSpPr txBox="1"/>
          <p:nvPr userDrawn="1"/>
        </p:nvSpPr>
        <p:spPr>
          <a:xfrm>
            <a:off x="750138" y="6412230"/>
            <a:ext cx="774603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chemeClr val="bg1">
                    <a:lumMod val="65000"/>
                  </a:schemeClr>
                </a:solidFill>
              </a:rPr>
              <a:t>NXP and the NXP logo are trademarks of NXP B.V. All other product or service names are the property of their respective owners. © 2016 NXP B.V.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</p:sldLayoutIdLst>
  <p:transition>
    <p:fade/>
  </p:transition>
  <p:hf hdr="0" ftr="0" dt="0"/>
  <p:txStyles>
    <p:titleStyle>
      <a:lvl1pPr algn="ctr" rtl="0" fontAlgn="base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</a:defRPr>
      </a:lvl2pPr>
      <a:lvl3pPr algn="ctr" rtl="0" fontAlgn="base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</a:defRPr>
      </a:lvl3pPr>
      <a:lvl4pPr algn="ctr" rtl="0" fontAlgn="base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</a:defRPr>
      </a:lvl4pPr>
      <a:lvl5pPr algn="ctr" rtl="0" fontAlgn="base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</a:defRPr>
      </a:lvl5pPr>
      <a:lvl6pPr marL="342900" algn="ctr" rtl="0" fontAlgn="base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</a:defRPr>
      </a:lvl6pPr>
      <a:lvl7pPr marL="685800" algn="ctr" rtl="0" fontAlgn="base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</a:defRPr>
      </a:lvl7pPr>
      <a:lvl8pPr marL="1028700" algn="ctr" rtl="0" fontAlgn="base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</a:defRPr>
      </a:lvl8pPr>
      <a:lvl9pPr marL="1371600" algn="ctr" rtl="0" fontAlgn="base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</a:defRPr>
      </a:lvl9pPr>
    </p:titleStyle>
    <p:bodyStyle>
      <a:lvl1pPr marL="257175" indent="-257175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rtl="0" fontAlgn="base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</a:defRPr>
      </a:lvl2pPr>
      <a:lvl3pPr marL="857250" indent="-171450" algn="l" rtl="0" fontAlgn="base">
        <a:spcBef>
          <a:spcPct val="20000"/>
        </a:spcBef>
        <a:spcAft>
          <a:spcPct val="0"/>
        </a:spcAft>
        <a:buChar char="•"/>
        <a:defRPr sz="1800">
          <a:solidFill>
            <a:schemeClr val="tx1"/>
          </a:solidFill>
          <a:latin typeface="+mn-lt"/>
        </a:defRPr>
      </a:lvl3pPr>
      <a:lvl4pPr marL="1200150" indent="-171450" algn="l" rtl="0" fontAlgn="base">
        <a:spcBef>
          <a:spcPct val="20000"/>
        </a:spcBef>
        <a:spcAft>
          <a:spcPct val="0"/>
        </a:spcAft>
        <a:buChar char="–"/>
        <a:defRPr sz="1500">
          <a:solidFill>
            <a:schemeClr val="tx1"/>
          </a:solidFill>
          <a:latin typeface="+mn-lt"/>
        </a:defRPr>
      </a:lvl4pPr>
      <a:lvl5pPr marL="1543050" indent="-171450" algn="l" rtl="0" fontAlgn="base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</a:defRPr>
      </a:lvl5pPr>
      <a:lvl6pPr marL="1885950" indent="-171450" algn="l" rtl="0" fontAlgn="base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</a:defRPr>
      </a:lvl6pPr>
      <a:lvl7pPr marL="2228850" indent="-171450" algn="l" rtl="0" fontAlgn="base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</a:defRPr>
      </a:lvl7pPr>
      <a:lvl8pPr marL="2571750" indent="-171450" algn="l" rtl="0" fontAlgn="base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</a:defRPr>
      </a:lvl8pPr>
      <a:lvl9pPr marL="2914650" indent="-171450" algn="l" rtl="0" fontAlgn="base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://netstorage.iar.com/SuppDB/Protected/PRODUPD/011258/EWARM-CD-7701-11486.exe" TargetMode="External"/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community.nxp.com/community/" TargetMode="Externa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egger.com/opensda.html" TargetMode="External"/><Relationship Id="rId2" Type="http://schemas.openxmlformats.org/officeDocument/2006/relationships/hyperlink" Target="http://nxp.com/opensda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hyperlink" Target="https://developer.mbed.org/handbook/Windows-serial-configuration" TargetMode="External"/><Relationship Id="rId4" Type="http://schemas.openxmlformats.org/officeDocument/2006/relationships/hyperlink" Target="http://www.pemicro.com/opensda/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Michael Stanley</a:t>
            </a:r>
          </a:p>
          <a:p>
            <a:r>
              <a:rPr lang="en-US" dirty="0">
                <a:solidFill>
                  <a:schemeClr val="tx1"/>
                </a:solidFill>
              </a:rPr>
              <a:t>20 February, 2017</a:t>
            </a:r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323528" y="1052032"/>
            <a:ext cx="8058471" cy="1716568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Sensor Fusion for NXP Microcontrollers – Part 1</a:t>
            </a:r>
          </a:p>
        </p:txBody>
      </p:sp>
    </p:spTree>
    <p:extLst>
      <p:ext uri="{BB962C8B-B14F-4D97-AF65-F5344CB8AC3E}">
        <p14:creationId xmlns:p14="http://schemas.microsoft.com/office/powerpoint/2010/main" val="4236596683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24643" y="276225"/>
            <a:ext cx="8747266" cy="65405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Adding a magnetometer</a:t>
            </a:r>
          </a:p>
        </p:txBody>
      </p:sp>
      <p:sp>
        <p:nvSpPr>
          <p:cNvPr id="5" name="Parallelogram 4"/>
          <p:cNvSpPr/>
          <p:nvPr/>
        </p:nvSpPr>
        <p:spPr>
          <a:xfrm>
            <a:off x="906681" y="2581939"/>
            <a:ext cx="7544513" cy="3092014"/>
          </a:xfrm>
          <a:prstGeom prst="parallelogram">
            <a:avLst>
              <a:gd name="adj" fmla="val 75000"/>
            </a:avLst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>
            <a:off x="3627653" y="4931869"/>
            <a:ext cx="494722" cy="2577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rot="10800000">
            <a:off x="2885570" y="4931869"/>
            <a:ext cx="2226250" cy="2577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rot="5400000" flipH="1" flipV="1">
            <a:off x="3565813" y="3385862"/>
            <a:ext cx="3092014" cy="2577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rot="5400000" flipH="1" flipV="1">
            <a:off x="4864458" y="3200341"/>
            <a:ext cx="1978889" cy="1484166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368591" y="4946216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+Y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620790" y="2832838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+X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169477" y="1588143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+Z = up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 rot="19140000" flipV="1">
            <a:off x="4117118" y="5021283"/>
            <a:ext cx="116127" cy="8247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704303" y="3094153"/>
            <a:ext cx="1906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17475" indent="-117475">
              <a:buFont typeface="Arial" pitchFamily="34" charset="0"/>
              <a:buChar char="•"/>
            </a:pPr>
            <a:r>
              <a:rPr lang="en-US" b="1" dirty="0"/>
              <a:t>Accelerometer</a:t>
            </a:r>
          </a:p>
        </p:txBody>
      </p:sp>
      <p:grpSp>
        <p:nvGrpSpPr>
          <p:cNvPr id="2" name="Group 40"/>
          <p:cNvGrpSpPr/>
          <p:nvPr/>
        </p:nvGrpSpPr>
        <p:grpSpPr>
          <a:xfrm>
            <a:off x="2662777" y="2829300"/>
            <a:ext cx="5165482" cy="2649091"/>
            <a:chOff x="2646875" y="2391982"/>
            <a:chExt cx="5165482" cy="2649091"/>
          </a:xfrm>
        </p:grpSpPr>
        <p:sp>
          <p:nvSpPr>
            <p:cNvPr id="16" name="TextBox 15"/>
            <p:cNvSpPr txBox="1"/>
            <p:nvPr/>
          </p:nvSpPr>
          <p:spPr>
            <a:xfrm>
              <a:off x="4673139" y="4671741"/>
              <a:ext cx="10906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ENU</a:t>
              </a:r>
            </a:p>
          </p:txBody>
        </p:sp>
        <p:grpSp>
          <p:nvGrpSpPr>
            <p:cNvPr id="3" name="Group 37"/>
            <p:cNvGrpSpPr/>
            <p:nvPr/>
          </p:nvGrpSpPr>
          <p:grpSpPr>
            <a:xfrm>
              <a:off x="2646875" y="2391982"/>
              <a:ext cx="5165482" cy="2482710"/>
              <a:chOff x="2646875" y="2391982"/>
              <a:chExt cx="5165482" cy="2482710"/>
            </a:xfrm>
          </p:grpSpPr>
          <p:sp>
            <p:nvSpPr>
              <p:cNvPr id="18" name="TextBox 17"/>
              <p:cNvSpPr txBox="1"/>
              <p:nvPr/>
            </p:nvSpPr>
            <p:spPr>
              <a:xfrm>
                <a:off x="2646875" y="4505360"/>
                <a:ext cx="99899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solidFill>
                      <a:srgbClr val="002060"/>
                    </a:solidFill>
                  </a:rPr>
                  <a:t>= North</a:t>
                </a: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6941606" y="2391982"/>
                <a:ext cx="87075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solidFill>
                      <a:srgbClr val="002060"/>
                    </a:solidFill>
                  </a:rPr>
                  <a:t>= East</a:t>
                </a: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2688401" y="3344415"/>
                <a:ext cx="18806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117475" indent="-117475">
                  <a:buFont typeface="Arial" pitchFamily="34" charset="0"/>
                  <a:buChar char="•"/>
                </a:pPr>
                <a:r>
                  <a:rPr lang="en-US" b="1" dirty="0">
                    <a:solidFill>
                      <a:srgbClr val="002060"/>
                    </a:solidFill>
                  </a:rPr>
                  <a:t>Magnetometer</a:t>
                </a:r>
              </a:p>
            </p:txBody>
          </p:sp>
        </p:grpSp>
      </p:grpSp>
      <p:cxnSp>
        <p:nvCxnSpPr>
          <p:cNvPr id="21" name="Straight Connector 23"/>
          <p:cNvCxnSpPr/>
          <p:nvPr/>
        </p:nvCxnSpPr>
        <p:spPr>
          <a:xfrm>
            <a:off x="3875014" y="4931869"/>
            <a:ext cx="494722" cy="2577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rot="7560000">
            <a:off x="5811613" y="3546441"/>
            <a:ext cx="685507" cy="2061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rot="5400000">
            <a:off x="4765733" y="2556081"/>
            <a:ext cx="692431" cy="2061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36"/>
          <p:cNvGrpSpPr/>
          <p:nvPr/>
        </p:nvGrpSpPr>
        <p:grpSpPr>
          <a:xfrm>
            <a:off x="2707841" y="2506622"/>
            <a:ext cx="4105976" cy="3165621"/>
            <a:chOff x="2691939" y="2069304"/>
            <a:chExt cx="4105976" cy="3165621"/>
          </a:xfrm>
        </p:grpSpPr>
        <p:grpSp>
          <p:nvGrpSpPr>
            <p:cNvPr id="17" name="Group 62"/>
            <p:cNvGrpSpPr/>
            <p:nvPr/>
          </p:nvGrpSpPr>
          <p:grpSpPr>
            <a:xfrm>
              <a:off x="3542577" y="2069304"/>
              <a:ext cx="3255338" cy="3165621"/>
              <a:chOff x="3517638" y="2426763"/>
              <a:chExt cx="3255338" cy="3165621"/>
            </a:xfrm>
          </p:grpSpPr>
          <p:sp>
            <p:nvSpPr>
              <p:cNvPr id="27" name="TextBox 35"/>
              <p:cNvSpPr txBox="1">
                <a:spLocks noChangeArrowheads="1"/>
              </p:cNvSpPr>
              <p:nvPr/>
            </p:nvSpPr>
            <p:spPr bwMode="auto">
              <a:xfrm>
                <a:off x="4205215" y="2597159"/>
                <a:ext cx="457176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l-GR" b="1" kern="0" dirty="0">
                    <a:solidFill>
                      <a:srgbClr val="FF0000"/>
                    </a:solidFill>
                  </a:rPr>
                  <a:t>ω</a:t>
                </a:r>
                <a:r>
                  <a:rPr lang="en-US" b="1" kern="0" baseline="-25000" dirty="0">
                    <a:solidFill>
                      <a:srgbClr val="FF0000"/>
                    </a:solidFill>
                  </a:rPr>
                  <a:t>z</a:t>
                </a:r>
                <a:endParaRPr lang="en-US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28" name="TextBox 38"/>
              <p:cNvSpPr txBox="1">
                <a:spLocks noChangeArrowheads="1"/>
              </p:cNvSpPr>
              <p:nvPr/>
            </p:nvSpPr>
            <p:spPr bwMode="auto">
              <a:xfrm>
                <a:off x="6307784" y="3862566"/>
                <a:ext cx="465192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l-GR" b="1" kern="0" dirty="0">
                    <a:solidFill>
                      <a:srgbClr val="FF0000"/>
                    </a:solidFill>
                  </a:rPr>
                  <a:t>ω</a:t>
                </a:r>
                <a:r>
                  <a:rPr lang="en-US" b="1" kern="0" baseline="-25000" dirty="0">
                    <a:solidFill>
                      <a:srgbClr val="FF0000"/>
                    </a:solidFill>
                  </a:rPr>
                  <a:t>x</a:t>
                </a:r>
                <a:endParaRPr lang="en-US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29" name="Curved Right Arrow 28"/>
              <p:cNvSpPr/>
              <p:nvPr/>
            </p:nvSpPr>
            <p:spPr>
              <a:xfrm>
                <a:off x="4675433" y="2426763"/>
                <a:ext cx="890268" cy="692431"/>
              </a:xfrm>
              <a:prstGeom prst="curvedRightArrow">
                <a:avLst/>
              </a:prstGeom>
              <a:solidFill>
                <a:srgbClr val="FF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0" name="Curved Right Arrow 29"/>
              <p:cNvSpPr/>
              <p:nvPr/>
            </p:nvSpPr>
            <p:spPr>
              <a:xfrm rot="2160000">
                <a:off x="5558470" y="3390786"/>
                <a:ext cx="890268" cy="685507"/>
              </a:xfrm>
              <a:prstGeom prst="curvedRightArrow">
                <a:avLst/>
              </a:prstGeom>
              <a:solidFill>
                <a:srgbClr val="FF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1" name="Block Arc 30"/>
              <p:cNvSpPr/>
              <p:nvPr/>
            </p:nvSpPr>
            <p:spPr>
              <a:xfrm rot="13920000" flipV="1">
                <a:off x="3651256" y="4420883"/>
                <a:ext cx="613194" cy="776543"/>
              </a:xfrm>
              <a:prstGeom prst="blockArc">
                <a:avLst>
                  <a:gd name="adj1" fmla="val 10748270"/>
                  <a:gd name="adj2" fmla="val 19770899"/>
                  <a:gd name="adj3" fmla="val 18474"/>
                </a:avLst>
              </a:prstGeom>
              <a:solidFill>
                <a:srgbClr val="FF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2" name="TextBox 38"/>
              <p:cNvSpPr txBox="1">
                <a:spLocks noChangeArrowheads="1"/>
              </p:cNvSpPr>
              <p:nvPr/>
            </p:nvSpPr>
            <p:spPr bwMode="auto">
              <a:xfrm>
                <a:off x="3586812" y="5223052"/>
                <a:ext cx="465192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l-GR" b="1" kern="0" dirty="0">
                    <a:solidFill>
                      <a:srgbClr val="FF0000"/>
                    </a:solidFill>
                  </a:rPr>
                  <a:t>ω</a:t>
                </a:r>
                <a:r>
                  <a:rPr lang="en-US" b="1" kern="0" baseline="-25000" dirty="0">
                    <a:solidFill>
                      <a:srgbClr val="FF0000"/>
                    </a:solidFill>
                  </a:rPr>
                  <a:t>y</a:t>
                </a:r>
                <a:endParaRPr lang="en-US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33" name="Curved Right Arrow 21"/>
              <p:cNvSpPr/>
              <p:nvPr/>
            </p:nvSpPr>
            <p:spPr>
              <a:xfrm rot="19320000" flipV="1">
                <a:off x="3517638" y="4546819"/>
                <a:ext cx="481255" cy="715742"/>
              </a:xfrm>
              <a:prstGeom prst="curvedRightArrow">
                <a:avLst/>
              </a:prstGeom>
              <a:solidFill>
                <a:srgbClr val="FF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6" name="TextBox 25"/>
            <p:cNvSpPr txBox="1"/>
            <p:nvPr/>
          </p:nvSpPr>
          <p:spPr>
            <a:xfrm>
              <a:off x="2691939" y="2995341"/>
              <a:ext cx="8418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17475" indent="-117475">
                <a:buFont typeface="Arial" pitchFamily="34" charset="0"/>
                <a:buChar char="•"/>
              </a:pPr>
              <a:r>
                <a:rPr lang="en-US" b="1" dirty="0">
                  <a:solidFill>
                    <a:srgbClr val="FF0000"/>
                  </a:solidFill>
                </a:rPr>
                <a:t>Gyro</a:t>
              </a:r>
            </a:p>
          </p:txBody>
        </p:sp>
      </p:grpSp>
      <p:cxnSp>
        <p:nvCxnSpPr>
          <p:cNvPr id="34" name="Straight Connector 33"/>
          <p:cNvCxnSpPr/>
          <p:nvPr/>
        </p:nvCxnSpPr>
        <p:spPr>
          <a:xfrm>
            <a:off x="4086970" y="4937756"/>
            <a:ext cx="540689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5112687" y="2409241"/>
            <a:ext cx="2753" cy="32915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V="1">
            <a:off x="6003234" y="3204373"/>
            <a:ext cx="397565" cy="54068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651932" y="1015526"/>
            <a:ext cx="8492067" cy="906408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en-US" sz="1600" b="1" dirty="0"/>
              <a:t>This “9 axis” system is known as a magnetic, angular rate &amp; gravity (MARG) sensor</a:t>
            </a:r>
          </a:p>
          <a:p>
            <a:r>
              <a:rPr lang="en-US" sz="1600" b="1" dirty="0"/>
              <a:t>Add a processor and you have an attitude &amp; heading reference system (AHRS)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334818" y="5808133"/>
            <a:ext cx="8705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A 3-axis magnetometer gives you the X/Y/Z components of the magnetic field.</a:t>
            </a:r>
          </a:p>
        </p:txBody>
      </p:sp>
    </p:spTree>
    <p:extLst>
      <p:ext uri="{BB962C8B-B14F-4D97-AF65-F5344CB8AC3E}">
        <p14:creationId xmlns:p14="http://schemas.microsoft.com/office/powerpoint/2010/main" val="1167129480"/>
      </p:ext>
    </p:extLst>
  </p:cSld>
  <p:clrMapOvr>
    <a:masterClrMapping/>
  </p:clrMapOvr>
  <p:transition>
    <p:fade/>
  </p:transition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Selecting Sensor Sample Rates and FIFO Sizes in </a:t>
            </a:r>
            <a:r>
              <a:rPr lang="en-US" dirty="0" err="1">
                <a:solidFill>
                  <a:schemeClr val="tx1"/>
                </a:solidFill>
              </a:rPr>
              <a:t>Board.h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24643" y="1524000"/>
            <a:ext cx="8747266" cy="4163166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b="1" dirty="0"/>
              <a:t>#define ACCEL_FIFO_SIZE 32</a:t>
            </a:r>
          </a:p>
          <a:p>
            <a:pPr>
              <a:buNone/>
            </a:pPr>
            <a:r>
              <a:rPr lang="en-US" b="1" dirty="0"/>
              <a:t>#define MAG_FIFO_SIZE 16</a:t>
            </a:r>
          </a:p>
          <a:p>
            <a:pPr>
              <a:buNone/>
            </a:pPr>
            <a:r>
              <a:rPr lang="en-US" b="1" dirty="0"/>
              <a:t>#define GYRO_FIFO_SIZE 32</a:t>
            </a:r>
          </a:p>
          <a:p>
            <a:pPr>
              <a:buNone/>
            </a:pPr>
            <a:r>
              <a:rPr lang="en-US" b="1" dirty="0"/>
              <a:t>#define ACCEL_ODR_HZ</a:t>
            </a:r>
          </a:p>
          <a:p>
            <a:pPr>
              <a:buNone/>
            </a:pPr>
            <a:r>
              <a:rPr lang="en-US" b="1" dirty="0"/>
              <a:t>#define MAG_ODR_HZ 200</a:t>
            </a:r>
          </a:p>
          <a:p>
            <a:pPr>
              <a:buNone/>
            </a:pPr>
            <a:r>
              <a:rPr lang="en-US" b="1" dirty="0"/>
              <a:t>#define GYRO_ODR_HZ 400</a:t>
            </a:r>
          </a:p>
          <a:p>
            <a:pPr>
              <a:buNone/>
            </a:pPr>
            <a:r>
              <a:rPr lang="en-US" b="1" dirty="0"/>
              <a:t>#define FUSION_HZ 40</a:t>
            </a:r>
          </a:p>
          <a:p>
            <a:pPr>
              <a:buNone/>
            </a:pPr>
            <a:r>
              <a:rPr lang="en-US" b="1" dirty="0"/>
              <a:t>#define FAST_LOOP_HZ 80</a:t>
            </a:r>
          </a:p>
          <a:p>
            <a:pPr>
              <a:buNone/>
            </a:pPr>
            <a:r>
              <a:rPr lang="en-US" b="1" dirty="0"/>
              <a:t>#define OVERSAMPLE_RATE FAST_LOOP_HZ / FUSION_HZ</a:t>
            </a:r>
          </a:p>
          <a:p>
            <a:pPr>
              <a:buNone/>
            </a:pPr>
            <a:endParaRPr lang="en-US" dirty="0"/>
          </a:p>
          <a:p>
            <a:endParaRPr lang="en-US" dirty="0"/>
          </a:p>
        </p:txBody>
      </p:sp>
    </p:spTree>
  </p:cSld>
  <p:clrMapOvr>
    <a:masterClrMapping/>
  </p:clrMapOvr>
  <p:transition>
    <p:fade/>
  </p:transition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Bare Metal Sensor Fusion</a:t>
            </a:r>
          </a:p>
        </p:txBody>
      </p:sp>
    </p:spTree>
  </p:cSld>
  <p:clrMapOvr>
    <a:masterClrMapping/>
  </p:clrMapOvr>
  <p:transition>
    <p:fade/>
  </p:transition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Bare Metal Sensor Fusion - #includes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24643" y="1019917"/>
            <a:ext cx="8747266" cy="5228483"/>
          </a:xfrm>
        </p:spPr>
        <p:txBody>
          <a:bodyPr>
            <a:normAutofit fontScale="85000" lnSpcReduction="10000"/>
          </a:bodyPr>
          <a:lstStyle/>
          <a:p>
            <a:pPr>
              <a:buNone/>
            </a:pPr>
            <a:r>
              <a:rPr lang="en-US" sz="1400" b="1" dirty="0">
                <a:latin typeface="Courier New" pitchFamily="49" charset="0"/>
                <a:cs typeface="Courier New" pitchFamily="49" charset="0"/>
              </a:rPr>
              <a:t>// KSDK  and ISSDK Headers</a:t>
            </a:r>
          </a:p>
          <a:p>
            <a:pPr>
              <a:buNone/>
            </a:pPr>
            <a:r>
              <a:rPr lang="en-US" sz="1400" b="1" dirty="0">
                <a:latin typeface="Courier New" pitchFamily="49" charset="0"/>
                <a:cs typeface="Courier New" pitchFamily="49" charset="0"/>
              </a:rPr>
              <a:t>#include "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fsl_debug_console.h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"  // KSDK header file for the debug interface</a:t>
            </a:r>
          </a:p>
          <a:p>
            <a:pPr>
              <a:buNone/>
            </a:pPr>
            <a:r>
              <a:rPr lang="en-US" sz="1400" b="1" dirty="0">
                <a:latin typeface="Courier New" pitchFamily="49" charset="0"/>
                <a:cs typeface="Courier New" pitchFamily="49" charset="0"/>
              </a:rPr>
              <a:t>#include "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board.h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"              // KSDK header file to define board configuration</a:t>
            </a:r>
          </a:p>
          <a:p>
            <a:pPr>
              <a:buNone/>
            </a:pPr>
            <a:r>
              <a:rPr lang="en-US" sz="1400" b="1" dirty="0">
                <a:latin typeface="Courier New" pitchFamily="49" charset="0"/>
                <a:cs typeface="Courier New" pitchFamily="49" charset="0"/>
              </a:rPr>
              <a:t>#include "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pin_mux.h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"            // KSDK header file for pin 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mux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 initialization functions</a:t>
            </a:r>
          </a:p>
          <a:p>
            <a:pPr>
              <a:buNone/>
            </a:pPr>
            <a:r>
              <a:rPr lang="en-US" sz="1400" b="1" dirty="0">
                <a:latin typeface="Courier New" pitchFamily="49" charset="0"/>
                <a:cs typeface="Courier New" pitchFamily="49" charset="0"/>
              </a:rPr>
              <a:t>#include "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clock_config.h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"       // KSDK header file for clock configuration</a:t>
            </a:r>
          </a:p>
          <a:p>
            <a:pPr>
              <a:buNone/>
            </a:pPr>
            <a:r>
              <a:rPr lang="en-US" sz="1400" b="1" dirty="0">
                <a:latin typeface="Courier New" pitchFamily="49" charset="0"/>
                <a:cs typeface="Courier New" pitchFamily="49" charset="0"/>
              </a:rPr>
              <a:t>#include "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fsl_port.h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"           // KSDK header file for Port I/O control</a:t>
            </a:r>
          </a:p>
          <a:p>
            <a:pPr>
              <a:buNone/>
            </a:pPr>
            <a:r>
              <a:rPr lang="en-US" sz="1400" b="1" dirty="0">
                <a:latin typeface="Courier New" pitchFamily="49" charset="0"/>
                <a:cs typeface="Courier New" pitchFamily="49" charset="0"/>
              </a:rPr>
              <a:t>#include "fsl_i2c.h"            // KSDK header file for I2C interfaces</a:t>
            </a:r>
          </a:p>
          <a:p>
            <a:pPr>
              <a:buNone/>
            </a:pPr>
            <a:r>
              <a:rPr lang="en-US" sz="1400" b="1" dirty="0">
                <a:latin typeface="Courier New" pitchFamily="49" charset="0"/>
                <a:cs typeface="Courier New" pitchFamily="49" charset="0"/>
              </a:rPr>
              <a:t>#include "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fsl_smc.h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"</a:t>
            </a:r>
          </a:p>
          <a:p>
            <a:pPr>
              <a:buNone/>
            </a:pPr>
            <a:r>
              <a:rPr lang="en-US" sz="1400" b="1" dirty="0">
                <a:latin typeface="Courier New" pitchFamily="49" charset="0"/>
                <a:cs typeface="Courier New" pitchFamily="49" charset="0"/>
              </a:rPr>
              <a:t>#include "register_io_i2c.h"</a:t>
            </a:r>
          </a:p>
          <a:p>
            <a:pPr>
              <a:buNone/>
            </a:pPr>
            <a:r>
              <a:rPr lang="en-US" sz="1400" b="1" dirty="0">
                <a:latin typeface="Courier New" pitchFamily="49" charset="0"/>
                <a:cs typeface="Courier New" pitchFamily="49" charset="0"/>
              </a:rPr>
              <a:t>#include "fsl_i2c_cmsis.h"</a:t>
            </a:r>
          </a:p>
          <a:p>
            <a:pPr>
              <a:buNone/>
            </a:pPr>
            <a:endParaRPr lang="en-US" sz="1400" b="1" dirty="0"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n-US" sz="1400" b="1" dirty="0">
                <a:latin typeface="Courier New" pitchFamily="49" charset="0"/>
                <a:cs typeface="Courier New" pitchFamily="49" charset="0"/>
              </a:rPr>
              <a:t>#include "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fsl_pit.h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"            // KSDK header 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feile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 for Periodic Interval Timer</a:t>
            </a:r>
          </a:p>
          <a:p>
            <a:pPr>
              <a:buNone/>
            </a:pPr>
            <a:r>
              <a:rPr lang="en-US" sz="1400" b="1" dirty="0">
                <a:latin typeface="Courier New" pitchFamily="49" charset="0"/>
                <a:cs typeface="Courier New" pitchFamily="49" charset="0"/>
              </a:rPr>
              <a:t>#include "fxas21002.h"          // Register and bit-field definitions</a:t>
            </a:r>
          </a:p>
          <a:p>
            <a:pPr>
              <a:buNone/>
            </a:pPr>
            <a:r>
              <a:rPr lang="en-US" sz="1400" b="1" dirty="0">
                <a:latin typeface="Courier New" pitchFamily="49" charset="0"/>
                <a:cs typeface="Courier New" pitchFamily="49" charset="0"/>
              </a:rPr>
              <a:t>#include "mpl3115.h"            // Register and bit-field definitions</a:t>
            </a:r>
          </a:p>
          <a:p>
            <a:pPr>
              <a:buNone/>
            </a:pPr>
            <a:r>
              <a:rPr lang="en-US" sz="1400" b="1" dirty="0">
                <a:latin typeface="Courier New" pitchFamily="49" charset="0"/>
                <a:cs typeface="Courier New" pitchFamily="49" charset="0"/>
              </a:rPr>
              <a:t>#include "fxos8700.h"           // Register and bit-field definitions</a:t>
            </a:r>
          </a:p>
          <a:p>
            <a:pPr>
              <a:buNone/>
            </a:pPr>
            <a:endParaRPr lang="en-US" sz="1400" b="1" dirty="0"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n-US" sz="1400" b="1" dirty="0">
                <a:latin typeface="Courier New" pitchFamily="49" charset="0"/>
                <a:cs typeface="Courier New" pitchFamily="49" charset="0"/>
              </a:rPr>
              <a:t>// Sensor Fusion Headers</a:t>
            </a:r>
          </a:p>
          <a:p>
            <a:pPr>
              <a:buNone/>
            </a:pPr>
            <a:r>
              <a:rPr lang="en-US" sz="1400" b="1" dirty="0">
                <a:latin typeface="Courier New" pitchFamily="49" charset="0"/>
                <a:cs typeface="Courier New" pitchFamily="49" charset="0"/>
              </a:rPr>
              <a:t>#include "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sensor_fusion.h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"      // top level 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magCal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 and sensor fusion interfaces</a:t>
            </a:r>
          </a:p>
          <a:p>
            <a:pPr>
              <a:buNone/>
            </a:pPr>
            <a:r>
              <a:rPr lang="en-US" sz="1400" b="1" dirty="0">
                <a:latin typeface="Courier New" pitchFamily="49" charset="0"/>
                <a:cs typeface="Courier New" pitchFamily="49" charset="0"/>
              </a:rPr>
              <a:t>#include "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control.h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"  	  // Command/Streaming interface - application specific</a:t>
            </a:r>
          </a:p>
          <a:p>
            <a:pPr>
              <a:buNone/>
            </a:pPr>
            <a:r>
              <a:rPr lang="en-US" sz="1400" b="1" dirty="0">
                <a:latin typeface="Courier New" pitchFamily="49" charset="0"/>
                <a:cs typeface="Courier New" pitchFamily="49" charset="0"/>
              </a:rPr>
              <a:t>#include "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status.h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"   	  // Status indicator interface - application specific</a:t>
            </a:r>
          </a:p>
          <a:p>
            <a:pPr>
              <a:buNone/>
            </a:pPr>
            <a:r>
              <a:rPr lang="en-US" sz="1400" b="1" dirty="0">
                <a:latin typeface="Courier New" pitchFamily="49" charset="0"/>
                <a:cs typeface="Courier New" pitchFamily="49" charset="0"/>
              </a:rPr>
              <a:t>#include "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drivers.h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"  	  // NXP sensor drivers OR customer-supplied drivers</a:t>
            </a:r>
          </a:p>
          <a:p>
            <a:pPr>
              <a:buNone/>
            </a:pPr>
            <a:r>
              <a:rPr lang="en-US" sz="1400" b="1" dirty="0">
                <a:latin typeface="Courier New" pitchFamily="49" charset="0"/>
                <a:cs typeface="Courier New" pitchFamily="49" charset="0"/>
              </a:rPr>
              <a:t>#include "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driver_pit.h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"         // Project-specific, PIT is used to control main() timing 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loo</a:t>
            </a:r>
            <a:endParaRPr lang="en-US" sz="1400" b="1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6921887"/>
      </p:ext>
    </p:extLst>
  </p:cSld>
  <p:clrMapOvr>
    <a:masterClrMapping/>
  </p:clrMapOvr>
  <p:transition>
    <p:fade/>
  </p:transition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Bare Metal Sensor Fusion – Global Definitions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76200" y="1019917"/>
            <a:ext cx="8919357" cy="5228483"/>
          </a:xfrm>
        </p:spPr>
        <p:txBody>
          <a:bodyPr>
            <a:normAutofit/>
          </a:bodyPr>
          <a:lstStyle/>
          <a:p>
            <a:pPr>
              <a:buNone/>
            </a:pPr>
            <a:endParaRPr lang="en-US" sz="1400" b="1" dirty="0"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registerDeviceInfo_t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 i2cBusInfo = {</a:t>
            </a:r>
          </a:p>
          <a:p>
            <a:pPr>
              <a:buNone/>
            </a:pPr>
            <a:r>
              <a:rPr lang="en-US" sz="1400" b="1" dirty="0">
                <a:latin typeface="Courier New" pitchFamily="49" charset="0"/>
                <a:cs typeface="Courier New" pitchFamily="49" charset="0"/>
              </a:rPr>
              <a:t>    .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deviceInstance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     = I2C_S_DEVICE_INDEX,</a:t>
            </a:r>
          </a:p>
          <a:p>
            <a:pPr>
              <a:buNone/>
            </a:pPr>
            <a:r>
              <a:rPr lang="en-US" sz="1400" b="1" dirty="0">
                <a:latin typeface="Courier New" pitchFamily="49" charset="0"/>
                <a:cs typeface="Courier New" pitchFamily="49" charset="0"/>
              </a:rPr>
              <a:t>    .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functionParam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      = SMC,</a:t>
            </a:r>
          </a:p>
          <a:p>
            <a:pPr>
              <a:buNone/>
            </a:pPr>
            <a:r>
              <a:rPr lang="en-US" sz="1400" b="1" dirty="0">
                <a:latin typeface="Courier New" pitchFamily="49" charset="0"/>
                <a:cs typeface="Courier New" pitchFamily="49" charset="0"/>
              </a:rPr>
              <a:t>    .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idleFunction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       = (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registeridlefunction_t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) 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SMC_SetPowerModeWait</a:t>
            </a:r>
            <a:endParaRPr lang="en-US" sz="1400" b="1" dirty="0"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n-US" sz="1400" b="1" dirty="0">
                <a:latin typeface="Courier New" pitchFamily="49" charset="0"/>
                <a:cs typeface="Courier New" pitchFamily="49" charset="0"/>
              </a:rPr>
              <a:t>};</a:t>
            </a:r>
          </a:p>
          <a:p>
            <a:pPr>
              <a:buNone/>
            </a:pPr>
            <a:endParaRPr lang="en-US" sz="1400" b="1" dirty="0"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n-US" sz="1400" b="1" dirty="0">
                <a:latin typeface="Courier New" pitchFamily="49" charset="0"/>
                <a:cs typeface="Courier New" pitchFamily="49" charset="0"/>
              </a:rPr>
              <a:t>// Global data structures</a:t>
            </a:r>
          </a:p>
          <a:p>
            <a:pPr>
              <a:buNone/>
            </a:pP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SensorFusionGlobals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sfg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pPr>
              <a:buNone/>
            </a:pP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struct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ControlSubsystem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controlSubsystem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pPr>
              <a:buNone/>
            </a:pP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struct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StatusSubsystem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statusSubsystem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pPr>
              <a:buNone/>
            </a:pP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struct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PhysicalSensor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 sensors[3];</a:t>
            </a:r>
          </a:p>
          <a:p>
            <a:pPr>
              <a:buNone/>
            </a:pPr>
            <a:endParaRPr lang="en-US" sz="1400" b="1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6921887"/>
      </p:ext>
    </p:extLst>
  </p:cSld>
  <p:clrMapOvr>
    <a:masterClrMapping/>
  </p:clrMapOvr>
  <p:transition>
    <p:fade/>
  </p:transition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Bare Metal Sensor Fusion – Initialization in main()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400" y="1019917"/>
            <a:ext cx="8819509" cy="5228483"/>
          </a:xfrm>
        </p:spPr>
        <p:txBody>
          <a:bodyPr>
            <a:normAutofit fontScale="85000" lnSpcReduction="20000"/>
          </a:bodyPr>
          <a:lstStyle/>
          <a:p>
            <a:pPr>
              <a:buNone/>
            </a:pP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 main(void)</a:t>
            </a:r>
          </a:p>
          <a:p>
            <a:pPr>
              <a:buNone/>
            </a:pPr>
            <a:r>
              <a:rPr lang="en-US" sz="1400" b="1" dirty="0">
                <a:latin typeface="Courier New" pitchFamily="49" charset="0"/>
                <a:cs typeface="Courier New" pitchFamily="49" charset="0"/>
              </a:rPr>
              <a:t>{</a:t>
            </a:r>
          </a:p>
          <a:p>
            <a:pPr>
              <a:buNone/>
            </a:pPr>
            <a:r>
              <a:rPr lang="en-US" sz="1400" b="1" dirty="0">
                <a:latin typeface="Courier New" pitchFamily="49" charset="0"/>
                <a:cs typeface="Courier New" pitchFamily="49" charset="0"/>
              </a:rPr>
              <a:t>    ARM_DRIVER_I2C* I2Cdrv = &amp;I2C_S_DRIVER;</a:t>
            </a:r>
          </a:p>
          <a:p>
            <a:pPr>
              <a:buNone/>
            </a:pPr>
            <a:r>
              <a:rPr lang="en-US" sz="1400" b="1" dirty="0">
                <a:latin typeface="Courier New" pitchFamily="49" charset="0"/>
                <a:cs typeface="Courier New" pitchFamily="49" charset="0"/>
              </a:rPr>
              <a:t>    uint16_t 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=0;</a:t>
            </a:r>
          </a:p>
          <a:p>
            <a:pPr>
              <a:buNone/>
            </a:pPr>
            <a:r>
              <a:rPr lang="en-US" sz="1400" b="1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BOARD_InitPins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();           </a:t>
            </a:r>
          </a:p>
          <a:p>
            <a:pPr>
              <a:buNone/>
            </a:pPr>
            <a:r>
              <a:rPr lang="en-US" sz="1400" b="1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BOARD_BootClockRUN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();               </a:t>
            </a:r>
          </a:p>
          <a:p>
            <a:pPr>
              <a:buNone/>
            </a:pPr>
            <a:r>
              <a:rPr lang="en-US" sz="1400" b="1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BOARD_InitDebugConsole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();          </a:t>
            </a:r>
          </a:p>
          <a:p>
            <a:pPr>
              <a:buNone/>
            </a:pPr>
            <a:endParaRPr lang="en-US" sz="1400" b="1" dirty="0"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n-US" sz="1400" b="1" dirty="0">
                <a:latin typeface="Courier New" pitchFamily="49" charset="0"/>
                <a:cs typeface="Courier New" pitchFamily="49" charset="0"/>
              </a:rPr>
              <a:t>    I2Cdrv-&gt;Initialize(I2C_S_SIGNAL_EVENT);         </a:t>
            </a:r>
          </a:p>
          <a:p>
            <a:pPr>
              <a:buNone/>
            </a:pPr>
            <a:r>
              <a:rPr lang="en-US" sz="1400" b="1" dirty="0">
                <a:latin typeface="Courier New" pitchFamily="49" charset="0"/>
                <a:cs typeface="Courier New" pitchFamily="49" charset="0"/>
              </a:rPr>
              <a:t>    I2Cdrv-&gt;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PowerControl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(ARM_POWER_FULL);      </a:t>
            </a:r>
          </a:p>
          <a:p>
            <a:pPr>
              <a:buNone/>
            </a:pPr>
            <a:r>
              <a:rPr lang="en-US" sz="1400" b="1" dirty="0">
                <a:latin typeface="Courier New" pitchFamily="49" charset="0"/>
                <a:cs typeface="Courier New" pitchFamily="49" charset="0"/>
              </a:rPr>
              <a:t>    I2Cdrv-&gt;Control(ARM_I2C_BUS_SPEED, ARM_I2C_BUS_SPEED_FAST);   </a:t>
            </a:r>
          </a:p>
          <a:p>
            <a:pPr>
              <a:buNone/>
            </a:pPr>
            <a:endParaRPr lang="en-US" sz="1400" b="1" dirty="0"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n-US" sz="1400" b="1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initializeControlPort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(&amp;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controlSubsystem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);        </a:t>
            </a:r>
          </a:p>
          <a:p>
            <a:pPr>
              <a:buNone/>
            </a:pPr>
            <a:r>
              <a:rPr lang="en-US" sz="1400" b="1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initializeStatusSubsystem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(&amp;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statusSubsystem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);     </a:t>
            </a:r>
          </a:p>
          <a:p>
            <a:pPr>
              <a:buNone/>
            </a:pPr>
            <a:r>
              <a:rPr lang="en-US" sz="1400" b="1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initSensorFusionGlobals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(&amp;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sfg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, &amp;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statusSubsystem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, &amp;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controlSubsystem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); </a:t>
            </a:r>
          </a:p>
          <a:p>
            <a:pPr>
              <a:buNone/>
            </a:pPr>
            <a:r>
              <a:rPr lang="en-US" sz="1400" b="1" dirty="0">
                <a:latin typeface="Courier New" pitchFamily="49" charset="0"/>
                <a:cs typeface="Courier New" pitchFamily="49" charset="0"/>
              </a:rPr>
              <a:t>	  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sfg.installSensor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(&amp;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sfg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, &amp;sensors[0], FXOS8700_I2C_ADDR,  1, (void*) I2Cdrv, </a:t>
            </a:r>
          </a:p>
          <a:p>
            <a:pPr>
              <a:buNone/>
            </a:pPr>
            <a:r>
              <a:rPr lang="en-US" sz="1400" b="1" dirty="0">
                <a:latin typeface="Courier New" pitchFamily="49" charset="0"/>
                <a:cs typeface="Courier New" pitchFamily="49" charset="0"/>
              </a:rPr>
              <a:t>			&amp;i2cBusInfo, FXOS8700_Init,  FXOS8700_Read);</a:t>
            </a:r>
          </a:p>
          <a:p>
            <a:pPr>
              <a:buNone/>
            </a:pPr>
            <a:r>
              <a:rPr lang="en-US" sz="1400" b="1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sfg.installSensor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(&amp;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sfg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, &amp;sensors[1], FXAS21002_I2C_ADDR, 1, (void*) I2Cdrv, </a:t>
            </a:r>
          </a:p>
          <a:p>
            <a:pPr>
              <a:buNone/>
            </a:pPr>
            <a:r>
              <a:rPr lang="en-US" sz="1400" b="1" dirty="0">
                <a:latin typeface="Courier New" pitchFamily="49" charset="0"/>
                <a:cs typeface="Courier New" pitchFamily="49" charset="0"/>
              </a:rPr>
              <a:t>			&amp;i2cBusInfo, FXAS21002_Init, FXAS21002_Read);</a:t>
            </a:r>
          </a:p>
          <a:p>
            <a:pPr>
              <a:buNone/>
            </a:pPr>
            <a:r>
              <a:rPr lang="en-US" sz="1400" b="1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sfg.installSensor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(&amp;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sfg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, &amp;sensors[2], MPL3115_I2C_ADDR,   1, (void*) I2Cdrv, </a:t>
            </a:r>
          </a:p>
          <a:p>
            <a:pPr>
              <a:buNone/>
            </a:pPr>
            <a:r>
              <a:rPr lang="en-US" sz="1400" b="1" dirty="0">
                <a:latin typeface="Courier New" pitchFamily="49" charset="0"/>
                <a:cs typeface="Courier New" pitchFamily="49" charset="0"/>
              </a:rPr>
              <a:t>			&amp;i2cBusInfo, MPL3115_Init,   MPL3115_Read);</a:t>
            </a:r>
          </a:p>
          <a:p>
            <a:pPr>
              <a:buNone/>
            </a:pPr>
            <a:r>
              <a:rPr lang="en-US" sz="1400" b="1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sfg.initializeFusionEngine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(&amp;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sfg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);</a:t>
            </a:r>
          </a:p>
          <a:p>
            <a:pPr>
              <a:buNone/>
            </a:pPr>
            <a:r>
              <a:rPr lang="en-US" sz="1400" b="1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pit_init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(1000000/FUSION_HZ); </a:t>
            </a:r>
          </a:p>
          <a:p>
            <a:pPr>
              <a:buNone/>
            </a:pPr>
            <a:r>
              <a:rPr lang="en-US" sz="1400" b="1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sfg.setStatus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(&amp;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sfg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, NORMAL);</a:t>
            </a:r>
          </a:p>
          <a:p>
            <a:pPr>
              <a:buNone/>
            </a:pPr>
            <a:endParaRPr lang="en-US" sz="1400" b="1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6921887"/>
      </p:ext>
    </p:extLst>
  </p:cSld>
  <p:clrMapOvr>
    <a:masterClrMapping/>
  </p:clrMapOvr>
  <p:transition>
    <p:fade/>
  </p:transition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Bare Metal Sensor Fusion – main() loop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24643" y="1019917"/>
            <a:ext cx="8747266" cy="5228483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while (true)</a:t>
            </a:r>
          </a:p>
          <a:p>
            <a:pPr>
              <a:buNone/>
            </a:pPr>
            <a:r>
              <a:rPr lang="en-US" sz="1400" b="1" dirty="0">
                <a:latin typeface="Courier New" pitchFamily="49" charset="0"/>
                <a:cs typeface="Courier New" pitchFamily="49" charset="0"/>
              </a:rPr>
              <a:t>    {</a:t>
            </a:r>
          </a:p>
          <a:p>
            <a:pPr>
              <a:buNone/>
            </a:pPr>
            <a:r>
              <a:rPr lang="en-US" sz="1400" b="1" dirty="0">
                <a:latin typeface="Courier New" pitchFamily="49" charset="0"/>
                <a:cs typeface="Courier New" pitchFamily="49" charset="0"/>
              </a:rPr>
              <a:t>        if (true == 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pitIsrFlag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) {           </a:t>
            </a:r>
          </a:p>
          <a:p>
            <a:pPr>
              <a:buNone/>
            </a:pPr>
            <a:r>
              <a:rPr lang="en-US" sz="1400" b="1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sfg.readSensors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(&amp;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sfg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, 1</a:t>
            </a:r>
          </a:p>
          <a:p>
            <a:pPr>
              <a:buNone/>
            </a:pPr>
            <a:r>
              <a:rPr lang="en-US" sz="1400" b="1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sfg.conditionSensorReadings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(&amp;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sfg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);  </a:t>
            </a:r>
          </a:p>
          <a:p>
            <a:pPr>
              <a:buNone/>
            </a:pPr>
            <a:r>
              <a:rPr lang="en-US" sz="1400" b="1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sfg.runFusion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(&amp;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sfg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);             </a:t>
            </a:r>
          </a:p>
          <a:p>
            <a:pPr>
              <a:buNone/>
            </a:pPr>
            <a:r>
              <a:rPr lang="en-US" sz="1400" b="1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sfg.loopcounter</a:t>
            </a:r>
            <a:endParaRPr lang="en-US" sz="1400" b="1" dirty="0"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n-US" sz="1400" b="1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=i+1;</a:t>
            </a:r>
          </a:p>
          <a:p>
            <a:pPr>
              <a:buNone/>
            </a:pPr>
            <a:r>
              <a:rPr lang="en-US" sz="1400" b="1" dirty="0">
                <a:latin typeface="Courier New" pitchFamily="49" charset="0"/>
                <a:cs typeface="Courier New" pitchFamily="49" charset="0"/>
              </a:rPr>
              <a:t>            if (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&gt;=4) {     </a:t>
            </a:r>
          </a:p>
          <a:p>
            <a:pPr>
              <a:buNone/>
            </a:pPr>
            <a:r>
              <a:rPr lang="en-US" sz="1400" b="1" dirty="0">
                <a:latin typeface="Courier New" pitchFamily="49" charset="0"/>
                <a:cs typeface="Courier New" pitchFamily="49" charset="0"/>
              </a:rPr>
              <a:t>                    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=0;  </a:t>
            </a:r>
          </a:p>
          <a:p>
            <a:pPr>
              <a:buNone/>
            </a:pPr>
            <a:r>
              <a:rPr lang="en-US" sz="1400" b="1" dirty="0">
                <a:latin typeface="Courier New" pitchFamily="49" charset="0"/>
                <a:cs typeface="Courier New" pitchFamily="49" charset="0"/>
              </a:rPr>
              <a:t>                    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sfg.updateStatus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(&amp;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sfg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);</a:t>
            </a:r>
          </a:p>
          <a:p>
            <a:pPr>
              <a:buNone/>
            </a:pPr>
            <a:r>
              <a:rPr lang="en-US" sz="1400" b="1" dirty="0">
                <a:latin typeface="Courier New" pitchFamily="49" charset="0"/>
                <a:cs typeface="Courier New" pitchFamily="49" charset="0"/>
              </a:rPr>
              <a:t>            }</a:t>
            </a:r>
          </a:p>
          <a:p>
            <a:pPr>
              <a:buNone/>
            </a:pPr>
            <a:r>
              <a:rPr lang="en-US" sz="1400" b="1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sfg.queueStatus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(&amp;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sfg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, NORMAL);</a:t>
            </a:r>
          </a:p>
          <a:p>
            <a:pPr>
              <a:buNone/>
            </a:pPr>
            <a:r>
              <a:rPr lang="en-US" sz="1400" b="1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sfg.pControlSubsystem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-&gt;stream(&amp;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sfg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sUARTOutputBuffer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);      </a:t>
            </a:r>
          </a:p>
          <a:p>
            <a:pPr>
              <a:buNone/>
            </a:pPr>
            <a:r>
              <a:rPr lang="en-US" sz="1400" b="1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pitIsrFlag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 = false;</a:t>
            </a:r>
          </a:p>
          <a:p>
            <a:pPr>
              <a:buNone/>
            </a:pPr>
            <a:r>
              <a:rPr lang="en-US" sz="1400" b="1" dirty="0">
                <a:latin typeface="Courier New" pitchFamily="49" charset="0"/>
                <a:cs typeface="Courier New" pitchFamily="49" charset="0"/>
              </a:rPr>
              <a:t>        }</a:t>
            </a:r>
          </a:p>
          <a:p>
            <a:pPr>
              <a:buNone/>
            </a:pPr>
            <a:r>
              <a:rPr lang="en-US" sz="1400" b="1" dirty="0">
                <a:latin typeface="Courier New" pitchFamily="49" charset="0"/>
                <a:cs typeface="Courier New" pitchFamily="49" charset="0"/>
              </a:rPr>
              <a:t>    }</a:t>
            </a:r>
          </a:p>
          <a:p>
            <a:pPr>
              <a:buNone/>
            </a:pPr>
            <a:r>
              <a:rPr lang="en-US" sz="1400" b="1" dirty="0"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896921887"/>
      </p:ext>
    </p:extLst>
  </p:cSld>
  <p:clrMapOvr>
    <a:masterClrMapping/>
  </p:clrMapOvr>
  <p:transition>
    <p:fade/>
  </p:transition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FreeRTOS</a:t>
            </a:r>
            <a:r>
              <a:rPr lang="en-US" dirty="0"/>
              <a:t> sensor fusion</a:t>
            </a:r>
          </a:p>
        </p:txBody>
      </p:sp>
    </p:spTree>
  </p:cSld>
  <p:clrMapOvr>
    <a:masterClrMapping/>
  </p:clrMapOvr>
  <p:transition>
    <p:fade/>
  </p:transition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1"/>
                </a:solidFill>
              </a:rPr>
              <a:t>FreeRTOS</a:t>
            </a:r>
            <a:r>
              <a:rPr lang="en-US" dirty="0">
                <a:solidFill>
                  <a:schemeClr val="tx1"/>
                </a:solidFill>
              </a:rPr>
              <a:t> Sensor Fusion - #includes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24643" y="1019917"/>
            <a:ext cx="8747266" cy="5228483"/>
          </a:xfrm>
        </p:spPr>
        <p:txBody>
          <a:bodyPr>
            <a:normAutofit fontScale="85000" lnSpcReduction="20000"/>
          </a:bodyPr>
          <a:lstStyle/>
          <a:p>
            <a:pPr>
              <a:buNone/>
            </a:pP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/* </a:t>
            </a:r>
            <a:r>
              <a:rPr lang="en-US" sz="1400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FreeRTOS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kernel includes. */</a:t>
            </a:r>
          </a:p>
          <a:p>
            <a:pPr>
              <a:buNone/>
            </a:pP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#include "</a:t>
            </a:r>
            <a:r>
              <a:rPr lang="en-US" sz="1400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FreeRTOS.h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"</a:t>
            </a:r>
          </a:p>
          <a:p>
            <a:pPr>
              <a:buNone/>
            </a:pP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#include "</a:t>
            </a:r>
            <a:r>
              <a:rPr lang="en-US" sz="1400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task.h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"</a:t>
            </a:r>
          </a:p>
          <a:p>
            <a:pPr>
              <a:buNone/>
            </a:pP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#include "</a:t>
            </a:r>
            <a:r>
              <a:rPr lang="en-US" sz="1400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queue.h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"</a:t>
            </a:r>
          </a:p>
          <a:p>
            <a:pPr>
              <a:buNone/>
            </a:pP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#include "</a:t>
            </a:r>
            <a:r>
              <a:rPr lang="en-US" sz="1400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timers.h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"</a:t>
            </a:r>
          </a:p>
          <a:p>
            <a:pPr>
              <a:buNone/>
            </a:pP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#include "</a:t>
            </a:r>
            <a:r>
              <a:rPr lang="en-US" sz="1400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event_groups.h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"</a:t>
            </a:r>
          </a:p>
          <a:p>
            <a:pPr>
              <a:buNone/>
            </a:pPr>
            <a:endParaRPr lang="en-US" sz="1400" b="1" dirty="0"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n-US" sz="1400" b="1" dirty="0">
                <a:latin typeface="Courier New" pitchFamily="49" charset="0"/>
                <a:cs typeface="Courier New" pitchFamily="49" charset="0"/>
              </a:rPr>
              <a:t>// KSDK &amp; ISSDK Headers</a:t>
            </a:r>
          </a:p>
          <a:p>
            <a:pPr>
              <a:buNone/>
            </a:pPr>
            <a:r>
              <a:rPr lang="en-US" sz="1400" b="1" dirty="0">
                <a:latin typeface="Courier New" pitchFamily="49" charset="0"/>
                <a:cs typeface="Courier New" pitchFamily="49" charset="0"/>
              </a:rPr>
              <a:t>#include "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fsl_debug_console.h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"  // KSDK header file for the debug interface</a:t>
            </a:r>
          </a:p>
          <a:p>
            <a:pPr>
              <a:buNone/>
            </a:pPr>
            <a:r>
              <a:rPr lang="en-US" sz="1400" b="1" dirty="0">
                <a:latin typeface="Courier New" pitchFamily="49" charset="0"/>
                <a:cs typeface="Courier New" pitchFamily="49" charset="0"/>
              </a:rPr>
              <a:t>#include "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board.h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"              // KSDK header file to define board configuration</a:t>
            </a:r>
          </a:p>
          <a:p>
            <a:pPr>
              <a:buNone/>
            </a:pPr>
            <a:r>
              <a:rPr lang="en-US" sz="1400" b="1" dirty="0">
                <a:latin typeface="Courier New" pitchFamily="49" charset="0"/>
                <a:cs typeface="Courier New" pitchFamily="49" charset="0"/>
              </a:rPr>
              <a:t>#include "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pin_mux.h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"            // KSDK header file for pin 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mux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 initialization functions</a:t>
            </a:r>
          </a:p>
          <a:p>
            <a:pPr>
              <a:buNone/>
            </a:pPr>
            <a:r>
              <a:rPr lang="en-US" sz="1400" b="1" dirty="0">
                <a:latin typeface="Courier New" pitchFamily="49" charset="0"/>
                <a:cs typeface="Courier New" pitchFamily="49" charset="0"/>
              </a:rPr>
              <a:t>#include "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clock_config.h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"       // KSDK header file for clock configuration</a:t>
            </a:r>
          </a:p>
          <a:p>
            <a:pPr>
              <a:buNone/>
            </a:pPr>
            <a:r>
              <a:rPr lang="en-US" sz="1400" b="1" dirty="0">
                <a:latin typeface="Courier New" pitchFamily="49" charset="0"/>
                <a:cs typeface="Courier New" pitchFamily="49" charset="0"/>
              </a:rPr>
              <a:t>#include "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fsl_port.h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"           // KSDK header file for Port I/O control</a:t>
            </a:r>
          </a:p>
          <a:p>
            <a:pPr>
              <a:buNone/>
            </a:pPr>
            <a:r>
              <a:rPr lang="en-US" sz="1400" b="1" dirty="0">
                <a:latin typeface="Courier New" pitchFamily="49" charset="0"/>
                <a:cs typeface="Courier New" pitchFamily="49" charset="0"/>
              </a:rPr>
              <a:t>#include "fsl_i2c.h"            // KSDK header file for I2C interfaces</a:t>
            </a:r>
          </a:p>
          <a:p>
            <a:pPr>
              <a:buNone/>
            </a:pPr>
            <a:r>
              <a:rPr lang="en-US" sz="1400" b="1" dirty="0">
                <a:latin typeface="Courier New" pitchFamily="49" charset="0"/>
                <a:cs typeface="Courier New" pitchFamily="49" charset="0"/>
              </a:rPr>
              <a:t>#include "fxas21002.h"          // register address and bit field definitions</a:t>
            </a:r>
          </a:p>
          <a:p>
            <a:pPr>
              <a:buNone/>
            </a:pPr>
            <a:r>
              <a:rPr lang="en-US" sz="1400" b="1" dirty="0">
                <a:latin typeface="Courier New" pitchFamily="49" charset="0"/>
                <a:cs typeface="Courier New" pitchFamily="49" charset="0"/>
              </a:rPr>
              <a:t>#include "fxos8700.h"           // register address and bit field definitions</a:t>
            </a:r>
          </a:p>
          <a:p>
            <a:pPr>
              <a:buNone/>
            </a:pPr>
            <a:r>
              <a:rPr lang="en-US" sz="1400" b="1" dirty="0">
                <a:latin typeface="Courier New" pitchFamily="49" charset="0"/>
                <a:cs typeface="Courier New" pitchFamily="49" charset="0"/>
              </a:rPr>
              <a:t>#include "register_io_i2c.h"</a:t>
            </a:r>
          </a:p>
          <a:p>
            <a:pPr>
              <a:buNone/>
            </a:pPr>
            <a:r>
              <a:rPr lang="en-US" sz="1400" b="1" dirty="0">
                <a:latin typeface="Courier New" pitchFamily="49" charset="0"/>
                <a:cs typeface="Courier New" pitchFamily="49" charset="0"/>
              </a:rPr>
              <a:t>#include "fsl_i2c_cmsis.h"</a:t>
            </a:r>
          </a:p>
          <a:p>
            <a:pPr>
              <a:buNone/>
            </a:pPr>
            <a:endParaRPr lang="en-US" sz="1400" b="1" dirty="0"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n-US" sz="1400" b="1" dirty="0">
                <a:latin typeface="Courier New" pitchFamily="49" charset="0"/>
                <a:cs typeface="Courier New" pitchFamily="49" charset="0"/>
              </a:rPr>
              <a:t>// Sensor Fusion Headers</a:t>
            </a:r>
          </a:p>
          <a:p>
            <a:pPr>
              <a:buNone/>
            </a:pPr>
            <a:r>
              <a:rPr lang="en-US" sz="1400" b="1" dirty="0">
                <a:latin typeface="Courier New" pitchFamily="49" charset="0"/>
                <a:cs typeface="Courier New" pitchFamily="49" charset="0"/>
              </a:rPr>
              <a:t>#include "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sensor_fusion.h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"      // top level 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magCal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 and sensor fusion interfaces</a:t>
            </a:r>
          </a:p>
          <a:p>
            <a:pPr>
              <a:buNone/>
            </a:pPr>
            <a:r>
              <a:rPr lang="en-US" sz="1400" b="1" dirty="0">
                <a:latin typeface="Courier New" pitchFamily="49" charset="0"/>
                <a:cs typeface="Courier New" pitchFamily="49" charset="0"/>
              </a:rPr>
              <a:t>#include "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control.h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"  	  // Command/Streaming interface - application specific</a:t>
            </a:r>
          </a:p>
          <a:p>
            <a:pPr>
              <a:buNone/>
            </a:pPr>
            <a:r>
              <a:rPr lang="en-US" sz="1400" b="1" dirty="0">
                <a:latin typeface="Courier New" pitchFamily="49" charset="0"/>
                <a:cs typeface="Courier New" pitchFamily="49" charset="0"/>
              </a:rPr>
              <a:t>#include "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status.h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"   	  // 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Sta:tus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 indicator interface - application specific</a:t>
            </a:r>
          </a:p>
          <a:p>
            <a:pPr>
              <a:buNone/>
            </a:pPr>
            <a:r>
              <a:rPr lang="en-US" sz="1400" b="1" dirty="0">
                <a:latin typeface="Courier New" pitchFamily="49" charset="0"/>
                <a:cs typeface="Courier New" pitchFamily="49" charset="0"/>
              </a:rPr>
              <a:t>#include "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drivers.h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"  	  // NXP sensor drivers OR customer-supplied drivers</a:t>
            </a:r>
          </a:p>
        </p:txBody>
      </p:sp>
    </p:spTree>
    <p:extLst>
      <p:ext uri="{BB962C8B-B14F-4D97-AF65-F5344CB8AC3E}">
        <p14:creationId xmlns:p14="http://schemas.microsoft.com/office/powerpoint/2010/main" val="1896921887"/>
      </p:ext>
    </p:extLst>
  </p:cSld>
  <p:clrMapOvr>
    <a:masterClrMapping/>
  </p:clrMapOvr>
  <p:transition>
    <p:fade/>
  </p:transition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1"/>
                </a:solidFill>
              </a:rPr>
              <a:t>FreeRTOS</a:t>
            </a:r>
            <a:r>
              <a:rPr lang="en-US" dirty="0">
                <a:solidFill>
                  <a:schemeClr val="tx1"/>
                </a:solidFill>
              </a:rPr>
              <a:t> Sensor Fusion – Global Definitions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24643" y="1019917"/>
            <a:ext cx="8747266" cy="5228483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1400" b="1" dirty="0">
                <a:latin typeface="Courier New" pitchFamily="49" charset="0"/>
                <a:cs typeface="Courier New" pitchFamily="49" charset="0"/>
              </a:rPr>
              <a:t>// Global data structures</a:t>
            </a:r>
          </a:p>
          <a:p>
            <a:pPr>
              <a:buNone/>
            </a:pP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SensorFusionGlobals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sfg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;            </a:t>
            </a:r>
          </a:p>
          <a:p>
            <a:pPr>
              <a:buNone/>
            </a:pP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ControlSubsystem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controlSubsystem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;  </a:t>
            </a:r>
          </a:p>
          <a:p>
            <a:pPr>
              <a:buNone/>
            </a:pP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StatusSubsystem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statusSubsystem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;   </a:t>
            </a:r>
          </a:p>
          <a:p>
            <a:pPr>
              <a:buNone/>
            </a:pP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struct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PhysicalSensor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 sensors[2];   </a:t>
            </a:r>
          </a:p>
          <a:p>
            <a:pPr>
              <a:buNone/>
            </a:pP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EventGroupHandle_t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event_group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 = NULL;</a:t>
            </a:r>
          </a:p>
          <a:p>
            <a:pPr>
              <a:buNone/>
            </a:pP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registerDeviceInfo_t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 i2cBusInfo = {</a:t>
            </a:r>
          </a:p>
          <a:p>
            <a:pPr>
              <a:buNone/>
            </a:pPr>
            <a:r>
              <a:rPr lang="en-US" sz="1400" b="1" dirty="0">
                <a:latin typeface="Courier New" pitchFamily="49" charset="0"/>
                <a:cs typeface="Courier New" pitchFamily="49" charset="0"/>
              </a:rPr>
              <a:t>    .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deviceInstance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     = I2C_S_DEVICE_INDEX,</a:t>
            </a:r>
          </a:p>
          <a:p>
            <a:pPr>
              <a:buNone/>
            </a:pPr>
            <a:r>
              <a:rPr lang="en-US" sz="1400" b="1" dirty="0">
                <a:latin typeface="Courier New" pitchFamily="49" charset="0"/>
                <a:cs typeface="Courier New" pitchFamily="49" charset="0"/>
              </a:rPr>
              <a:t>    .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functionParam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      = NULL,</a:t>
            </a:r>
          </a:p>
          <a:p>
            <a:pPr>
              <a:buNone/>
            </a:pPr>
            <a:r>
              <a:rPr lang="en-US" sz="1400" b="1" dirty="0">
                <a:latin typeface="Courier New" pitchFamily="49" charset="0"/>
                <a:cs typeface="Courier New" pitchFamily="49" charset="0"/>
              </a:rPr>
              <a:t>    .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idleFunction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       = NULL</a:t>
            </a:r>
          </a:p>
          <a:p>
            <a:pPr>
              <a:buNone/>
            </a:pPr>
            <a:r>
              <a:rPr lang="en-US" sz="1400" b="1" dirty="0">
                <a:latin typeface="Courier New" pitchFamily="49" charset="0"/>
                <a:cs typeface="Courier New" pitchFamily="49" charset="0"/>
              </a:rPr>
              <a:t>};</a:t>
            </a:r>
          </a:p>
          <a:p>
            <a:pPr>
              <a:buNone/>
            </a:pPr>
            <a:endParaRPr lang="en-US" sz="1400" b="1" dirty="0"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static void </a:t>
            </a:r>
            <a:r>
              <a:rPr lang="en-US" sz="1400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read_task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(void *</a:t>
            </a:r>
            <a:r>
              <a:rPr lang="en-US" sz="1400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pvParameters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);   // </a:t>
            </a:r>
            <a:r>
              <a:rPr lang="en-US" sz="1400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FreeRTOS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Task definition</a:t>
            </a:r>
          </a:p>
          <a:p>
            <a:pPr>
              <a:buNone/>
            </a:pP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static void </a:t>
            </a:r>
            <a:r>
              <a:rPr lang="en-US" sz="1400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fusion_task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(void *</a:t>
            </a:r>
            <a:r>
              <a:rPr lang="en-US" sz="1400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pvParameters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); // </a:t>
            </a:r>
            <a:r>
              <a:rPr lang="en-US" sz="1400" b="1" dirty="0" err="1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FreeRTOS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Task definition</a:t>
            </a:r>
          </a:p>
          <a:p>
            <a:pPr>
              <a:buNone/>
            </a:pPr>
            <a:endParaRPr lang="en-US" sz="1400" b="1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6921887"/>
      </p:ext>
    </p:extLst>
  </p:cSld>
  <p:clrMapOvr>
    <a:masterClrMapping/>
  </p:clrMapOvr>
  <p:transition>
    <p:fade/>
  </p:transition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1"/>
                </a:solidFill>
              </a:rPr>
              <a:t>FreeRTOS</a:t>
            </a:r>
            <a:r>
              <a:rPr lang="en-US" dirty="0">
                <a:solidFill>
                  <a:schemeClr val="tx1"/>
                </a:solidFill>
              </a:rPr>
              <a:t> Sensor Fusion – main() page 1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24643" y="1019917"/>
            <a:ext cx="8747266" cy="5228483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 main(void)</a:t>
            </a:r>
          </a:p>
          <a:p>
            <a:pPr>
              <a:buNone/>
            </a:pPr>
            <a:r>
              <a:rPr lang="en-US" sz="1400" b="1" dirty="0">
                <a:latin typeface="Courier New" pitchFamily="49" charset="0"/>
                <a:cs typeface="Courier New" pitchFamily="49" charset="0"/>
              </a:rPr>
              <a:t>{</a:t>
            </a:r>
          </a:p>
          <a:p>
            <a:pPr>
              <a:buNone/>
            </a:pPr>
            <a:r>
              <a:rPr lang="en-US" sz="1400" b="1" dirty="0">
                <a:latin typeface="Courier New" pitchFamily="49" charset="0"/>
                <a:cs typeface="Courier New" pitchFamily="49" charset="0"/>
              </a:rPr>
              <a:t>    ARM_DRIVER_I2C* I2Cdrv = &amp;I2C_S_DRIVER;</a:t>
            </a:r>
          </a:p>
          <a:p>
            <a:pPr>
              <a:buNone/>
            </a:pPr>
            <a:r>
              <a:rPr lang="en-US" sz="1400" b="1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BOARD_InitPins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();  </a:t>
            </a:r>
          </a:p>
          <a:p>
            <a:pPr>
              <a:buNone/>
            </a:pPr>
            <a:r>
              <a:rPr lang="en-US" sz="1400" b="1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BOARD_BootClockRUN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();</a:t>
            </a:r>
          </a:p>
          <a:p>
            <a:pPr>
              <a:buNone/>
            </a:pPr>
            <a:r>
              <a:rPr lang="en-US" sz="1400" b="1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BOARD_InitDebugConsole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();</a:t>
            </a:r>
          </a:p>
          <a:p>
            <a:pPr>
              <a:buNone/>
            </a:pPr>
            <a:endParaRPr lang="en-US" sz="1400" b="1" dirty="0"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n-US" sz="1400" b="1" dirty="0">
                <a:latin typeface="Courier New" pitchFamily="49" charset="0"/>
                <a:cs typeface="Courier New" pitchFamily="49" charset="0"/>
              </a:rPr>
              <a:t>    I2Cdrv-&gt;Initialize(I2C_S_SIGNAL_EVENT);</a:t>
            </a:r>
          </a:p>
          <a:p>
            <a:pPr>
              <a:buNone/>
            </a:pPr>
            <a:r>
              <a:rPr lang="en-US" sz="1400" b="1" dirty="0">
                <a:latin typeface="Courier New" pitchFamily="49" charset="0"/>
                <a:cs typeface="Courier New" pitchFamily="49" charset="0"/>
              </a:rPr>
              <a:t>    I2Cdrv-&gt;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PowerControl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(ARM_POWER_FULL);</a:t>
            </a:r>
          </a:p>
          <a:p>
            <a:pPr>
              <a:buNone/>
            </a:pPr>
            <a:r>
              <a:rPr lang="en-US" sz="1400" b="1" dirty="0">
                <a:latin typeface="Courier New" pitchFamily="49" charset="0"/>
                <a:cs typeface="Courier New" pitchFamily="49" charset="0"/>
              </a:rPr>
              <a:t>    I2Cdrv-&gt;Control(ARM_I2C_BUS_SPEED, ARM_I2C_BUS_SPEED_FAST); </a:t>
            </a:r>
          </a:p>
          <a:p>
            <a:pPr>
              <a:buNone/>
            </a:pPr>
            <a:endParaRPr lang="en-US" sz="1400" b="1" dirty="0"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n-US" sz="1400" b="1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initializeControlPort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(&amp;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controlSubsystem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);                           </a:t>
            </a:r>
          </a:p>
          <a:p>
            <a:pPr>
              <a:buNone/>
            </a:pPr>
            <a:r>
              <a:rPr lang="en-US" sz="1400" b="1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initializeStatusSubsystem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(&amp;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statusSubsystem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);  </a:t>
            </a:r>
          </a:p>
          <a:p>
            <a:pPr>
              <a:buNone/>
            </a:pPr>
            <a:r>
              <a:rPr lang="en-US" sz="1400" b="1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initSensorFusionGlobals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(&amp;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sfg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, &amp;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statusSubsystem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, &amp;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controlSubsystem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); </a:t>
            </a:r>
          </a:p>
        </p:txBody>
      </p:sp>
    </p:spTree>
    <p:extLst>
      <p:ext uri="{BB962C8B-B14F-4D97-AF65-F5344CB8AC3E}">
        <p14:creationId xmlns:p14="http://schemas.microsoft.com/office/powerpoint/2010/main" val="1896921887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86595" y="963351"/>
            <a:ext cx="8296455" cy="31212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5" name="Straight Arrow Connector 4"/>
          <p:cNvCxnSpPr/>
          <p:nvPr/>
        </p:nvCxnSpPr>
        <p:spPr>
          <a:xfrm flipV="1">
            <a:off x="321733" y="4902208"/>
            <a:ext cx="2252134" cy="8467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>
            <a:off x="296333" y="829741"/>
            <a:ext cx="25400" cy="408093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296333" y="829741"/>
            <a:ext cx="2277534" cy="4072467"/>
          </a:xfrm>
          <a:prstGeom prst="straightConnector1">
            <a:avLst/>
          </a:prstGeom>
          <a:ln w="222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06399" y="4953008"/>
            <a:ext cx="2167467" cy="381000"/>
          </a:xfrm>
          <a:prstGeom prst="rect">
            <a:avLst/>
          </a:prstGeom>
          <a:noFill/>
        </p:spPr>
        <p:txBody>
          <a:bodyPr wrap="none" lIns="91440" tIns="45720" rIns="91440" rtlCol="0" anchor="t">
            <a:noAutofit/>
          </a:bodyPr>
          <a:lstStyle/>
          <a:p>
            <a:r>
              <a:rPr lang="en-US" sz="1200" dirty="0">
                <a:solidFill>
                  <a:schemeClr val="accent4">
                    <a:lumMod val="50000"/>
                  </a:schemeClr>
                </a:solidFill>
              </a:rPr>
              <a:t>horizontal intensity = 23.4</a:t>
            </a:r>
            <a:r>
              <a:rPr lang="en-US" sz="1200" dirty="0">
                <a:solidFill>
                  <a:schemeClr val="accent4">
                    <a:lumMod val="50000"/>
                  </a:schemeClr>
                </a:solidFill>
                <a:sym typeface="Symbol"/>
              </a:rPr>
              <a:t>T</a:t>
            </a:r>
            <a:endParaRPr lang="en-US" sz="12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36599" y="5274746"/>
            <a:ext cx="7846683" cy="838679"/>
          </a:xfrm>
          <a:prstGeom prst="rect">
            <a:avLst/>
          </a:prstGeom>
          <a:noFill/>
        </p:spPr>
        <p:txBody>
          <a:bodyPr wrap="square" lIns="91440" tIns="45720" rIns="91440" rtlCol="0" anchor="t">
            <a:noAutofit/>
          </a:bodyPr>
          <a:lstStyle/>
          <a:p>
            <a:r>
              <a:rPr lang="en-US" sz="2000" b="1" dirty="0">
                <a:solidFill>
                  <a:schemeClr val="accent4">
                    <a:lumMod val="50000"/>
                  </a:schemeClr>
                </a:solidFill>
              </a:rPr>
              <a:t>In Grapevine Texas, during the week of FTF2014, almost 2/3 of the earth’s magnetic field was directed DOWN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24643" y="276225"/>
            <a:ext cx="8747266" cy="65405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As an aside...</a:t>
            </a:r>
          </a:p>
        </p:txBody>
      </p:sp>
    </p:spTree>
    <p:extLst>
      <p:ext uri="{BB962C8B-B14F-4D97-AF65-F5344CB8AC3E}">
        <p14:creationId xmlns:p14="http://schemas.microsoft.com/office/powerpoint/2010/main" val="874935520"/>
      </p:ext>
    </p:extLst>
  </p:cSld>
  <p:clrMapOvr>
    <a:masterClrMapping/>
  </p:clrMapOvr>
  <p:transition>
    <p:fade/>
  </p:transition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1"/>
                </a:solidFill>
              </a:rPr>
              <a:t>FreeRTOS</a:t>
            </a:r>
            <a:r>
              <a:rPr lang="en-US" dirty="0">
                <a:solidFill>
                  <a:schemeClr val="tx1"/>
                </a:solidFill>
              </a:rPr>
              <a:t> Sensor Fusion – main() page 2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24643" y="1019917"/>
            <a:ext cx="8747266" cy="5228483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1400" b="1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sfg.installSensor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(&amp;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sfg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, &amp;sensors[0], FXOS8700_I2C_ADDR, 1, </a:t>
            </a:r>
          </a:p>
          <a:p>
            <a:pPr>
              <a:buNone/>
            </a:pPr>
            <a:r>
              <a:rPr lang="en-US" sz="1400" b="1" dirty="0">
                <a:latin typeface="Courier New" pitchFamily="49" charset="0"/>
                <a:cs typeface="Courier New" pitchFamily="49" charset="0"/>
              </a:rPr>
              <a:t>		(void*) I2Cdrv, &amp;i2cBusInfo, FXOS8700_Init,  FXOS8700_Read);</a:t>
            </a:r>
          </a:p>
          <a:p>
            <a:pPr>
              <a:buNone/>
            </a:pPr>
            <a:r>
              <a:rPr lang="en-US" sz="1400" b="1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sfg.installSensor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(&amp;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sfg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, &amp;sensors[1], FXAS21002_I2C_ADDR, 1, </a:t>
            </a:r>
          </a:p>
          <a:p>
            <a:pPr>
              <a:buNone/>
            </a:pPr>
            <a:r>
              <a:rPr lang="en-US" sz="1400" b="1" dirty="0">
                <a:latin typeface="Courier New" pitchFamily="49" charset="0"/>
                <a:cs typeface="Courier New" pitchFamily="49" charset="0"/>
              </a:rPr>
              <a:t>		(void*) I2Cdrv, &amp;i2cBusInfo, FXAS21002_Init, FXAS21002_Read);</a:t>
            </a:r>
          </a:p>
          <a:p>
            <a:pPr>
              <a:buNone/>
            </a:pPr>
            <a:r>
              <a:rPr lang="en-US" sz="1400" b="1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sfg.initializeFusionEngine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(&amp;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sfg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);</a:t>
            </a:r>
          </a:p>
          <a:p>
            <a:pPr>
              <a:buNone/>
            </a:pPr>
            <a:endParaRPr lang="en-US" sz="1400" b="1" dirty="0"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n-US" sz="1400" b="1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event_group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xEventGroupCreate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();</a:t>
            </a:r>
          </a:p>
          <a:p>
            <a:pPr>
              <a:buNone/>
            </a:pPr>
            <a:r>
              <a:rPr lang="en-US" sz="1400" b="1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xTaskCreate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read_task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, "READ", 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configMINIMAL_STACK_SIZE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, </a:t>
            </a:r>
          </a:p>
          <a:p>
            <a:pPr>
              <a:buNone/>
            </a:pPr>
            <a:r>
              <a:rPr lang="en-US" sz="1400" b="1" dirty="0">
                <a:latin typeface="Courier New" pitchFamily="49" charset="0"/>
                <a:cs typeface="Courier New" pitchFamily="49" charset="0"/>
              </a:rPr>
              <a:t>			NULL, 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tskIDLE_PRIORITY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 + 2, NULL);</a:t>
            </a:r>
          </a:p>
          <a:p>
            <a:pPr>
              <a:buNone/>
            </a:pPr>
            <a:r>
              <a:rPr lang="en-US" sz="1400" b="1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xTaskCreate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fusion_task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, "FUSION", 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configMINIMAL_STACK_SIZE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, </a:t>
            </a:r>
          </a:p>
          <a:p>
            <a:pPr>
              <a:buNone/>
            </a:pPr>
            <a:r>
              <a:rPr lang="en-US" sz="1400" b="1" dirty="0">
                <a:latin typeface="Courier New" pitchFamily="49" charset="0"/>
                <a:cs typeface="Courier New" pitchFamily="49" charset="0"/>
              </a:rPr>
              <a:t>			NULL, 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tskIDLE_PRIORITY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 + 1, NULL);</a:t>
            </a:r>
          </a:p>
          <a:p>
            <a:pPr>
              <a:buNone/>
            </a:pPr>
            <a:endParaRPr lang="en-US" sz="1400" b="1" dirty="0"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n-US" sz="1400" b="1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sfg.setStatus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(&amp;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sfg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, NORMAL);</a:t>
            </a:r>
          </a:p>
          <a:p>
            <a:pPr>
              <a:buNone/>
            </a:pPr>
            <a:r>
              <a:rPr lang="en-US" sz="1400" b="1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vTaskStartScheduler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();</a:t>
            </a:r>
          </a:p>
          <a:p>
            <a:pPr>
              <a:buNone/>
            </a:pPr>
            <a:r>
              <a:rPr lang="en-US" sz="1400" b="1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sfg.setStatus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(&amp;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sfg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, HARD_FAULT);</a:t>
            </a:r>
          </a:p>
          <a:p>
            <a:pPr>
              <a:buNone/>
            </a:pPr>
            <a:r>
              <a:rPr lang="en-US" sz="1400" b="1" dirty="0">
                <a:latin typeface="Courier New" pitchFamily="49" charset="0"/>
                <a:cs typeface="Courier New" pitchFamily="49" charset="0"/>
              </a:rPr>
              <a:t>    for (;;) ;</a:t>
            </a:r>
          </a:p>
          <a:p>
            <a:pPr>
              <a:buNone/>
            </a:pPr>
            <a:r>
              <a:rPr lang="en-US" sz="1400" b="1" dirty="0"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896921887"/>
      </p:ext>
    </p:extLst>
  </p:cSld>
  <p:clrMapOvr>
    <a:masterClrMapping/>
  </p:clrMapOvr>
  <p:transition>
    <p:fade/>
  </p:transition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1"/>
                </a:solidFill>
              </a:rPr>
              <a:t>FreeRTOS</a:t>
            </a:r>
            <a:r>
              <a:rPr lang="en-US" dirty="0">
                <a:solidFill>
                  <a:schemeClr val="tx1"/>
                </a:solidFill>
              </a:rPr>
              <a:t> Sensor Fusion – </a:t>
            </a:r>
            <a:r>
              <a:rPr lang="en-US" dirty="0" err="1">
                <a:solidFill>
                  <a:schemeClr val="tx1"/>
                </a:solidFill>
              </a:rPr>
              <a:t>read_task</a:t>
            </a:r>
            <a:r>
              <a:rPr lang="en-US" dirty="0">
                <a:solidFill>
                  <a:schemeClr val="tx1"/>
                </a:solidFill>
              </a:rPr>
              <a:t>()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24643" y="1019917"/>
            <a:ext cx="8747266" cy="5228483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1400" b="1" dirty="0">
                <a:latin typeface="Courier New" pitchFamily="49" charset="0"/>
                <a:cs typeface="Courier New" pitchFamily="49" charset="0"/>
              </a:rPr>
              <a:t>static void 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read_task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(void *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pvParameters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>
              <a:buNone/>
            </a:pPr>
            <a:r>
              <a:rPr lang="en-US" sz="1400" b="1" dirty="0">
                <a:latin typeface="Courier New" pitchFamily="49" charset="0"/>
                <a:cs typeface="Courier New" pitchFamily="49" charset="0"/>
              </a:rPr>
              <a:t>{</a:t>
            </a:r>
          </a:p>
          <a:p>
            <a:pPr>
              <a:buNone/>
            </a:pPr>
            <a:r>
              <a:rPr lang="en-US" sz="1400" b="1" dirty="0">
                <a:latin typeface="Courier New" pitchFamily="49" charset="0"/>
                <a:cs typeface="Courier New" pitchFamily="49" charset="0"/>
              </a:rPr>
              <a:t>    uint16_t 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=0;                       // general counter variable</a:t>
            </a:r>
          </a:p>
          <a:p>
            <a:pPr>
              <a:buNone/>
            </a:pPr>
            <a:r>
              <a:rPr lang="en-US" sz="1400" b="1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portTickType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lastWakeTime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pPr>
              <a:buNone/>
            </a:pPr>
            <a:r>
              <a:rPr lang="en-US" sz="1400" b="1" dirty="0">
                <a:latin typeface="Courier New" pitchFamily="49" charset="0"/>
                <a:cs typeface="Courier New" pitchFamily="49" charset="0"/>
              </a:rPr>
              <a:t>    const 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portTickType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 frequency = 1;   // tick counter runs at the read rate</a:t>
            </a:r>
          </a:p>
          <a:p>
            <a:pPr>
              <a:buNone/>
            </a:pPr>
            <a:r>
              <a:rPr lang="en-US" sz="1400" b="1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lastWakeTime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xTaskGetTickCount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();</a:t>
            </a:r>
          </a:p>
          <a:p>
            <a:pPr>
              <a:buNone/>
            </a:pPr>
            <a:r>
              <a:rPr lang="en-US" sz="1400" b="1" dirty="0">
                <a:latin typeface="Courier New" pitchFamily="49" charset="0"/>
                <a:cs typeface="Courier New" pitchFamily="49" charset="0"/>
              </a:rPr>
              <a:t>    while (1)</a:t>
            </a:r>
          </a:p>
          <a:p>
            <a:pPr>
              <a:buNone/>
            </a:pPr>
            <a:r>
              <a:rPr lang="en-US" sz="1400" b="1" dirty="0">
                <a:latin typeface="Courier New" pitchFamily="49" charset="0"/>
                <a:cs typeface="Courier New" pitchFamily="49" charset="0"/>
              </a:rPr>
              <a:t>    {</a:t>
            </a:r>
          </a:p>
          <a:p>
            <a:pPr>
              <a:buNone/>
            </a:pPr>
            <a:r>
              <a:rPr lang="en-US" sz="1400" b="1" dirty="0">
                <a:latin typeface="Courier New" pitchFamily="49" charset="0"/>
                <a:cs typeface="Courier New" pitchFamily="49" charset="0"/>
              </a:rPr>
              <a:t>        for (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=1; 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&lt;=OVERSAMPLE_RATE; 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++) {</a:t>
            </a:r>
          </a:p>
          <a:p>
            <a:pPr>
              <a:buNone/>
            </a:pPr>
            <a:r>
              <a:rPr lang="en-US" sz="1400" b="1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vTaskDelayUntil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(&amp;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lastWakeTime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, frequency);</a:t>
            </a:r>
          </a:p>
          <a:p>
            <a:pPr>
              <a:buNone/>
            </a:pPr>
            <a:r>
              <a:rPr lang="en-US" sz="1400" b="1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sfg.readSensors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(&amp;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sfg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);</a:t>
            </a:r>
          </a:p>
          <a:p>
            <a:pPr>
              <a:buNone/>
            </a:pPr>
            <a:r>
              <a:rPr lang="en-US" sz="1400" b="1" dirty="0">
                <a:latin typeface="Courier New" pitchFamily="49" charset="0"/>
                <a:cs typeface="Courier New" pitchFamily="49" charset="0"/>
              </a:rPr>
              <a:t>        }</a:t>
            </a:r>
          </a:p>
          <a:p>
            <a:pPr>
              <a:buNone/>
            </a:pPr>
            <a:r>
              <a:rPr lang="en-US" sz="1400" b="1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xEventGroupSetBits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event_group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, B0);</a:t>
            </a:r>
          </a:p>
          <a:p>
            <a:pPr>
              <a:buNone/>
            </a:pPr>
            <a:r>
              <a:rPr lang="en-US" sz="1400" b="1" dirty="0">
                <a:latin typeface="Courier New" pitchFamily="49" charset="0"/>
                <a:cs typeface="Courier New" pitchFamily="49" charset="0"/>
              </a:rPr>
              <a:t>    }</a:t>
            </a:r>
          </a:p>
          <a:p>
            <a:pPr>
              <a:buNone/>
            </a:pPr>
            <a:r>
              <a:rPr lang="en-US" sz="1400" b="1" dirty="0">
                <a:latin typeface="Courier New" pitchFamily="49" charset="0"/>
                <a:cs typeface="Courier New" pitchFamily="49" charset="0"/>
              </a:rPr>
              <a:t>}</a:t>
            </a:r>
          </a:p>
          <a:p>
            <a:pPr>
              <a:buNone/>
            </a:pPr>
            <a:endParaRPr lang="en-US" sz="1400" b="1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6921887"/>
      </p:ext>
    </p:extLst>
  </p:cSld>
  <p:clrMapOvr>
    <a:masterClrMapping/>
  </p:clrMapOvr>
  <p:transition>
    <p:fade/>
  </p:transition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1"/>
                </a:solidFill>
              </a:rPr>
              <a:t>FreeRTOS</a:t>
            </a:r>
            <a:r>
              <a:rPr lang="en-US" dirty="0">
                <a:solidFill>
                  <a:schemeClr val="tx1"/>
                </a:solidFill>
              </a:rPr>
              <a:t> Sensor Fusion – </a:t>
            </a:r>
            <a:r>
              <a:rPr lang="en-US" dirty="0" err="1">
                <a:solidFill>
                  <a:schemeClr val="tx1"/>
                </a:solidFill>
              </a:rPr>
              <a:t>fusion_task</a:t>
            </a:r>
            <a:r>
              <a:rPr lang="en-US" dirty="0">
                <a:solidFill>
                  <a:schemeClr val="tx1"/>
                </a:solidFill>
              </a:rPr>
              <a:t>()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24643" y="1019917"/>
            <a:ext cx="8747266" cy="5228483"/>
          </a:xfrm>
        </p:spPr>
        <p:txBody>
          <a:bodyPr>
            <a:normAutofit fontScale="70000" lnSpcReduction="20000"/>
          </a:bodyPr>
          <a:lstStyle/>
          <a:p>
            <a:pPr>
              <a:buNone/>
            </a:pPr>
            <a:endParaRPr lang="en-US" sz="1400" b="1" dirty="0"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n-US" sz="1400" b="1" dirty="0">
                <a:latin typeface="Courier New" pitchFamily="49" charset="0"/>
                <a:cs typeface="Courier New" pitchFamily="49" charset="0"/>
              </a:rPr>
              <a:t>static void 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fusion_task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(void *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pvParameters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>
              <a:buNone/>
            </a:pPr>
            <a:r>
              <a:rPr lang="en-US" sz="1400" b="1" dirty="0">
                <a:latin typeface="Courier New" pitchFamily="49" charset="0"/>
                <a:cs typeface="Courier New" pitchFamily="49" charset="0"/>
              </a:rPr>
              <a:t>{</a:t>
            </a:r>
          </a:p>
          <a:p>
            <a:pPr>
              <a:buNone/>
            </a:pPr>
            <a:r>
              <a:rPr lang="en-US" sz="1400" b="1" dirty="0">
                <a:latin typeface="Courier New" pitchFamily="49" charset="0"/>
                <a:cs typeface="Courier New" pitchFamily="49" charset="0"/>
              </a:rPr>
              <a:t>    uint16_t 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=0;  // general counter variable</a:t>
            </a:r>
          </a:p>
          <a:p>
            <a:pPr>
              <a:buNone/>
            </a:pPr>
            <a:r>
              <a:rPr lang="en-US" sz="1400" b="1" dirty="0">
                <a:latin typeface="Courier New" pitchFamily="49" charset="0"/>
                <a:cs typeface="Courier New" pitchFamily="49" charset="0"/>
              </a:rPr>
              <a:t>    while (1)</a:t>
            </a:r>
          </a:p>
          <a:p>
            <a:pPr>
              <a:buNone/>
            </a:pPr>
            <a:r>
              <a:rPr lang="en-US" sz="1400" b="1" dirty="0">
                <a:latin typeface="Courier New" pitchFamily="49" charset="0"/>
                <a:cs typeface="Courier New" pitchFamily="49" charset="0"/>
              </a:rPr>
              <a:t>    {</a:t>
            </a:r>
          </a:p>
          <a:p>
            <a:pPr>
              <a:buNone/>
            </a:pPr>
            <a:r>
              <a:rPr lang="en-US" sz="1400" b="1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xEventGroupWaitBits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event_group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,    /* The event group handle. */</a:t>
            </a:r>
          </a:p>
          <a:p>
            <a:pPr>
              <a:buNone/>
            </a:pPr>
            <a:r>
              <a:rPr lang="en-US" sz="1400" b="1" dirty="0">
                <a:latin typeface="Courier New" pitchFamily="49" charset="0"/>
                <a:cs typeface="Courier New" pitchFamily="49" charset="0"/>
              </a:rPr>
              <a:t>                            B0,             /* The bit pattern the event group is waiting for. */</a:t>
            </a:r>
          </a:p>
          <a:p>
            <a:pPr>
              <a:buNone/>
            </a:pPr>
            <a:r>
              <a:rPr lang="en-US" sz="1400" b="1" dirty="0">
                <a:latin typeface="Courier New" pitchFamily="49" charset="0"/>
                <a:cs typeface="Courier New" pitchFamily="49" charset="0"/>
              </a:rPr>
              <a:t>                            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pdTRUE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,         /* BIT_0 and BIT_4 will be cleared automatically. */</a:t>
            </a:r>
          </a:p>
          <a:p>
            <a:pPr>
              <a:buNone/>
            </a:pPr>
            <a:r>
              <a:rPr lang="en-US" sz="1400" b="1" dirty="0">
                <a:latin typeface="Courier New" pitchFamily="49" charset="0"/>
                <a:cs typeface="Courier New" pitchFamily="49" charset="0"/>
              </a:rPr>
              <a:t>                            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pdFALSE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,        /* Don't wait for both bits, either bit unblock task. */</a:t>
            </a:r>
          </a:p>
          <a:p>
            <a:pPr>
              <a:buNone/>
            </a:pPr>
            <a:r>
              <a:rPr lang="en-US" sz="1400" b="1" dirty="0">
                <a:latin typeface="Courier New" pitchFamily="49" charset="0"/>
                <a:cs typeface="Courier New" pitchFamily="49" charset="0"/>
              </a:rPr>
              <a:t>                            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portMAX_DELAY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); /* Block indefinitely to wait for the condition to be met. */</a:t>
            </a:r>
          </a:p>
          <a:p>
            <a:pPr>
              <a:buNone/>
            </a:pPr>
            <a:endParaRPr lang="en-US" sz="1400" b="1" dirty="0"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n-US" sz="1400" b="1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sfg.conditionSensorReadings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(&amp;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sfg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);  </a:t>
            </a:r>
          </a:p>
          <a:p>
            <a:pPr>
              <a:buNone/>
            </a:pPr>
            <a:r>
              <a:rPr lang="en-US" sz="1400" b="1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sfg.runFusion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(&amp;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sfg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);                </a:t>
            </a:r>
          </a:p>
          <a:p>
            <a:pPr>
              <a:buNone/>
            </a:pPr>
            <a:r>
              <a:rPr lang="en-US" sz="1400" b="1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sfg.applyPerturbation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(&amp;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sfg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);        </a:t>
            </a:r>
          </a:p>
          <a:p>
            <a:pPr>
              <a:buNone/>
            </a:pPr>
            <a:endParaRPr lang="en-US" sz="1400" b="1" dirty="0"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n-US" sz="1400" b="1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sfg.loopcounter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++;                 </a:t>
            </a:r>
          </a:p>
          <a:p>
            <a:pPr>
              <a:buNone/>
            </a:pPr>
            <a:r>
              <a:rPr lang="en-US" sz="1400" b="1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=i+1;</a:t>
            </a:r>
          </a:p>
          <a:p>
            <a:pPr>
              <a:buNone/>
            </a:pPr>
            <a:r>
              <a:rPr lang="en-US" sz="1400" b="1" dirty="0">
                <a:latin typeface="Courier New" pitchFamily="49" charset="0"/>
                <a:cs typeface="Courier New" pitchFamily="49" charset="0"/>
              </a:rPr>
              <a:t>        if (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&gt;=4) {                    </a:t>
            </a:r>
          </a:p>
          <a:p>
            <a:pPr>
              <a:buNone/>
            </a:pPr>
            <a:r>
              <a:rPr lang="en-US" sz="1400" b="1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=0;                 </a:t>
            </a:r>
          </a:p>
          <a:p>
            <a:pPr>
              <a:buNone/>
            </a:pPr>
            <a:r>
              <a:rPr lang="en-US" sz="1400" b="1" dirty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sfg.updateStatus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(&amp;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sfg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); </a:t>
            </a:r>
          </a:p>
          <a:p>
            <a:pPr>
              <a:buNone/>
            </a:pPr>
            <a:r>
              <a:rPr lang="en-US" sz="1400" b="1" dirty="0">
                <a:latin typeface="Courier New" pitchFamily="49" charset="0"/>
                <a:cs typeface="Courier New" pitchFamily="49" charset="0"/>
              </a:rPr>
              <a:t>        }</a:t>
            </a:r>
          </a:p>
          <a:p>
            <a:pPr>
              <a:buNone/>
            </a:pPr>
            <a:r>
              <a:rPr lang="en-US" sz="1400" b="1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sfg.queueStatus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(&amp;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sfg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, NORMAL); </a:t>
            </a:r>
          </a:p>
          <a:p>
            <a:pPr>
              <a:buNone/>
            </a:pPr>
            <a:r>
              <a:rPr lang="en-US" sz="1400" b="1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sfg.pControlSubsystem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-&gt;stream(&amp;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sfg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sUARTOutputBuffer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); </a:t>
            </a:r>
          </a:p>
          <a:p>
            <a:pPr>
              <a:buNone/>
            </a:pPr>
            <a:r>
              <a:rPr lang="en-US" sz="1400" b="1" dirty="0">
                <a:latin typeface="Courier New" pitchFamily="49" charset="0"/>
                <a:cs typeface="Courier New" pitchFamily="49" charset="0"/>
              </a:rPr>
              <a:t>    }</a:t>
            </a:r>
          </a:p>
          <a:p>
            <a:pPr>
              <a:buNone/>
            </a:pPr>
            <a:r>
              <a:rPr lang="en-US" sz="1400" b="1" dirty="0">
                <a:latin typeface="Courier New" pitchFamily="49" charset="0"/>
                <a:cs typeface="Courier New" pitchFamily="49" charset="0"/>
              </a:rPr>
              <a:t>}</a:t>
            </a:r>
          </a:p>
          <a:p>
            <a:pPr>
              <a:buNone/>
            </a:pPr>
            <a:endParaRPr lang="en-US" sz="1400" b="1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6921887"/>
      </p:ext>
    </p:extLst>
  </p:cSld>
  <p:clrMapOvr>
    <a:masterClrMapping/>
  </p:clrMapOvr>
  <p:transition>
    <p:fade/>
  </p:transition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Fusion Standby Mode</a:t>
            </a:r>
          </a:p>
        </p:txBody>
      </p:sp>
    </p:spTree>
  </p:cSld>
  <p:clrMapOvr>
    <a:masterClrMapping/>
  </p:clrMapOvr>
  <p:transition>
    <p:fade/>
  </p:transition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Fusion Standby Mode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Version 7.xx Sensor Fusion drivers include a &lt;sensor&gt;_Idle() function in some sensor drivers.</a:t>
            </a:r>
          </a:p>
          <a:p>
            <a:r>
              <a:rPr lang="en-US" dirty="0"/>
              <a:t>It can be used to place affected sensors in a low-power state until the &lt;sensor&gt;_Init() function is called again. </a:t>
            </a:r>
          </a:p>
          <a:p>
            <a:r>
              <a:rPr lang="en-US" dirty="0"/>
              <a:t>This gives us the basis for implementing a mode of operation in which the application can reduce power during periods of inactivity.</a:t>
            </a:r>
          </a:p>
        </p:txBody>
      </p:sp>
    </p:spTree>
  </p:cSld>
  <p:clrMapOvr>
    <a:masterClrMapping/>
  </p:clrMapOvr>
  <p:transition>
    <p:fade/>
  </p:transition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1"/>
                </a:solidFill>
              </a:rPr>
              <a:t>motionCheck</a:t>
            </a:r>
            <a:r>
              <a:rPr lang="en-US" dirty="0">
                <a:solidFill>
                  <a:schemeClr val="tx1"/>
                </a:solidFill>
              </a:rPr>
              <a:t>() Function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None/>
            </a:pPr>
            <a:r>
              <a:rPr lang="x-none"/>
              <a:t>bool motionCheck(	</a:t>
            </a:r>
            <a:endParaRPr lang="en-US" dirty="0"/>
          </a:p>
          <a:p>
            <a:pPr>
              <a:buNone/>
            </a:pPr>
            <a:r>
              <a:rPr lang="en-US" dirty="0"/>
              <a:t>            </a:t>
            </a:r>
            <a:r>
              <a:rPr lang="x-none"/>
              <a:t>float sample[3],</a:t>
            </a:r>
            <a:endParaRPr lang="en-US" dirty="0"/>
          </a:p>
          <a:p>
            <a:pPr>
              <a:buNone/>
            </a:pPr>
            <a:r>
              <a:rPr lang="x-none"/>
              <a:t> 		float baseline[3],</a:t>
            </a:r>
            <a:endParaRPr lang="en-US" dirty="0"/>
          </a:p>
          <a:p>
            <a:pPr>
              <a:buNone/>
            </a:pPr>
            <a:r>
              <a:rPr lang="x-none"/>
              <a:t> 		float tolerance,</a:t>
            </a:r>
            <a:endParaRPr lang="en-US" dirty="0"/>
          </a:p>
          <a:p>
            <a:pPr>
              <a:buNone/>
            </a:pPr>
            <a:r>
              <a:rPr lang="x-none"/>
              <a:t> 		uint32_t winLength,</a:t>
            </a:r>
            <a:endParaRPr lang="en-US" dirty="0"/>
          </a:p>
          <a:p>
            <a:pPr>
              <a:buNone/>
            </a:pPr>
            <a:r>
              <a:rPr lang="x-none"/>
              <a:t> </a:t>
            </a:r>
            <a:r>
              <a:rPr lang="en-US" dirty="0"/>
              <a:t>		uint32_t *count</a:t>
            </a:r>
          </a:p>
          <a:p>
            <a:pPr>
              <a:buNone/>
            </a:pP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Returns </a:t>
            </a:r>
            <a:r>
              <a:rPr lang="en-US" dirty="0" err="1"/>
              <a:t>boolean</a:t>
            </a:r>
            <a:r>
              <a:rPr lang="en-US" dirty="0"/>
              <a:t> true if the device appears stationary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70000" lnSpcReduction="20000"/>
          </a:bodyPr>
          <a:lstStyle/>
          <a:p>
            <a:pPr lvl="0"/>
            <a:r>
              <a:rPr lang="en-US" b="1" dirty="0"/>
              <a:t>sample</a:t>
            </a:r>
            <a:r>
              <a:rPr lang="en-US" dirty="0"/>
              <a:t> is a 3-element array containing the processed sensor sample. For accelerometers, these are in units of gravity (</a:t>
            </a:r>
            <a:r>
              <a:rPr lang="en-US" i="1" dirty="0" err="1"/>
              <a:t>g</a:t>
            </a:r>
            <a:r>
              <a:rPr lang="en-US" dirty="0" err="1"/>
              <a:t>s</a:t>
            </a:r>
            <a:r>
              <a:rPr lang="en-US" dirty="0"/>
              <a:t>). </a:t>
            </a:r>
          </a:p>
          <a:p>
            <a:pPr lvl="0"/>
            <a:r>
              <a:rPr lang="en-US" b="1" dirty="0"/>
              <a:t>baseline</a:t>
            </a:r>
            <a:r>
              <a:rPr lang="en-US" dirty="0"/>
              <a:t> is a 3-element array containing the value to which sample is being compared. If the two arrays do not match within the specified tolerance (the 3</a:t>
            </a:r>
            <a:r>
              <a:rPr lang="en-US" baseline="30000" dirty="0"/>
              <a:t>rd</a:t>
            </a:r>
            <a:r>
              <a:rPr lang="en-US" dirty="0"/>
              <a:t> parameter), then baseline is updated to the current sample value.</a:t>
            </a:r>
          </a:p>
          <a:p>
            <a:pPr lvl="0"/>
            <a:r>
              <a:rPr lang="en-US" b="1" dirty="0"/>
              <a:t>tolerance</a:t>
            </a:r>
            <a:r>
              <a:rPr lang="en-US" dirty="0"/>
              <a:t> is the amount you have defined to specify the threshold for what you consider a change. The value of </a:t>
            </a:r>
            <a:r>
              <a:rPr lang="en-US" b="1" dirty="0"/>
              <a:t>tolerance</a:t>
            </a:r>
            <a:r>
              <a:rPr lang="en-US" dirty="0"/>
              <a:t> must have the same units as sample and baseline. It also must be above the “noise threshold” of the sensor.</a:t>
            </a:r>
          </a:p>
          <a:p>
            <a:pPr lvl="0"/>
            <a:r>
              <a:rPr lang="en-US" b="1" dirty="0" err="1"/>
              <a:t>winLength</a:t>
            </a:r>
            <a:r>
              <a:rPr lang="en-US" dirty="0"/>
              <a:t> is the number of fusion cycles in which you must see no motion before asserting the “no motion” flag.</a:t>
            </a:r>
          </a:p>
          <a:p>
            <a:pPr lvl="0"/>
            <a:r>
              <a:rPr lang="en-US" b="1" dirty="0"/>
              <a:t>count</a:t>
            </a:r>
            <a:r>
              <a:rPr lang="en-US" dirty="0"/>
              <a:t> is the number of cycles in which no change has been detected. This tops out at (</a:t>
            </a:r>
            <a:r>
              <a:rPr lang="en-US" dirty="0" err="1"/>
              <a:t>winLength</a:t>
            </a:r>
            <a:r>
              <a:rPr lang="en-US" dirty="0"/>
              <a:t> + 1) to prevent counter overflow.</a:t>
            </a:r>
          </a:p>
          <a:p>
            <a:endParaRPr lang="en-US" dirty="0"/>
          </a:p>
        </p:txBody>
      </p:sp>
    </p:spTree>
  </p:cSld>
  <p:clrMapOvr>
    <a:masterClrMapping/>
  </p:clrMapOvr>
  <p:transition>
    <p:fade/>
  </p:transition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main() and </a:t>
            </a:r>
            <a:r>
              <a:rPr lang="en-US" dirty="0" err="1">
                <a:solidFill>
                  <a:schemeClr val="tx1"/>
                </a:solidFill>
              </a:rPr>
              <a:t>read_sensors</a:t>
            </a:r>
            <a:r>
              <a:rPr lang="en-US" dirty="0">
                <a:solidFill>
                  <a:schemeClr val="tx1"/>
                </a:solidFill>
              </a:rPr>
              <a:t>() are unaffected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pPr>
              <a:buNone/>
            </a:pPr>
            <a:r>
              <a:rPr lang="x-none"/>
              <a:t>static void fusion_task(void *pvParameters)</a:t>
            </a:r>
            <a:endParaRPr lang="en-US" dirty="0"/>
          </a:p>
          <a:p>
            <a:pPr>
              <a:buNone/>
            </a:pPr>
            <a:r>
              <a:rPr lang="x-none"/>
              <a:t>{</a:t>
            </a:r>
            <a:endParaRPr lang="en-US" dirty="0"/>
          </a:p>
          <a:p>
            <a:pPr>
              <a:buNone/>
            </a:pPr>
            <a:r>
              <a:rPr lang="en-US" dirty="0"/>
              <a:t>		</a:t>
            </a:r>
            <a:r>
              <a:rPr lang="x-none"/>
              <a:t>uint16_t i=0; // general counter variable</a:t>
            </a:r>
            <a:endParaRPr lang="en-US" dirty="0"/>
          </a:p>
          <a:p>
            <a:pPr>
              <a:buNone/>
            </a:pPr>
            <a:r>
              <a:rPr lang="x-none" b="1">
                <a:solidFill>
                  <a:srgbClr val="C00000"/>
                </a:solidFill>
              </a:rPr>
              <a:t> 		float motion_baseline[3] = {0.0, 0.0, 0.0};</a:t>
            </a:r>
            <a:endParaRPr lang="en-US" dirty="0">
              <a:solidFill>
                <a:srgbClr val="C00000"/>
              </a:solidFill>
            </a:endParaRPr>
          </a:p>
          <a:p>
            <a:pPr>
              <a:buNone/>
            </a:pPr>
            <a:r>
              <a:rPr lang="x-none" b="1">
                <a:solidFill>
                  <a:srgbClr val="C00000"/>
                </a:solidFill>
              </a:rPr>
              <a:t> 		bool stationary;</a:t>
            </a:r>
            <a:endParaRPr lang="en-US" dirty="0">
              <a:solidFill>
                <a:srgbClr val="C00000"/>
              </a:solidFill>
            </a:endParaRPr>
          </a:p>
          <a:p>
            <a:pPr>
              <a:buNone/>
            </a:pPr>
            <a:r>
              <a:rPr lang="x-none" b="1">
                <a:solidFill>
                  <a:srgbClr val="C00000"/>
                </a:solidFill>
              </a:rPr>
              <a:t> 		static bool lastStationary;</a:t>
            </a:r>
            <a:endParaRPr lang="en-US" dirty="0">
              <a:solidFill>
                <a:srgbClr val="C00000"/>
              </a:solidFill>
            </a:endParaRPr>
          </a:p>
          <a:p>
            <a:pPr>
              <a:buNone/>
            </a:pPr>
            <a:r>
              <a:rPr lang="x-none" b="1">
                <a:solidFill>
                  <a:srgbClr val="C00000"/>
                </a:solidFill>
              </a:rPr>
              <a:t> 		uint32_t stationaryCount = 0;</a:t>
            </a:r>
            <a:endParaRPr lang="en-US" dirty="0">
              <a:solidFill>
                <a:srgbClr val="C00000"/>
              </a:solidFill>
            </a:endParaRPr>
          </a:p>
          <a:p>
            <a:pPr>
              <a:buNone/>
            </a:pPr>
            <a:r>
              <a:rPr lang="x-none"/>
              <a:t> 		while (1)</a:t>
            </a:r>
            <a:endParaRPr lang="en-US" dirty="0"/>
          </a:p>
          <a:p>
            <a:pPr>
              <a:buNone/>
            </a:pPr>
            <a:r>
              <a:rPr lang="x-none"/>
              <a:t> 		{</a:t>
            </a:r>
            <a:endParaRPr lang="en-US" dirty="0"/>
          </a:p>
          <a:p>
            <a:pPr>
              <a:buNone/>
            </a:pPr>
            <a:r>
              <a:rPr lang="x-none"/>
              <a:t> 			xEventGroupWaitBits(	event_group,</a:t>
            </a:r>
            <a:endParaRPr lang="en-US" dirty="0"/>
          </a:p>
          <a:p>
            <a:pPr>
              <a:buNone/>
            </a:pPr>
            <a:r>
              <a:rPr lang="x-none"/>
              <a:t> 						B0,</a:t>
            </a:r>
            <a:endParaRPr lang="en-US" dirty="0"/>
          </a:p>
          <a:p>
            <a:pPr>
              <a:buNone/>
            </a:pPr>
            <a:r>
              <a:rPr lang="x-none"/>
              <a:t> 						pdTRUE,</a:t>
            </a:r>
            <a:endParaRPr lang="en-US" dirty="0"/>
          </a:p>
          <a:p>
            <a:pPr>
              <a:buNone/>
            </a:pPr>
            <a:r>
              <a:rPr lang="x-none"/>
              <a:t> 						pdFALSE,</a:t>
            </a:r>
            <a:endParaRPr lang="en-US" dirty="0"/>
          </a:p>
          <a:p>
            <a:pPr>
              <a:buNone/>
            </a:pPr>
            <a:r>
              <a:rPr lang="x-none"/>
              <a:t> 						portMAX_DELAY);</a:t>
            </a:r>
            <a:endParaRPr lang="en-US" dirty="0"/>
          </a:p>
          <a:p>
            <a:pPr>
              <a:buNone/>
            </a:pPr>
            <a:r>
              <a:rPr lang="x-none"/>
              <a:t> 			sfg.conditionSensorReadings(&amp;sfg);</a:t>
            </a:r>
            <a:endParaRPr lang="en-US" dirty="0"/>
          </a:p>
          <a:p>
            <a:pPr>
              <a:buNone/>
            </a:pPr>
            <a:endParaRPr lang="en-US" dirty="0"/>
          </a:p>
        </p:txBody>
      </p:sp>
    </p:spTree>
  </p:cSld>
  <p:clrMapOvr>
    <a:masterClrMapping/>
  </p:clrMapOvr>
  <p:transition>
    <p:fade/>
  </p:transition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1"/>
                </a:solidFill>
              </a:rPr>
              <a:t>fusion_task</a:t>
            </a:r>
            <a:r>
              <a:rPr lang="en-US" dirty="0">
                <a:solidFill>
                  <a:schemeClr val="tx1"/>
                </a:solidFill>
              </a:rPr>
              <a:t>() modifications continued…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77500" lnSpcReduction="20000"/>
          </a:bodyPr>
          <a:lstStyle/>
          <a:p>
            <a:pPr>
              <a:buNone/>
            </a:pPr>
            <a:r>
              <a:rPr lang="en-US" b="1" dirty="0"/>
              <a:t>			</a:t>
            </a:r>
            <a:r>
              <a:rPr lang="x-none" b="1">
                <a:solidFill>
                  <a:srgbClr val="C00000"/>
                </a:solidFill>
              </a:rPr>
              <a:t>stationary = 	motionCheck(</a:t>
            </a:r>
            <a:endParaRPr lang="en-US" dirty="0">
              <a:solidFill>
                <a:srgbClr val="C00000"/>
              </a:solidFill>
            </a:endParaRPr>
          </a:p>
          <a:p>
            <a:pPr>
              <a:buNone/>
            </a:pPr>
            <a:r>
              <a:rPr lang="x-none" b="1">
                <a:solidFill>
                  <a:srgbClr val="C00000"/>
                </a:solidFill>
              </a:rPr>
              <a:t> 		</a:t>
            </a:r>
            <a:r>
              <a:rPr lang="en-US" b="1" dirty="0">
                <a:solidFill>
                  <a:srgbClr val="C00000"/>
                </a:solidFill>
              </a:rPr>
              <a:t>		</a:t>
            </a:r>
            <a:r>
              <a:rPr lang="x-none" b="1">
                <a:solidFill>
                  <a:srgbClr val="C00000"/>
                </a:solidFill>
              </a:rPr>
              <a:t>sfg.Accel.fGc, // calibrated accel reading</a:t>
            </a:r>
            <a:endParaRPr lang="en-US" dirty="0">
              <a:solidFill>
                <a:srgbClr val="C00000"/>
              </a:solidFill>
            </a:endParaRPr>
          </a:p>
          <a:p>
            <a:pPr>
              <a:buNone/>
            </a:pPr>
            <a:r>
              <a:rPr lang="x-none" b="1">
                <a:solidFill>
                  <a:srgbClr val="C00000"/>
                </a:solidFill>
              </a:rPr>
              <a:t> 		</a:t>
            </a:r>
            <a:r>
              <a:rPr lang="en-US" b="1" dirty="0">
                <a:solidFill>
                  <a:srgbClr val="C00000"/>
                </a:solidFill>
              </a:rPr>
              <a:t>		</a:t>
            </a:r>
            <a:r>
              <a:rPr lang="x-none" b="1">
                <a:solidFill>
                  <a:srgbClr val="C00000"/>
                </a:solidFill>
              </a:rPr>
              <a:t>motion_baseline,</a:t>
            </a:r>
            <a:endParaRPr lang="en-US" dirty="0">
              <a:solidFill>
                <a:srgbClr val="C00000"/>
              </a:solidFill>
            </a:endParaRPr>
          </a:p>
          <a:p>
            <a:pPr>
              <a:buNone/>
            </a:pPr>
            <a:r>
              <a:rPr lang="x-none" b="1">
                <a:solidFill>
                  <a:srgbClr val="C00000"/>
                </a:solidFill>
              </a:rPr>
              <a:t> 		</a:t>
            </a:r>
            <a:r>
              <a:rPr lang="en-US" b="1" dirty="0">
                <a:solidFill>
                  <a:srgbClr val="C00000"/>
                </a:solidFill>
              </a:rPr>
              <a:t>		</a:t>
            </a:r>
            <a:r>
              <a:rPr lang="x-none" b="1">
                <a:solidFill>
                  <a:srgbClr val="C00000"/>
                </a:solidFill>
              </a:rPr>
              <a:t>0.01,</a:t>
            </a:r>
            <a:endParaRPr lang="en-US" dirty="0">
              <a:solidFill>
                <a:srgbClr val="C00000"/>
              </a:solidFill>
            </a:endParaRPr>
          </a:p>
          <a:p>
            <a:pPr>
              <a:buNone/>
            </a:pPr>
            <a:r>
              <a:rPr lang="x-none" b="1">
                <a:solidFill>
                  <a:srgbClr val="C00000"/>
                </a:solidFill>
              </a:rPr>
              <a:t> 		</a:t>
            </a:r>
            <a:r>
              <a:rPr lang="en-US" b="1" dirty="0">
                <a:solidFill>
                  <a:srgbClr val="C00000"/>
                </a:solidFill>
              </a:rPr>
              <a:t>		</a:t>
            </a:r>
            <a:r>
              <a:rPr lang="x-none" b="1">
                <a:solidFill>
                  <a:srgbClr val="C00000"/>
                </a:solidFill>
              </a:rPr>
              <a:t>120,</a:t>
            </a:r>
            <a:endParaRPr lang="en-US" dirty="0">
              <a:solidFill>
                <a:srgbClr val="C00000"/>
              </a:solidFill>
            </a:endParaRPr>
          </a:p>
          <a:p>
            <a:pPr>
              <a:buNone/>
            </a:pPr>
            <a:r>
              <a:rPr lang="x-none" b="1">
                <a:solidFill>
                  <a:srgbClr val="C00000"/>
                </a:solidFill>
              </a:rPr>
              <a:t> 		</a:t>
            </a:r>
            <a:r>
              <a:rPr lang="en-US" b="1" dirty="0">
                <a:solidFill>
                  <a:srgbClr val="C00000"/>
                </a:solidFill>
              </a:rPr>
              <a:t>		</a:t>
            </a:r>
            <a:r>
              <a:rPr lang="x-none" b="1">
                <a:solidFill>
                  <a:srgbClr val="C00000"/>
                </a:solidFill>
              </a:rPr>
              <a:t>&amp;stationaryCount);</a:t>
            </a:r>
            <a:endParaRPr lang="en-US" dirty="0">
              <a:solidFill>
                <a:srgbClr val="C00000"/>
              </a:solidFill>
            </a:endParaRPr>
          </a:p>
          <a:p>
            <a:pPr>
              <a:buNone/>
            </a:pPr>
            <a:r>
              <a:rPr lang="en-US" b="1" dirty="0">
                <a:solidFill>
                  <a:srgbClr val="C00000"/>
                </a:solidFill>
              </a:rPr>
              <a:t>			</a:t>
            </a:r>
            <a:r>
              <a:rPr lang="x-none" b="1">
                <a:solidFill>
                  <a:srgbClr val="C00000"/>
                </a:solidFill>
              </a:rPr>
              <a:t>if (stationary) {</a:t>
            </a:r>
            <a:endParaRPr lang="en-US" dirty="0">
              <a:solidFill>
                <a:srgbClr val="C00000"/>
              </a:solidFill>
            </a:endParaRPr>
          </a:p>
          <a:p>
            <a:pPr>
              <a:buNone/>
            </a:pPr>
            <a:r>
              <a:rPr lang="x-none" b="1">
                <a:solidFill>
                  <a:srgbClr val="C00000"/>
                </a:solidFill>
              </a:rPr>
              <a:t> 	</a:t>
            </a:r>
            <a:r>
              <a:rPr lang="en-US" b="1" dirty="0">
                <a:solidFill>
                  <a:srgbClr val="C00000"/>
                </a:solidFill>
              </a:rPr>
              <a:t>			</a:t>
            </a:r>
            <a:r>
              <a:rPr lang="x-none" b="1">
                <a:solidFill>
                  <a:srgbClr val="C00000"/>
                </a:solidFill>
              </a:rPr>
              <a:t>if (!lastStationary) {</a:t>
            </a:r>
            <a:endParaRPr lang="en-US" dirty="0">
              <a:solidFill>
                <a:srgbClr val="C00000"/>
              </a:solidFill>
            </a:endParaRPr>
          </a:p>
          <a:p>
            <a:pPr>
              <a:buNone/>
            </a:pPr>
            <a:r>
              <a:rPr lang="x-none" b="1">
                <a:solidFill>
                  <a:srgbClr val="C00000"/>
                </a:solidFill>
              </a:rPr>
              <a:t> 		</a:t>
            </a:r>
            <a:r>
              <a:rPr lang="en-US" b="1" dirty="0">
                <a:solidFill>
                  <a:srgbClr val="C00000"/>
                </a:solidFill>
              </a:rPr>
              <a:t>			</a:t>
            </a:r>
            <a:r>
              <a:rPr lang="x-none" b="1">
                <a:solidFill>
                  <a:srgbClr val="C00000"/>
                </a:solidFill>
              </a:rPr>
              <a:t>FXAS21002_Idle(&amp;(sensors[1]), &amp;sfg);</a:t>
            </a:r>
            <a:endParaRPr lang="en-US" dirty="0">
              <a:solidFill>
                <a:srgbClr val="C00000"/>
              </a:solidFill>
            </a:endParaRPr>
          </a:p>
          <a:p>
            <a:pPr>
              <a:buNone/>
            </a:pPr>
            <a:r>
              <a:rPr lang="x-none" b="1">
                <a:solidFill>
                  <a:srgbClr val="C00000"/>
                </a:solidFill>
              </a:rPr>
              <a:t> 	</a:t>
            </a:r>
            <a:r>
              <a:rPr lang="en-US" b="1" dirty="0">
                <a:solidFill>
                  <a:srgbClr val="C00000"/>
                </a:solidFill>
              </a:rPr>
              <a:t>			</a:t>
            </a:r>
            <a:r>
              <a:rPr lang="x-none" b="1">
                <a:solidFill>
                  <a:srgbClr val="C00000"/>
                </a:solidFill>
              </a:rPr>
              <a:t>}</a:t>
            </a:r>
            <a:endParaRPr lang="en-US" dirty="0">
              <a:solidFill>
                <a:srgbClr val="C00000"/>
              </a:solidFill>
            </a:endParaRPr>
          </a:p>
          <a:p>
            <a:pPr>
              <a:buNone/>
            </a:pPr>
            <a:r>
              <a:rPr lang="x-none" b="1"/>
              <a:t> 	</a:t>
            </a:r>
            <a:r>
              <a:rPr lang="en-US" b="1" dirty="0"/>
              <a:t>			</a:t>
            </a:r>
            <a:r>
              <a:rPr lang="x-none" b="1">
                <a:solidFill>
                  <a:srgbClr val="C00000"/>
                </a:solidFill>
              </a:rPr>
              <a:t>clearFIFOs(&amp;sfg);</a:t>
            </a:r>
            <a:endParaRPr lang="en-US" dirty="0">
              <a:solidFill>
                <a:srgbClr val="C00000"/>
              </a:solidFill>
            </a:endParaRPr>
          </a:p>
          <a:p>
            <a:pPr>
              <a:buNone/>
            </a:pPr>
            <a:r>
              <a:rPr lang="x-none" b="1">
                <a:solidFill>
                  <a:srgbClr val="C00000"/>
                </a:solidFill>
              </a:rPr>
              <a:t> </a:t>
            </a:r>
            <a:r>
              <a:rPr lang="en-US" b="1" dirty="0">
                <a:solidFill>
                  <a:srgbClr val="C00000"/>
                </a:solidFill>
              </a:rPr>
              <a:t>			</a:t>
            </a:r>
            <a:r>
              <a:rPr lang="x-none" b="1">
                <a:solidFill>
                  <a:srgbClr val="C00000"/>
                </a:solidFill>
              </a:rPr>
              <a:t>} else {</a:t>
            </a:r>
            <a:endParaRPr lang="en-US" dirty="0">
              <a:solidFill>
                <a:srgbClr val="C00000"/>
              </a:solidFill>
            </a:endParaRPr>
          </a:p>
          <a:p>
            <a:pPr>
              <a:buNone/>
            </a:pPr>
            <a:r>
              <a:rPr lang="x-none" b="1">
                <a:solidFill>
                  <a:srgbClr val="C00000"/>
                </a:solidFill>
              </a:rPr>
              <a:t> 	</a:t>
            </a:r>
            <a:r>
              <a:rPr lang="en-US" b="1" dirty="0">
                <a:solidFill>
                  <a:srgbClr val="C00000"/>
                </a:solidFill>
              </a:rPr>
              <a:t>			</a:t>
            </a:r>
            <a:r>
              <a:rPr lang="x-none" b="1">
                <a:solidFill>
                  <a:srgbClr val="C00000"/>
                </a:solidFill>
              </a:rPr>
              <a:t>if (lastStationary) { // restart operations</a:t>
            </a:r>
            <a:endParaRPr lang="en-US" dirty="0">
              <a:solidFill>
                <a:srgbClr val="C00000"/>
              </a:solidFill>
            </a:endParaRPr>
          </a:p>
          <a:p>
            <a:pPr>
              <a:buNone/>
            </a:pPr>
            <a:r>
              <a:rPr lang="x-none" b="1">
                <a:solidFill>
                  <a:srgbClr val="C00000"/>
                </a:solidFill>
              </a:rPr>
              <a:t> 		</a:t>
            </a:r>
            <a:r>
              <a:rPr lang="en-US" b="1" dirty="0">
                <a:solidFill>
                  <a:srgbClr val="C00000"/>
                </a:solidFill>
              </a:rPr>
              <a:t>			</a:t>
            </a:r>
            <a:r>
              <a:rPr lang="x-none" b="1">
                <a:solidFill>
                  <a:srgbClr val="C00000"/>
                </a:solidFill>
              </a:rPr>
              <a:t>FXAS21002_Init(&amp;(sensors[1]), &amp;sfg);</a:t>
            </a:r>
            <a:endParaRPr lang="en-US" dirty="0">
              <a:solidFill>
                <a:srgbClr val="C00000"/>
              </a:solidFill>
            </a:endParaRPr>
          </a:p>
          <a:p>
            <a:pPr>
              <a:buNone/>
            </a:pPr>
            <a:r>
              <a:rPr lang="x-none" b="1">
                <a:solidFill>
                  <a:srgbClr val="C00000"/>
                </a:solidFill>
              </a:rPr>
              <a:t> 	</a:t>
            </a:r>
            <a:r>
              <a:rPr lang="en-US" b="1" dirty="0">
                <a:solidFill>
                  <a:srgbClr val="C00000"/>
                </a:solidFill>
              </a:rPr>
              <a:t>			</a:t>
            </a:r>
            <a:r>
              <a:rPr lang="x-none" b="1">
                <a:solidFill>
                  <a:srgbClr val="C00000"/>
                </a:solidFill>
              </a:rPr>
              <a:t>}</a:t>
            </a:r>
            <a:endParaRPr lang="en-US" dirty="0">
              <a:solidFill>
                <a:srgbClr val="C00000"/>
              </a:solidFill>
            </a:endParaRPr>
          </a:p>
          <a:p>
            <a:pPr>
              <a:buNone/>
            </a:pPr>
            <a:r>
              <a:rPr lang="x-none"/>
              <a:t> 	</a:t>
            </a:r>
            <a:r>
              <a:rPr lang="en-US" dirty="0"/>
              <a:t>			</a:t>
            </a:r>
            <a:r>
              <a:rPr lang="x-none"/>
              <a:t>sfg.runFusion(&amp;sfg); // fuse the sensor data</a:t>
            </a:r>
            <a:endParaRPr lang="en-US" dirty="0"/>
          </a:p>
          <a:p>
            <a:pPr>
              <a:buNone/>
            </a:pPr>
            <a:r>
              <a:rPr lang="x-none"/>
              <a:t> </a:t>
            </a:r>
            <a:r>
              <a:rPr lang="en-US" dirty="0"/>
              <a:t>			</a:t>
            </a:r>
            <a:r>
              <a:rPr lang="x-none" b="1">
                <a:solidFill>
                  <a:srgbClr val="C00000"/>
                </a:solidFill>
              </a:rPr>
              <a:t>}</a:t>
            </a:r>
            <a:endParaRPr lang="en-US" dirty="0">
              <a:solidFill>
                <a:srgbClr val="C00000"/>
              </a:solidFill>
            </a:endParaRPr>
          </a:p>
          <a:p>
            <a:endParaRPr lang="en-US" dirty="0"/>
          </a:p>
        </p:txBody>
      </p:sp>
    </p:spTree>
  </p:cSld>
  <p:clrMapOvr>
    <a:masterClrMapping/>
  </p:clrMapOvr>
  <p:transition>
    <p:fade/>
  </p:transition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1"/>
                </a:solidFill>
              </a:rPr>
              <a:t>fusion_task</a:t>
            </a:r>
            <a:r>
              <a:rPr lang="en-US" dirty="0">
                <a:solidFill>
                  <a:schemeClr val="tx1"/>
                </a:solidFill>
              </a:rPr>
              <a:t>() modifications completed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77500" lnSpcReduction="20000"/>
          </a:bodyPr>
          <a:lstStyle/>
          <a:p>
            <a:pPr>
              <a:buNone/>
            </a:pPr>
            <a:r>
              <a:rPr lang="en-US" dirty="0"/>
              <a:t>			</a:t>
            </a:r>
            <a:r>
              <a:rPr lang="x-none"/>
              <a:t>sfg.loopcounter++; </a:t>
            </a:r>
            <a:endParaRPr lang="en-US" dirty="0"/>
          </a:p>
          <a:p>
            <a:pPr>
              <a:buNone/>
            </a:pPr>
            <a:r>
              <a:rPr lang="x-none"/>
              <a:t> </a:t>
            </a:r>
            <a:r>
              <a:rPr lang="en-US" dirty="0"/>
              <a:t>			</a:t>
            </a:r>
            <a:r>
              <a:rPr lang="x-none"/>
              <a:t>i=i+1;</a:t>
            </a:r>
            <a:endParaRPr lang="en-US" dirty="0"/>
          </a:p>
          <a:p>
            <a:pPr>
              <a:buNone/>
            </a:pPr>
            <a:r>
              <a:rPr lang="en-US" dirty="0"/>
              <a:t>			</a:t>
            </a:r>
            <a:r>
              <a:rPr lang="x-none"/>
              <a:t>if (i&gt;=4) {</a:t>
            </a:r>
            <a:endParaRPr lang="en-US" dirty="0"/>
          </a:p>
          <a:p>
            <a:pPr>
              <a:buNone/>
            </a:pPr>
            <a:r>
              <a:rPr lang="en-US" dirty="0"/>
              <a:t>				</a:t>
            </a:r>
            <a:r>
              <a:rPr lang="x-none"/>
              <a:t>i=0;</a:t>
            </a:r>
            <a:endParaRPr lang="en-US" dirty="0"/>
          </a:p>
          <a:p>
            <a:pPr>
              <a:buNone/>
            </a:pPr>
            <a:r>
              <a:rPr lang="en-US" dirty="0"/>
              <a:t>				</a:t>
            </a:r>
            <a:r>
              <a:rPr lang="x-none"/>
              <a:t>sfg.updateStatus(&amp;sfg); </a:t>
            </a:r>
            <a:endParaRPr lang="en-US" dirty="0"/>
          </a:p>
          <a:p>
            <a:pPr>
              <a:buNone/>
            </a:pPr>
            <a:r>
              <a:rPr lang="x-none"/>
              <a:t> 		</a:t>
            </a:r>
            <a:r>
              <a:rPr lang="en-US" dirty="0"/>
              <a:t>	</a:t>
            </a:r>
            <a:r>
              <a:rPr lang="x-none"/>
              <a:t>}</a:t>
            </a:r>
            <a:endParaRPr lang="en-US" dirty="0"/>
          </a:p>
          <a:p>
            <a:pPr>
              <a:buNone/>
            </a:pPr>
            <a:r>
              <a:rPr lang="en-US" b="1" dirty="0"/>
              <a:t>			</a:t>
            </a:r>
            <a:r>
              <a:rPr lang="x-none" b="1">
                <a:solidFill>
                  <a:srgbClr val="C00000"/>
                </a:solidFill>
              </a:rPr>
              <a:t>if (stationary) {</a:t>
            </a:r>
            <a:endParaRPr lang="en-US" dirty="0">
              <a:solidFill>
                <a:srgbClr val="C00000"/>
              </a:solidFill>
            </a:endParaRPr>
          </a:p>
          <a:p>
            <a:pPr>
              <a:buNone/>
            </a:pPr>
            <a:r>
              <a:rPr lang="x-none" b="1">
                <a:solidFill>
                  <a:srgbClr val="C00000"/>
                </a:solidFill>
              </a:rPr>
              <a:t> 			</a:t>
            </a:r>
            <a:r>
              <a:rPr lang="en-US" b="1" dirty="0">
                <a:solidFill>
                  <a:srgbClr val="C00000"/>
                </a:solidFill>
              </a:rPr>
              <a:t>	</a:t>
            </a:r>
            <a:r>
              <a:rPr lang="x-none" b="1">
                <a:solidFill>
                  <a:srgbClr val="C00000"/>
                </a:solidFill>
              </a:rPr>
              <a:t>sfg.queueStatus(&amp;sfg, LOWPOWER);</a:t>
            </a:r>
            <a:endParaRPr lang="en-US" dirty="0">
              <a:solidFill>
                <a:srgbClr val="C00000"/>
              </a:solidFill>
            </a:endParaRPr>
          </a:p>
          <a:p>
            <a:pPr>
              <a:buNone/>
            </a:pPr>
            <a:r>
              <a:rPr lang="x-none" b="1">
                <a:solidFill>
                  <a:srgbClr val="C00000"/>
                </a:solidFill>
              </a:rPr>
              <a:t> 		</a:t>
            </a:r>
            <a:r>
              <a:rPr lang="en-US" b="1" dirty="0">
                <a:solidFill>
                  <a:srgbClr val="C00000"/>
                </a:solidFill>
              </a:rPr>
              <a:t>	</a:t>
            </a:r>
            <a:r>
              <a:rPr lang="x-none" b="1">
                <a:solidFill>
                  <a:srgbClr val="C00000"/>
                </a:solidFill>
              </a:rPr>
              <a:t>} else {</a:t>
            </a:r>
            <a:endParaRPr lang="en-US" dirty="0">
              <a:solidFill>
                <a:srgbClr val="C00000"/>
              </a:solidFill>
            </a:endParaRPr>
          </a:p>
          <a:p>
            <a:pPr>
              <a:buNone/>
            </a:pPr>
            <a:r>
              <a:rPr lang="x-none"/>
              <a:t> 			</a:t>
            </a:r>
            <a:r>
              <a:rPr lang="en-US" dirty="0"/>
              <a:t>	</a:t>
            </a:r>
            <a:r>
              <a:rPr lang="x-none"/>
              <a:t>sfg.queueStatus(&amp;sfg, NORMAL);</a:t>
            </a:r>
            <a:endParaRPr lang="en-US" dirty="0"/>
          </a:p>
          <a:p>
            <a:pPr>
              <a:buNone/>
            </a:pPr>
            <a:r>
              <a:rPr lang="x-none" b="1"/>
              <a:t> 		</a:t>
            </a:r>
            <a:r>
              <a:rPr lang="en-US" b="1" dirty="0"/>
              <a:t>	</a:t>
            </a:r>
            <a:r>
              <a:rPr lang="x-none" b="1">
                <a:solidFill>
                  <a:srgbClr val="C00000"/>
                </a:solidFill>
              </a:rPr>
              <a:t>}</a:t>
            </a:r>
            <a:endParaRPr lang="en-US" dirty="0">
              <a:solidFill>
                <a:srgbClr val="C00000"/>
              </a:solidFill>
            </a:endParaRPr>
          </a:p>
          <a:p>
            <a:pPr>
              <a:buNone/>
            </a:pPr>
            <a:r>
              <a:rPr lang="x-none"/>
              <a:t> 		</a:t>
            </a:r>
            <a:r>
              <a:rPr lang="en-US" dirty="0"/>
              <a:t>	</a:t>
            </a:r>
            <a:r>
              <a:rPr lang="x-none"/>
              <a:t>sfg.pControlSubsystem-&gt;stream(</a:t>
            </a:r>
            <a:endParaRPr lang="en-US" dirty="0"/>
          </a:p>
          <a:p>
            <a:pPr>
              <a:buNone/>
            </a:pPr>
            <a:r>
              <a:rPr lang="x-none"/>
              <a:t> 		</a:t>
            </a:r>
            <a:r>
              <a:rPr lang="en-US" dirty="0"/>
              <a:t>	</a:t>
            </a:r>
            <a:r>
              <a:rPr lang="x-none"/>
              <a:t>	&amp;sfg, </a:t>
            </a:r>
            <a:endParaRPr lang="en-US" dirty="0"/>
          </a:p>
          <a:p>
            <a:pPr>
              <a:buNone/>
            </a:pPr>
            <a:r>
              <a:rPr lang="x-none"/>
              <a:t> 			</a:t>
            </a:r>
            <a:r>
              <a:rPr lang="en-US" dirty="0"/>
              <a:t>	</a:t>
            </a:r>
            <a:r>
              <a:rPr lang="x-none"/>
              <a:t>sUARTOutputBuffer);</a:t>
            </a:r>
            <a:endParaRPr lang="en-US" dirty="0"/>
          </a:p>
          <a:p>
            <a:pPr>
              <a:buNone/>
            </a:pPr>
            <a:r>
              <a:rPr lang="x-none" b="1"/>
              <a:t> 		</a:t>
            </a:r>
            <a:r>
              <a:rPr lang="en-US" b="1" dirty="0"/>
              <a:t>	</a:t>
            </a:r>
            <a:r>
              <a:rPr lang="x-none" b="1">
                <a:solidFill>
                  <a:srgbClr val="C00000"/>
                </a:solidFill>
              </a:rPr>
              <a:t>lastStationary = stationary;</a:t>
            </a:r>
            <a:endParaRPr lang="en-US" dirty="0">
              <a:solidFill>
                <a:srgbClr val="C00000"/>
              </a:solidFill>
            </a:endParaRPr>
          </a:p>
          <a:p>
            <a:pPr>
              <a:buNone/>
            </a:pPr>
            <a:r>
              <a:rPr lang="x-none"/>
              <a:t> 	</a:t>
            </a:r>
            <a:r>
              <a:rPr lang="en-US" dirty="0"/>
              <a:t>   	</a:t>
            </a:r>
            <a:r>
              <a:rPr lang="x-none"/>
              <a:t>}</a:t>
            </a:r>
            <a:endParaRPr lang="en-US" dirty="0"/>
          </a:p>
          <a:p>
            <a:pPr>
              <a:buNone/>
            </a:pPr>
            <a:r>
              <a:rPr lang="x-none"/>
              <a:t>}</a:t>
            </a:r>
            <a:endParaRPr lang="en-US" dirty="0"/>
          </a:p>
          <a:p>
            <a:endParaRPr lang="en-US" dirty="0"/>
          </a:p>
        </p:txBody>
      </p:sp>
    </p:spTree>
  </p:cSld>
  <p:clrMapOvr>
    <a:masterClrMapping/>
  </p:clrMapOvr>
  <p:transition>
    <p:fade/>
  </p:transition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 for Another Day</a:t>
            </a:r>
          </a:p>
        </p:txBody>
      </p:sp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itle 1"/>
          <p:cNvSpPr>
            <a:spLocks noGrp="1"/>
          </p:cNvSpPr>
          <p:nvPr>
            <p:ph type="title"/>
          </p:nvPr>
        </p:nvSpPr>
        <p:spPr>
          <a:xfrm>
            <a:off x="224643" y="276225"/>
            <a:ext cx="8747266" cy="65405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Adding a pressure sensor</a:t>
            </a:r>
          </a:p>
        </p:txBody>
      </p:sp>
      <p:sp>
        <p:nvSpPr>
          <p:cNvPr id="43" name="Parallelogram 42"/>
          <p:cNvSpPr/>
          <p:nvPr/>
        </p:nvSpPr>
        <p:spPr>
          <a:xfrm>
            <a:off x="906681" y="2293303"/>
            <a:ext cx="7544513" cy="3092014"/>
          </a:xfrm>
          <a:prstGeom prst="parallelogram">
            <a:avLst>
              <a:gd name="adj" fmla="val 75000"/>
            </a:avLst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Connector 43"/>
          <p:cNvCxnSpPr/>
          <p:nvPr/>
        </p:nvCxnSpPr>
        <p:spPr>
          <a:xfrm>
            <a:off x="3627653" y="4643233"/>
            <a:ext cx="494722" cy="2577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 rot="10800000">
            <a:off x="2885570" y="4643233"/>
            <a:ext cx="2226250" cy="2577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rot="5400000" flipH="1" flipV="1">
            <a:off x="3565813" y="3097226"/>
            <a:ext cx="3092014" cy="2577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rot="5400000" flipH="1" flipV="1">
            <a:off x="4864458" y="2911705"/>
            <a:ext cx="1978889" cy="1484166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2368591" y="4657580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+Y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6620790" y="2544202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+X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5169477" y="1299507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+Z = up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51" name="Rectangle 50"/>
          <p:cNvSpPr/>
          <p:nvPr/>
        </p:nvSpPr>
        <p:spPr>
          <a:xfrm rot="19140000" flipV="1">
            <a:off x="4117118" y="4732647"/>
            <a:ext cx="116127" cy="8247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/>
          <p:cNvSpPr txBox="1"/>
          <p:nvPr/>
        </p:nvSpPr>
        <p:spPr>
          <a:xfrm>
            <a:off x="2704303" y="2805517"/>
            <a:ext cx="1906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17475" indent="-117475">
              <a:buFont typeface="Arial" pitchFamily="34" charset="0"/>
              <a:buChar char="•"/>
            </a:pPr>
            <a:r>
              <a:rPr lang="en-US" b="1" dirty="0"/>
              <a:t>Accelerometer</a:t>
            </a:r>
          </a:p>
        </p:txBody>
      </p:sp>
      <p:grpSp>
        <p:nvGrpSpPr>
          <p:cNvPr id="2" name="Group 40"/>
          <p:cNvGrpSpPr/>
          <p:nvPr/>
        </p:nvGrpSpPr>
        <p:grpSpPr>
          <a:xfrm>
            <a:off x="2662777" y="2540664"/>
            <a:ext cx="5165482" cy="2649091"/>
            <a:chOff x="2646875" y="2391982"/>
            <a:chExt cx="5165482" cy="2649091"/>
          </a:xfrm>
        </p:grpSpPr>
        <p:sp>
          <p:nvSpPr>
            <p:cNvPr id="54" name="TextBox 53"/>
            <p:cNvSpPr txBox="1"/>
            <p:nvPr/>
          </p:nvSpPr>
          <p:spPr>
            <a:xfrm>
              <a:off x="4673139" y="4671741"/>
              <a:ext cx="10906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ENU</a:t>
              </a:r>
            </a:p>
          </p:txBody>
        </p:sp>
        <p:grpSp>
          <p:nvGrpSpPr>
            <p:cNvPr id="3" name="Group 37"/>
            <p:cNvGrpSpPr/>
            <p:nvPr/>
          </p:nvGrpSpPr>
          <p:grpSpPr>
            <a:xfrm>
              <a:off x="2646875" y="2391982"/>
              <a:ext cx="5165482" cy="2482710"/>
              <a:chOff x="2646875" y="2391982"/>
              <a:chExt cx="5165482" cy="2482710"/>
            </a:xfrm>
          </p:grpSpPr>
          <p:sp>
            <p:nvSpPr>
              <p:cNvPr id="56" name="TextBox 55"/>
              <p:cNvSpPr txBox="1"/>
              <p:nvPr/>
            </p:nvSpPr>
            <p:spPr>
              <a:xfrm>
                <a:off x="2646875" y="4505360"/>
                <a:ext cx="99899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solidFill>
                      <a:srgbClr val="002060"/>
                    </a:solidFill>
                  </a:rPr>
                  <a:t>= North</a:t>
                </a:r>
              </a:p>
            </p:txBody>
          </p:sp>
          <p:sp>
            <p:nvSpPr>
              <p:cNvPr id="57" name="TextBox 56"/>
              <p:cNvSpPr txBox="1"/>
              <p:nvPr/>
            </p:nvSpPr>
            <p:spPr>
              <a:xfrm>
                <a:off x="6941606" y="2391982"/>
                <a:ext cx="87075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solidFill>
                      <a:srgbClr val="002060"/>
                    </a:solidFill>
                  </a:rPr>
                  <a:t>= East</a:t>
                </a:r>
              </a:p>
            </p:txBody>
          </p:sp>
          <p:sp>
            <p:nvSpPr>
              <p:cNvPr id="58" name="TextBox 57"/>
              <p:cNvSpPr txBox="1"/>
              <p:nvPr/>
            </p:nvSpPr>
            <p:spPr>
              <a:xfrm>
                <a:off x="2688401" y="3344415"/>
                <a:ext cx="18806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117475" indent="-117475">
                  <a:buFont typeface="Arial" pitchFamily="34" charset="0"/>
                  <a:buChar char="•"/>
                </a:pPr>
                <a:r>
                  <a:rPr lang="en-US" b="1" dirty="0">
                    <a:solidFill>
                      <a:srgbClr val="002060"/>
                    </a:solidFill>
                  </a:rPr>
                  <a:t>Magnetometer</a:t>
                </a:r>
              </a:p>
            </p:txBody>
          </p:sp>
        </p:grpSp>
      </p:grpSp>
      <p:grpSp>
        <p:nvGrpSpPr>
          <p:cNvPr id="4" name="Group 38"/>
          <p:cNvGrpSpPr/>
          <p:nvPr/>
        </p:nvGrpSpPr>
        <p:grpSpPr>
          <a:xfrm>
            <a:off x="2707841" y="2949093"/>
            <a:ext cx="2415365" cy="1679944"/>
            <a:chOff x="2691939" y="2800411"/>
            <a:chExt cx="2415365" cy="1679944"/>
          </a:xfrm>
        </p:grpSpPr>
        <p:cxnSp>
          <p:nvCxnSpPr>
            <p:cNvPr id="60" name="Straight Arrow Connector 59"/>
            <p:cNvCxnSpPr/>
            <p:nvPr/>
          </p:nvCxnSpPr>
          <p:spPr>
            <a:xfrm flipH="1" flipV="1">
              <a:off x="5107302" y="2800411"/>
              <a:ext cx="2" cy="1679944"/>
            </a:xfrm>
            <a:prstGeom prst="straightConnector1">
              <a:avLst/>
            </a:prstGeom>
            <a:ln w="38100">
              <a:solidFill>
                <a:srgbClr val="A02908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TextBox 60"/>
            <p:cNvSpPr txBox="1"/>
            <p:nvPr/>
          </p:nvSpPr>
          <p:spPr>
            <a:xfrm>
              <a:off x="2691939" y="3681141"/>
              <a:ext cx="12907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17475" indent="-117475">
                <a:buFont typeface="Arial" pitchFamily="34" charset="0"/>
                <a:buChar char="•"/>
              </a:pPr>
              <a:r>
                <a:rPr lang="en-US" b="1" dirty="0">
                  <a:solidFill>
                    <a:srgbClr val="BF3009"/>
                  </a:solidFill>
                </a:rPr>
                <a:t>Pressure</a:t>
              </a:r>
            </a:p>
          </p:txBody>
        </p:sp>
      </p:grpSp>
      <p:cxnSp>
        <p:nvCxnSpPr>
          <p:cNvPr id="62" name="Straight Connector 23"/>
          <p:cNvCxnSpPr/>
          <p:nvPr/>
        </p:nvCxnSpPr>
        <p:spPr>
          <a:xfrm>
            <a:off x="3875014" y="4643233"/>
            <a:ext cx="494722" cy="2577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 rot="7560000">
            <a:off x="5811613" y="3257805"/>
            <a:ext cx="685507" cy="2061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 rot="5400000">
            <a:off x="4765733" y="2267445"/>
            <a:ext cx="692431" cy="2061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36"/>
          <p:cNvGrpSpPr/>
          <p:nvPr/>
        </p:nvGrpSpPr>
        <p:grpSpPr>
          <a:xfrm>
            <a:off x="2707841" y="2217986"/>
            <a:ext cx="4105976" cy="3165621"/>
            <a:chOff x="2691939" y="2069304"/>
            <a:chExt cx="4105976" cy="3165621"/>
          </a:xfrm>
        </p:grpSpPr>
        <p:grpSp>
          <p:nvGrpSpPr>
            <p:cNvPr id="6" name="Group 62"/>
            <p:cNvGrpSpPr/>
            <p:nvPr/>
          </p:nvGrpSpPr>
          <p:grpSpPr>
            <a:xfrm>
              <a:off x="3542577" y="2069304"/>
              <a:ext cx="3255338" cy="3165621"/>
              <a:chOff x="3517638" y="2426763"/>
              <a:chExt cx="3255338" cy="3165621"/>
            </a:xfrm>
          </p:grpSpPr>
          <p:sp>
            <p:nvSpPr>
              <p:cNvPr id="68" name="TextBox 35"/>
              <p:cNvSpPr txBox="1">
                <a:spLocks noChangeArrowheads="1"/>
              </p:cNvSpPr>
              <p:nvPr/>
            </p:nvSpPr>
            <p:spPr bwMode="auto">
              <a:xfrm>
                <a:off x="4205215" y="2597159"/>
                <a:ext cx="457176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l-GR" b="1" kern="0" dirty="0">
                    <a:solidFill>
                      <a:srgbClr val="FF0000"/>
                    </a:solidFill>
                  </a:rPr>
                  <a:t>ω</a:t>
                </a:r>
                <a:r>
                  <a:rPr lang="en-US" b="1" kern="0" baseline="-25000" dirty="0">
                    <a:solidFill>
                      <a:srgbClr val="FF0000"/>
                    </a:solidFill>
                  </a:rPr>
                  <a:t>z</a:t>
                </a:r>
                <a:endParaRPr lang="en-US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69" name="TextBox 38"/>
              <p:cNvSpPr txBox="1">
                <a:spLocks noChangeArrowheads="1"/>
              </p:cNvSpPr>
              <p:nvPr/>
            </p:nvSpPr>
            <p:spPr bwMode="auto">
              <a:xfrm>
                <a:off x="6307784" y="3862566"/>
                <a:ext cx="465192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l-GR" b="1" kern="0" dirty="0">
                    <a:solidFill>
                      <a:srgbClr val="FF0000"/>
                    </a:solidFill>
                  </a:rPr>
                  <a:t>ω</a:t>
                </a:r>
                <a:r>
                  <a:rPr lang="en-US" b="1" kern="0" baseline="-25000" dirty="0">
                    <a:solidFill>
                      <a:srgbClr val="FF0000"/>
                    </a:solidFill>
                  </a:rPr>
                  <a:t>x</a:t>
                </a:r>
                <a:endParaRPr lang="en-US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70" name="Curved Right Arrow 69"/>
              <p:cNvSpPr/>
              <p:nvPr/>
            </p:nvSpPr>
            <p:spPr>
              <a:xfrm>
                <a:off x="4675433" y="2426763"/>
                <a:ext cx="890268" cy="692431"/>
              </a:xfrm>
              <a:prstGeom prst="curvedRightArrow">
                <a:avLst/>
              </a:prstGeom>
              <a:solidFill>
                <a:srgbClr val="FF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1" name="Curved Right Arrow 70"/>
              <p:cNvSpPr/>
              <p:nvPr/>
            </p:nvSpPr>
            <p:spPr>
              <a:xfrm rot="2160000">
                <a:off x="5558470" y="3390786"/>
                <a:ext cx="890268" cy="685507"/>
              </a:xfrm>
              <a:prstGeom prst="curvedRightArrow">
                <a:avLst/>
              </a:prstGeom>
              <a:solidFill>
                <a:srgbClr val="FF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2" name="Block Arc 71"/>
              <p:cNvSpPr/>
              <p:nvPr/>
            </p:nvSpPr>
            <p:spPr>
              <a:xfrm rot="13920000" flipV="1">
                <a:off x="3651256" y="4420883"/>
                <a:ext cx="613194" cy="776543"/>
              </a:xfrm>
              <a:prstGeom prst="blockArc">
                <a:avLst>
                  <a:gd name="adj1" fmla="val 10748270"/>
                  <a:gd name="adj2" fmla="val 19770899"/>
                  <a:gd name="adj3" fmla="val 18474"/>
                </a:avLst>
              </a:prstGeom>
              <a:solidFill>
                <a:srgbClr val="FF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3" name="TextBox 38"/>
              <p:cNvSpPr txBox="1">
                <a:spLocks noChangeArrowheads="1"/>
              </p:cNvSpPr>
              <p:nvPr/>
            </p:nvSpPr>
            <p:spPr bwMode="auto">
              <a:xfrm>
                <a:off x="3586812" y="5223052"/>
                <a:ext cx="465192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l-GR" b="1" kern="0" dirty="0">
                    <a:solidFill>
                      <a:srgbClr val="FF0000"/>
                    </a:solidFill>
                  </a:rPr>
                  <a:t>ω</a:t>
                </a:r>
                <a:r>
                  <a:rPr lang="en-US" b="1" kern="0" baseline="-25000" dirty="0">
                    <a:solidFill>
                      <a:srgbClr val="FF0000"/>
                    </a:solidFill>
                  </a:rPr>
                  <a:t>y</a:t>
                </a:r>
                <a:endParaRPr lang="en-US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74" name="Curved Right Arrow 21"/>
              <p:cNvSpPr/>
              <p:nvPr/>
            </p:nvSpPr>
            <p:spPr>
              <a:xfrm rot="19320000" flipV="1">
                <a:off x="3517638" y="4546819"/>
                <a:ext cx="481255" cy="715742"/>
              </a:xfrm>
              <a:prstGeom prst="curvedRightArrow">
                <a:avLst/>
              </a:prstGeom>
              <a:solidFill>
                <a:srgbClr val="FF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67" name="TextBox 66"/>
            <p:cNvSpPr txBox="1"/>
            <p:nvPr/>
          </p:nvSpPr>
          <p:spPr>
            <a:xfrm>
              <a:off x="2691939" y="2995341"/>
              <a:ext cx="8418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17475" indent="-117475">
                <a:buFont typeface="Arial" pitchFamily="34" charset="0"/>
                <a:buChar char="•"/>
              </a:pPr>
              <a:r>
                <a:rPr lang="en-US" b="1" dirty="0">
                  <a:solidFill>
                    <a:srgbClr val="FF0000"/>
                  </a:solidFill>
                </a:rPr>
                <a:t>Gyro</a:t>
              </a:r>
            </a:p>
          </p:txBody>
        </p:sp>
      </p:grpSp>
      <p:cxnSp>
        <p:nvCxnSpPr>
          <p:cNvPr id="75" name="Straight Connector 74"/>
          <p:cNvCxnSpPr/>
          <p:nvPr/>
        </p:nvCxnSpPr>
        <p:spPr>
          <a:xfrm>
            <a:off x="4086970" y="4649120"/>
            <a:ext cx="540689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>
            <a:off x="5112687" y="2120605"/>
            <a:ext cx="2753" cy="32915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 flipV="1">
            <a:off x="6003234" y="2915737"/>
            <a:ext cx="397565" cy="54068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566178" y="1034152"/>
            <a:ext cx="3952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This is a “10 axis” system</a:t>
            </a:r>
            <a:endParaRPr lang="en-US" sz="1400" b="1" dirty="0"/>
          </a:p>
        </p:txBody>
      </p:sp>
      <p:sp>
        <p:nvSpPr>
          <p:cNvPr id="79" name="TextBox 78"/>
          <p:cNvSpPr txBox="1"/>
          <p:nvPr/>
        </p:nvSpPr>
        <p:spPr>
          <a:xfrm>
            <a:off x="762000" y="5519497"/>
            <a:ext cx="5032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Pressure is a scalar (versus vector) quantity</a:t>
            </a:r>
          </a:p>
        </p:txBody>
      </p:sp>
    </p:spTree>
    <p:extLst>
      <p:ext uri="{BB962C8B-B14F-4D97-AF65-F5344CB8AC3E}">
        <p14:creationId xmlns:p14="http://schemas.microsoft.com/office/powerpoint/2010/main" val="1901043295"/>
      </p:ext>
    </p:extLst>
  </p:cSld>
  <p:clrMapOvr>
    <a:masterClrMapping/>
  </p:clrMapOvr>
  <p:transition>
    <p:fade/>
  </p:transition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 for another day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Storing/</a:t>
            </a:r>
            <a:r>
              <a:rPr lang="en-US" dirty="0" err="1"/>
              <a:t>retreiving</a:t>
            </a:r>
            <a:r>
              <a:rPr lang="en-US" dirty="0"/>
              <a:t> </a:t>
            </a:r>
            <a:r>
              <a:rPr lang="en-US" dirty="0" err="1"/>
              <a:t>MagCal</a:t>
            </a:r>
            <a:r>
              <a:rPr lang="en-US" dirty="0"/>
              <a:t> and sensor trim to/from NVM</a:t>
            </a:r>
          </a:p>
          <a:p>
            <a:r>
              <a:rPr lang="en-US" dirty="0"/>
              <a:t>The serial communications protocol</a:t>
            </a:r>
          </a:p>
          <a:p>
            <a:r>
              <a:rPr lang="en-US" dirty="0"/>
              <a:t>Algorithm Topics (Part 2)</a:t>
            </a:r>
          </a:p>
        </p:txBody>
      </p:sp>
    </p:spTree>
  </p:cSld>
  <p:clrMapOvr>
    <a:masterClrMapping/>
  </p:clrMapOvr>
  <p:transition>
    <p:fade/>
  </p:transition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Part 1 Agenda - Review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24643" y="1066800"/>
            <a:ext cx="8747266" cy="5181600"/>
          </a:xfrm>
        </p:spPr>
        <p:txBody>
          <a:bodyPr>
            <a:normAutofit fontScale="92500" lnSpcReduction="10000"/>
          </a:bodyPr>
          <a:lstStyle/>
          <a:p>
            <a:pPr lvl="0"/>
            <a:r>
              <a:rPr lang="en-US" sz="1800" b="1" dirty="0"/>
              <a:t>Sensors 101</a:t>
            </a:r>
          </a:p>
          <a:p>
            <a:pPr lvl="0"/>
            <a:r>
              <a:rPr lang="en-US" sz="1800" b="1" dirty="0"/>
              <a:t>What is the sensor fusion library used for?</a:t>
            </a:r>
          </a:p>
          <a:p>
            <a:pPr lvl="0"/>
            <a:r>
              <a:rPr lang="en-US" sz="1800" b="1" dirty="0"/>
              <a:t>NXP Sensor Fusion Version 7.00</a:t>
            </a:r>
          </a:p>
          <a:p>
            <a:pPr lvl="0"/>
            <a:r>
              <a:rPr lang="en-US" sz="1800" b="1" dirty="0"/>
              <a:t>Supported Hardware and how to get it</a:t>
            </a:r>
          </a:p>
          <a:p>
            <a:pPr lvl="0"/>
            <a:r>
              <a:rPr lang="en-US" sz="1800" b="1" dirty="0"/>
              <a:t>Sensor Fusion Toolbox for Windows</a:t>
            </a:r>
          </a:p>
          <a:p>
            <a:pPr lvl="0"/>
            <a:r>
              <a:rPr lang="en-US" sz="1800" b="1" dirty="0"/>
              <a:t>Sensor Fusion Toolbox for Android</a:t>
            </a:r>
          </a:p>
          <a:p>
            <a:pPr lvl="0"/>
            <a:r>
              <a:rPr lang="en-US" sz="1800" b="1" dirty="0"/>
              <a:t>Supported development tools and how to get them</a:t>
            </a:r>
          </a:p>
          <a:p>
            <a:pPr lvl="0"/>
            <a:r>
              <a:rPr lang="en-US" sz="1800" b="1" dirty="0"/>
              <a:t>Using the </a:t>
            </a:r>
            <a:r>
              <a:rPr lang="en-US" sz="1800" b="1" dirty="0" err="1"/>
              <a:t>MCUXpresso</a:t>
            </a:r>
            <a:r>
              <a:rPr lang="en-US" sz="1800" b="1" dirty="0"/>
              <a:t> </a:t>
            </a:r>
            <a:r>
              <a:rPr lang="en-US" sz="1800" b="1" dirty="0" err="1"/>
              <a:t>Config</a:t>
            </a:r>
            <a:r>
              <a:rPr lang="en-US" sz="1800" b="1" dirty="0"/>
              <a:t> Tools to generate a Version 7.xx sensor-fusion enabled SDK</a:t>
            </a:r>
          </a:p>
          <a:p>
            <a:pPr lvl="0"/>
            <a:r>
              <a:rPr lang="en-US" sz="1800" b="1" dirty="0"/>
              <a:t>Version 7.00 sensor fusion library structure</a:t>
            </a:r>
          </a:p>
          <a:p>
            <a:pPr lvl="0"/>
            <a:r>
              <a:rPr lang="en-US" sz="1800" b="1" dirty="0"/>
              <a:t>IDE Road Trip (step out of PowerPoint momentarily)</a:t>
            </a:r>
          </a:p>
          <a:p>
            <a:pPr lvl="0"/>
            <a:r>
              <a:rPr lang="en-US" sz="1800" b="1" dirty="0"/>
              <a:t>Various Gory Details</a:t>
            </a:r>
          </a:p>
          <a:p>
            <a:pPr lvl="0"/>
            <a:r>
              <a:rPr lang="en-US" sz="1800" b="1" dirty="0"/>
              <a:t>Bare-Metal Implementation</a:t>
            </a:r>
          </a:p>
          <a:p>
            <a:pPr lvl="0"/>
            <a:r>
              <a:rPr lang="en-US" sz="1800" b="1" dirty="0"/>
              <a:t>Version 7.00 Build process</a:t>
            </a:r>
          </a:p>
          <a:p>
            <a:pPr lvl="0"/>
            <a:r>
              <a:rPr lang="en-US" sz="1800" b="1" dirty="0"/>
              <a:t>Free-RTOS Implementation</a:t>
            </a:r>
          </a:p>
          <a:p>
            <a:pPr lvl="0"/>
            <a:r>
              <a:rPr lang="en-US" sz="1800" b="1" dirty="0"/>
              <a:t>Fusion Standby Mode</a:t>
            </a:r>
          </a:p>
          <a:p>
            <a:pPr lvl="0"/>
            <a:r>
              <a:rPr lang="en-US" sz="1800" b="1" dirty="0"/>
              <a:t>Topics for Another Day</a:t>
            </a:r>
          </a:p>
        </p:txBody>
      </p:sp>
    </p:spTree>
    <p:extLst>
      <p:ext uri="{BB962C8B-B14F-4D97-AF65-F5344CB8AC3E}">
        <p14:creationId xmlns:p14="http://schemas.microsoft.com/office/powerpoint/2010/main" val="3482078695"/>
      </p:ext>
    </p:extLst>
  </p:cSld>
  <p:clrMapOvr>
    <a:masterClrMapping/>
  </p:clrMapOvr>
  <p:transition>
    <p:fade/>
  </p:transition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IAR Update / Installation within NXP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1143000"/>
            <a:ext cx="8001000" cy="4724400"/>
          </a:xfrm>
          <a:prstGeom prst="rect">
            <a:avLst/>
          </a:prstGeom>
          <a:noFill/>
        </p:spPr>
        <p:txBody>
          <a:bodyPr wrap="square" lIns="91440" tIns="45720" rIns="91440" rtlCol="0" anchor="t">
            <a:noAutofit/>
          </a:bodyPr>
          <a:lstStyle/>
          <a:p>
            <a:r>
              <a:rPr lang="en-US" sz="2000" dirty="0"/>
              <a:t>Step 1) Start up your current copy of IAR EWB.  Go to Help-&gt;License Manager.  Go to License-&gt;Use Network License.  Make sure the “AZ84csam01v” is configured.</a:t>
            </a:r>
          </a:p>
          <a:p>
            <a:r>
              <a:rPr lang="en-US" sz="2000" dirty="0"/>
              <a:t> </a:t>
            </a:r>
          </a:p>
          <a:p>
            <a:r>
              <a:rPr lang="en-US" sz="2000" dirty="0"/>
              <a:t>Step 2)  Download the 7.70 installer from the following link:</a:t>
            </a:r>
          </a:p>
          <a:p>
            <a:r>
              <a:rPr lang="en-US" sz="2000" u="sng" dirty="0">
                <a:hlinkClick r:id="rId2"/>
              </a:rPr>
              <a:t>http://netstorage.iar.com/SuppDB/Protected/PRODUPD/011258/EWARM-CD-7701-11486.exe</a:t>
            </a:r>
            <a:endParaRPr lang="en-US" sz="2000" dirty="0"/>
          </a:p>
          <a:p>
            <a:r>
              <a:rPr lang="en-US" sz="2000" dirty="0"/>
              <a:t> </a:t>
            </a:r>
          </a:p>
          <a:p>
            <a:r>
              <a:rPr lang="en-US" sz="2000" dirty="0"/>
              <a:t>Step 3) Install the new version (actually shows up as 7.70.1).</a:t>
            </a:r>
          </a:p>
          <a:p>
            <a:r>
              <a:rPr lang="en-US" sz="2000" dirty="0"/>
              <a:t> </a:t>
            </a:r>
          </a:p>
          <a:p>
            <a:r>
              <a:rPr lang="en-US" sz="2000" dirty="0"/>
              <a:t>Step 4) Launch the new version by clicking on an SDK builder generated project.  </a:t>
            </a:r>
          </a:p>
          <a:p>
            <a:r>
              <a:rPr lang="en-US" sz="2000" dirty="0"/>
              <a:t> </a:t>
            </a:r>
          </a:p>
          <a:p>
            <a:r>
              <a:rPr lang="en-US" sz="2000" dirty="0"/>
              <a:t>Be aware that this process takes about 30-40 minutes…</a:t>
            </a:r>
          </a:p>
          <a:p>
            <a:endParaRPr lang="en-US" sz="2000" dirty="0">
              <a:solidFill>
                <a:schemeClr val="tx1"/>
              </a:solidFill>
            </a:endParaRPr>
          </a:p>
        </p:txBody>
      </p:sp>
      <p:pic>
        <p:nvPicPr>
          <p:cNvPr id="4" name="Picture 2" descr="Image result for shopping icon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53200" y="5562600"/>
            <a:ext cx="1143000" cy="1143000"/>
          </a:xfrm>
          <a:prstGeom prst="rect">
            <a:avLst/>
          </a:prstGeom>
          <a:noFill/>
        </p:spPr>
      </p:pic>
    </p:spTree>
  </p:cSld>
  <p:clrMapOvr>
    <a:masterClrMapping/>
  </p:clrMapOvr>
  <p:transition>
    <p:fade/>
  </p:transition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The 3-Axis Tilt Algorithm Returns the Same Value for all 4 Variations Below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609600" y="1143000"/>
            <a:ext cx="7406312" cy="5084768"/>
            <a:chOff x="2165200" y="1144755"/>
            <a:chExt cx="3672074" cy="2521045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24039" y="1842255"/>
              <a:ext cx="923590" cy="137160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3468048" y="1290082"/>
              <a:ext cx="923590" cy="137160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4712057" y="1842255"/>
              <a:ext cx="923590" cy="137160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3468048" y="2304050"/>
              <a:ext cx="923590" cy="1371600"/>
            </a:xfrm>
            <a:prstGeom prst="rect">
              <a:avLst/>
            </a:prstGeom>
          </p:spPr>
        </p:pic>
        <p:cxnSp>
          <p:nvCxnSpPr>
            <p:cNvPr id="9" name="Straight Arrow Connector 8"/>
            <p:cNvCxnSpPr/>
            <p:nvPr/>
          </p:nvCxnSpPr>
          <p:spPr>
            <a:xfrm flipH="1" flipV="1">
              <a:off x="5816010" y="1220315"/>
              <a:ext cx="21264" cy="240295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/>
            <p:nvPr/>
          </p:nvCxnSpPr>
          <p:spPr>
            <a:xfrm flipH="1" flipV="1">
              <a:off x="2165200" y="3600469"/>
              <a:ext cx="3672074" cy="2126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5248226" y="1144755"/>
              <a:ext cx="5677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East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165200" y="3296468"/>
              <a:ext cx="7344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North</a:t>
              </a:r>
            </a:p>
          </p:txBody>
        </p:sp>
      </p:grpSp>
    </p:spTree>
  </p:cSld>
  <p:clrMapOvr>
    <a:masterClrMapping/>
  </p:clrMapOvr>
  <p:transition>
    <p:fade/>
  </p:transition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Legend For Couple Slides…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1696808" y="2124886"/>
            <a:ext cx="1732192" cy="427839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Board-Specific Functions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1705369" y="2605022"/>
            <a:ext cx="1723631" cy="427839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Sensor-Specific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1693176" y="3084554"/>
            <a:ext cx="1735824" cy="427839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Generic Functions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653791" y="3640379"/>
            <a:ext cx="14009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run-time installable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1739501" y="3933963"/>
            <a:ext cx="1103429" cy="0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164"/>
          <p:cNvGrpSpPr/>
          <p:nvPr/>
        </p:nvGrpSpPr>
        <p:grpSpPr>
          <a:xfrm>
            <a:off x="1739501" y="4051291"/>
            <a:ext cx="1142219" cy="461665"/>
            <a:chOff x="10451805" y="4277084"/>
            <a:chExt cx="1142219" cy="461665"/>
          </a:xfrm>
        </p:grpSpPr>
        <p:sp>
          <p:nvSpPr>
            <p:cNvPr id="9" name="TextBox 8"/>
            <p:cNvSpPr txBox="1"/>
            <p:nvPr/>
          </p:nvSpPr>
          <p:spPr>
            <a:xfrm>
              <a:off x="10569795" y="4277084"/>
              <a:ext cx="102422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functional interface</a:t>
              </a:r>
            </a:p>
          </p:txBody>
        </p:sp>
        <p:cxnSp>
          <p:nvCxnSpPr>
            <p:cNvPr id="10" name="Straight Arrow Connector 9"/>
            <p:cNvCxnSpPr/>
            <p:nvPr/>
          </p:nvCxnSpPr>
          <p:spPr>
            <a:xfrm>
              <a:off x="10451805" y="4509464"/>
              <a:ext cx="1103429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Rectangle 10"/>
          <p:cNvSpPr/>
          <p:nvPr/>
        </p:nvSpPr>
        <p:spPr>
          <a:xfrm>
            <a:off x="1524000" y="1981200"/>
            <a:ext cx="2057400" cy="3432418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887923" y="5044285"/>
            <a:ext cx="8640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Legend</a:t>
            </a:r>
          </a:p>
        </p:txBody>
      </p:sp>
      <p:grpSp>
        <p:nvGrpSpPr>
          <p:cNvPr id="13" name="Group 165"/>
          <p:cNvGrpSpPr/>
          <p:nvPr/>
        </p:nvGrpSpPr>
        <p:grpSpPr>
          <a:xfrm>
            <a:off x="1739501" y="4547788"/>
            <a:ext cx="1142219" cy="461665"/>
            <a:chOff x="10451805" y="4277084"/>
            <a:chExt cx="1142219" cy="461665"/>
          </a:xfrm>
        </p:grpSpPr>
        <p:sp>
          <p:nvSpPr>
            <p:cNvPr id="14" name="TextBox 13"/>
            <p:cNvSpPr txBox="1"/>
            <p:nvPr/>
          </p:nvSpPr>
          <p:spPr>
            <a:xfrm>
              <a:off x="10569795" y="4277084"/>
              <a:ext cx="102422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time</a:t>
              </a:r>
            </a:p>
            <a:p>
              <a:r>
                <a:rPr lang="en-US" sz="1200" dirty="0"/>
                <a:t>sequence</a:t>
              </a: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>
              <a:off x="10451805" y="4509464"/>
              <a:ext cx="1103429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/>
          <p:cNvSpPr txBox="1"/>
          <p:nvPr/>
        </p:nvSpPr>
        <p:spPr>
          <a:xfrm>
            <a:off x="4038600" y="1981200"/>
            <a:ext cx="5105400" cy="1447800"/>
          </a:xfrm>
          <a:prstGeom prst="rect">
            <a:avLst/>
          </a:prstGeom>
          <a:noFill/>
        </p:spPr>
        <p:txBody>
          <a:bodyPr wrap="none" lIns="91440" tIns="45720" rIns="91440" rtlCol="0" anchor="t">
            <a:noAutofit/>
          </a:bodyPr>
          <a:lstStyle/>
          <a:p>
            <a:pPr lvl="0"/>
            <a:r>
              <a:rPr lang="en-US" sz="2400" b="1" dirty="0"/>
              <a:t>Bold black</a:t>
            </a:r>
            <a:r>
              <a:rPr lang="en-US" sz="2400" dirty="0"/>
              <a:t> are in-line structures</a:t>
            </a:r>
          </a:p>
          <a:p>
            <a:pPr lvl="0"/>
            <a:r>
              <a:rPr lang="en-US" sz="2400" b="1" dirty="0">
                <a:solidFill>
                  <a:srgbClr val="C00000"/>
                </a:solidFill>
              </a:rPr>
              <a:t>Bold red </a:t>
            </a:r>
            <a:r>
              <a:rPr lang="en-US" sz="2400" dirty="0"/>
              <a:t>are function pointers</a:t>
            </a:r>
          </a:p>
          <a:p>
            <a:r>
              <a:rPr lang="en-US" sz="2400" dirty="0"/>
              <a:t>Normal text = scalars and pointers</a:t>
            </a:r>
            <a:endParaRPr lang="en-US" sz="22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>
    <p:fade/>
  </p:transition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/>
          <p:cNvGrpSpPr/>
          <p:nvPr/>
        </p:nvGrpSpPr>
        <p:grpSpPr>
          <a:xfrm>
            <a:off x="-26755" y="0"/>
            <a:ext cx="9170755" cy="6649800"/>
            <a:chOff x="-26755" y="0"/>
            <a:chExt cx="9170755" cy="6649800"/>
          </a:xfrm>
        </p:grpSpPr>
        <p:sp>
          <p:nvSpPr>
            <p:cNvPr id="4" name="Rounded Rectangle 3"/>
            <p:cNvSpPr/>
            <p:nvPr/>
          </p:nvSpPr>
          <p:spPr>
            <a:xfrm>
              <a:off x="472518" y="1212565"/>
              <a:ext cx="8561475" cy="1768377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/>
            </a:p>
          </p:txBody>
        </p:sp>
        <p:sp>
          <p:nvSpPr>
            <p:cNvPr id="5" name="Rectangle 4"/>
            <p:cNvSpPr/>
            <p:nvPr/>
          </p:nvSpPr>
          <p:spPr>
            <a:xfrm>
              <a:off x="876869" y="1734622"/>
              <a:ext cx="3988194" cy="73882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5145583" y="1733516"/>
              <a:ext cx="3415676" cy="73882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cxnSp>
          <p:nvCxnSpPr>
            <p:cNvPr id="7" name="Straight Arrow Connector 6"/>
            <p:cNvCxnSpPr/>
            <p:nvPr/>
          </p:nvCxnSpPr>
          <p:spPr>
            <a:xfrm rot="16200000" flipH="1">
              <a:off x="147512" y="4137815"/>
              <a:ext cx="2313748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 rot="16200000" flipH="1">
              <a:off x="-120778" y="4156398"/>
              <a:ext cx="2313748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 rot="16200000" flipH="1">
              <a:off x="419655" y="4156398"/>
              <a:ext cx="2313748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ounded Rectangle 9"/>
            <p:cNvSpPr/>
            <p:nvPr/>
          </p:nvSpPr>
          <p:spPr>
            <a:xfrm>
              <a:off x="450495" y="663789"/>
              <a:ext cx="8583498" cy="399751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Application-specific bare metal or RTOS-based main()</a:t>
              </a: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2338970" y="1860941"/>
              <a:ext cx="1062453" cy="504913"/>
            </a:xfrm>
            <a:prstGeom prst="round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/>
                <a:t>install Sensor()</a:t>
              </a:r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3517319" y="1852416"/>
              <a:ext cx="1262048" cy="513438"/>
            </a:xfrm>
            <a:prstGeom prst="round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/>
                <a:t>initialize Fusion Engine()</a:t>
              </a:r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5343018" y="1860941"/>
              <a:ext cx="904715" cy="495801"/>
            </a:xfrm>
            <a:prstGeom prst="round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/>
                <a:t>read Sensors()</a:t>
              </a:r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7457907" y="1852416"/>
              <a:ext cx="982113" cy="517947"/>
            </a:xfrm>
            <a:prstGeom prst="round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 err="1"/>
                <a:t>runFusion</a:t>
              </a:r>
              <a:r>
                <a:rPr lang="en-US" sz="1000" b="1" dirty="0"/>
                <a:t>()</a:t>
              </a:r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972365" y="1850029"/>
              <a:ext cx="1270262" cy="515825"/>
            </a:xfrm>
            <a:prstGeom prst="round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 err="1"/>
                <a:t>initSensor</a:t>
              </a:r>
              <a:r>
                <a:rPr lang="en-US" sz="1000" b="1" dirty="0"/>
                <a:t> </a:t>
              </a:r>
              <a:r>
                <a:rPr lang="en-US" sz="1000" b="1" dirty="0" err="1"/>
                <a:t>FusionGlobals</a:t>
              </a:r>
              <a:r>
                <a:rPr lang="en-US" sz="1000" b="1" dirty="0"/>
                <a:t>()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 rot="16200000">
              <a:off x="5117446" y="2845003"/>
              <a:ext cx="109998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solidFill>
                    <a:srgbClr val="C00000"/>
                  </a:solidFill>
                </a:rPr>
                <a:t>&lt;part&gt;_Read()</a:t>
              </a:r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450496" y="5321147"/>
              <a:ext cx="1605061" cy="528614"/>
            </a:xfrm>
            <a:prstGeom prst="round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/>
                <a:t>Status </a:t>
              </a:r>
              <a:r>
                <a:rPr lang="en-US" sz="1100" b="1" dirty="0" err="1"/>
                <a:t>SubSystem</a:t>
              </a:r>
              <a:endParaRPr lang="en-US" sz="1100" b="1" dirty="0"/>
            </a:p>
          </p:txBody>
        </p:sp>
        <p:sp>
          <p:nvSpPr>
            <p:cNvPr id="18" name="TextBox 17"/>
            <p:cNvSpPr txBox="1"/>
            <p:nvPr/>
          </p:nvSpPr>
          <p:spPr>
            <a:xfrm rot="16200000" flipH="1">
              <a:off x="876862" y="4426670"/>
              <a:ext cx="1144865" cy="254467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r>
                <a:rPr lang="en-US" sz="1100" dirty="0" err="1">
                  <a:solidFill>
                    <a:srgbClr val="C00000"/>
                  </a:solidFill>
                </a:rPr>
                <a:t>updateStatus</a:t>
              </a:r>
              <a:r>
                <a:rPr lang="en-US" sz="1100" dirty="0">
                  <a:solidFill>
                    <a:srgbClr val="C00000"/>
                  </a:solidFill>
                </a:rPr>
                <a:t>()</a:t>
              </a:r>
              <a:endParaRPr lang="en-US" sz="1100" dirty="0"/>
            </a:p>
            <a:p>
              <a:endParaRPr lang="en-US" sz="1100" dirty="0"/>
            </a:p>
          </p:txBody>
        </p:sp>
        <p:sp>
          <p:nvSpPr>
            <p:cNvPr id="19" name="TextBox 18"/>
            <p:cNvSpPr txBox="1"/>
            <p:nvPr/>
          </p:nvSpPr>
          <p:spPr>
            <a:xfrm rot="16200000">
              <a:off x="745162" y="4494180"/>
              <a:ext cx="86433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err="1">
                  <a:solidFill>
                    <a:srgbClr val="C00000"/>
                  </a:solidFill>
                </a:rPr>
                <a:t>setStatus</a:t>
              </a:r>
              <a:r>
                <a:rPr lang="en-US" sz="1100" dirty="0">
                  <a:solidFill>
                    <a:srgbClr val="C00000"/>
                  </a:solidFill>
                </a:rPr>
                <a:t>()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 rot="16200000">
              <a:off x="360278" y="4387064"/>
              <a:ext cx="106952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err="1">
                  <a:solidFill>
                    <a:srgbClr val="C00000"/>
                  </a:solidFill>
                </a:rPr>
                <a:t>queueStatus</a:t>
              </a:r>
              <a:r>
                <a:rPr lang="en-US" sz="1100" dirty="0">
                  <a:solidFill>
                    <a:srgbClr val="C00000"/>
                  </a:solidFill>
                </a:rPr>
                <a:t>()</a:t>
              </a:r>
            </a:p>
          </p:txBody>
        </p:sp>
        <p:sp>
          <p:nvSpPr>
            <p:cNvPr id="21" name="Rounded Rectangle 20"/>
            <p:cNvSpPr/>
            <p:nvPr/>
          </p:nvSpPr>
          <p:spPr>
            <a:xfrm>
              <a:off x="2139706" y="5321147"/>
              <a:ext cx="1977710" cy="528614"/>
            </a:xfrm>
            <a:prstGeom prst="round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/>
                <a:t>Control </a:t>
              </a:r>
              <a:r>
                <a:rPr lang="en-US" sz="1100" b="1" dirty="0" err="1"/>
                <a:t>SubSystem</a:t>
              </a:r>
              <a:endParaRPr lang="en-US" sz="1100" b="1" dirty="0"/>
            </a:p>
          </p:txBody>
        </p:sp>
        <p:grpSp>
          <p:nvGrpSpPr>
            <p:cNvPr id="2" name="Group 72"/>
            <p:cNvGrpSpPr/>
            <p:nvPr/>
          </p:nvGrpSpPr>
          <p:grpSpPr>
            <a:xfrm rot="16200000">
              <a:off x="2213747" y="3739355"/>
              <a:ext cx="2313749" cy="834088"/>
              <a:chOff x="3513771" y="3657618"/>
              <a:chExt cx="1333121" cy="1122518"/>
            </a:xfrm>
          </p:grpSpPr>
          <p:cxnSp>
            <p:nvCxnSpPr>
              <p:cNvPr id="77" name="Straight Arrow Connector 76"/>
              <p:cNvCxnSpPr/>
              <p:nvPr/>
            </p:nvCxnSpPr>
            <p:spPr>
              <a:xfrm flipH="1" flipV="1">
                <a:off x="3513771" y="4408751"/>
                <a:ext cx="1333121" cy="5861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Arrow Connector 77"/>
              <p:cNvCxnSpPr/>
              <p:nvPr/>
            </p:nvCxnSpPr>
            <p:spPr>
              <a:xfrm flipH="1" flipV="1">
                <a:off x="3513771" y="4774275"/>
                <a:ext cx="1333121" cy="5861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Arrow Connector 78"/>
              <p:cNvCxnSpPr/>
              <p:nvPr/>
            </p:nvCxnSpPr>
            <p:spPr>
              <a:xfrm flipH="1" flipV="1">
                <a:off x="3513771" y="4023142"/>
                <a:ext cx="1333121" cy="5861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Arrow Connector 79"/>
              <p:cNvCxnSpPr/>
              <p:nvPr/>
            </p:nvCxnSpPr>
            <p:spPr>
              <a:xfrm flipH="1" flipV="1">
                <a:off x="3513771" y="3657618"/>
                <a:ext cx="1333121" cy="5861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TextBox 22"/>
            <p:cNvSpPr txBox="1"/>
            <p:nvPr/>
          </p:nvSpPr>
          <p:spPr>
            <a:xfrm rot="16200000">
              <a:off x="2044411" y="4431576"/>
              <a:ext cx="149592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err="1">
                  <a:solidFill>
                    <a:srgbClr val="C00000"/>
                  </a:solidFill>
                </a:rPr>
                <a:t>initializeControlPort</a:t>
              </a:r>
              <a:r>
                <a:rPr lang="en-US" sz="1100" dirty="0">
                  <a:solidFill>
                    <a:srgbClr val="C00000"/>
                  </a:solidFill>
                </a:rPr>
                <a:t>()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 rot="16200000">
              <a:off x="2829502" y="4416837"/>
              <a:ext cx="57579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solidFill>
                    <a:srgbClr val="C00000"/>
                  </a:solidFill>
                </a:rPr>
                <a:t>write()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 rot="16200000">
              <a:off x="3055093" y="4439632"/>
              <a:ext cx="70724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solidFill>
                    <a:srgbClr val="C00000"/>
                  </a:solidFill>
                </a:rPr>
                <a:t>stream()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 rot="16200000">
              <a:off x="3206337" y="4496289"/>
              <a:ext cx="94448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solidFill>
                    <a:srgbClr val="C00000"/>
                  </a:solidFill>
                </a:rPr>
                <a:t>control flags</a:t>
              </a:r>
            </a:p>
          </p:txBody>
        </p:sp>
        <p:sp>
          <p:nvSpPr>
            <p:cNvPr id="27" name="Rounded Rectangle 26"/>
            <p:cNvSpPr/>
            <p:nvPr/>
          </p:nvSpPr>
          <p:spPr>
            <a:xfrm>
              <a:off x="7241053" y="5308990"/>
              <a:ext cx="1902947" cy="900233"/>
            </a:xfrm>
            <a:prstGeom prst="round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/>
                <a:t>Board specific Hardware Abstraction Layer</a:t>
              </a:r>
            </a:p>
          </p:txBody>
        </p:sp>
        <p:cxnSp>
          <p:nvCxnSpPr>
            <p:cNvPr id="28" name="Straight Arrow Connector 27"/>
            <p:cNvCxnSpPr/>
            <p:nvPr/>
          </p:nvCxnSpPr>
          <p:spPr>
            <a:xfrm rot="16200000" flipV="1">
              <a:off x="6624882" y="4138541"/>
              <a:ext cx="2310723" cy="7872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/>
            <p:nvPr/>
          </p:nvCxnSpPr>
          <p:spPr>
            <a:xfrm rot="16200000" flipV="1">
              <a:off x="6869722" y="4140593"/>
              <a:ext cx="2310723" cy="7872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/>
            <p:nvPr/>
          </p:nvCxnSpPr>
          <p:spPr>
            <a:xfrm flipV="1">
              <a:off x="8265988" y="2985049"/>
              <a:ext cx="14920" cy="2323149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/>
            <p:cNvSpPr txBox="1"/>
            <p:nvPr/>
          </p:nvSpPr>
          <p:spPr>
            <a:xfrm rot="16200000">
              <a:off x="5648214" y="3906501"/>
              <a:ext cx="1950764" cy="500771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r>
                <a:rPr lang="en-US" sz="1100" dirty="0" err="1">
                  <a:solidFill>
                    <a:srgbClr val="C00000"/>
                  </a:solidFill>
                </a:rPr>
                <a:t>NVMSetBlockFlash</a:t>
              </a:r>
              <a:r>
                <a:rPr lang="en-US" sz="1100" dirty="0">
                  <a:solidFill>
                    <a:srgbClr val="C00000"/>
                  </a:solidFill>
                </a:rPr>
                <a:t>()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 rot="16200000">
              <a:off x="6928194" y="3705947"/>
              <a:ext cx="1950764" cy="500771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r>
                <a:rPr lang="en-US" sz="1100" dirty="0" err="1">
                  <a:solidFill>
                    <a:srgbClr val="C00000"/>
                  </a:solidFill>
                </a:rPr>
                <a:t>ApplyMagHAL</a:t>
              </a:r>
              <a:r>
                <a:rPr lang="en-US" sz="1100" dirty="0">
                  <a:solidFill>
                    <a:srgbClr val="C00000"/>
                  </a:solidFill>
                </a:rPr>
                <a:t>()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 rot="16200000">
              <a:off x="7176332" y="3683672"/>
              <a:ext cx="1950764" cy="500771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r>
                <a:rPr lang="en-US" sz="1100" dirty="0" err="1">
                  <a:solidFill>
                    <a:srgbClr val="C00000"/>
                  </a:solidFill>
                </a:rPr>
                <a:t>ApplyGyroHAL</a:t>
              </a:r>
              <a:r>
                <a:rPr lang="en-US" sz="1100" dirty="0">
                  <a:solidFill>
                    <a:srgbClr val="C00000"/>
                  </a:solidFill>
                </a:rPr>
                <a:t>()</a:t>
              </a:r>
            </a:p>
          </p:txBody>
        </p:sp>
        <p:sp>
          <p:nvSpPr>
            <p:cNvPr id="34" name="Rounded Rectangle 33"/>
            <p:cNvSpPr/>
            <p:nvPr/>
          </p:nvSpPr>
          <p:spPr>
            <a:xfrm>
              <a:off x="450495" y="5950651"/>
              <a:ext cx="6707950" cy="699149"/>
            </a:xfrm>
            <a:prstGeom prst="round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b="1" dirty="0"/>
            </a:p>
            <a:p>
              <a:pPr algn="ctr"/>
              <a:r>
                <a:rPr lang="en-US" sz="1100" b="1" dirty="0" err="1"/>
                <a:t>MCUXpresso</a:t>
              </a:r>
              <a:r>
                <a:rPr lang="en-US" sz="1100" b="1" dirty="0"/>
                <a:t> Software Design Kit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 rot="16200000">
              <a:off x="4017150" y="4428293"/>
              <a:ext cx="1144865" cy="500771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r>
                <a:rPr lang="en-US" sz="1100" dirty="0">
                  <a:solidFill>
                    <a:srgbClr val="C00000"/>
                  </a:solidFill>
                </a:rPr>
                <a:t>Register_I2C_Read()</a:t>
              </a:r>
            </a:p>
            <a:p>
              <a:r>
                <a:rPr lang="en-US" sz="1100" dirty="0">
                  <a:solidFill>
                    <a:srgbClr val="C00000"/>
                  </a:solidFill>
                </a:rPr>
                <a:t>Sensor_I2C_Write()</a:t>
              </a:r>
            </a:p>
            <a:p>
              <a:r>
                <a:rPr lang="en-US" sz="1100" dirty="0">
                  <a:solidFill>
                    <a:srgbClr val="C00000"/>
                  </a:solidFill>
                </a:rPr>
                <a:t>Sensor_I2C_Read()</a:t>
              </a:r>
            </a:p>
          </p:txBody>
        </p:sp>
        <p:cxnSp>
          <p:nvCxnSpPr>
            <p:cNvPr id="36" name="Elbow Connector 35"/>
            <p:cNvCxnSpPr>
              <a:endCxn id="47" idx="0"/>
            </p:cNvCxnSpPr>
            <p:nvPr/>
          </p:nvCxnSpPr>
          <p:spPr>
            <a:xfrm rot="16200000" flipH="1">
              <a:off x="4112983" y="4529047"/>
              <a:ext cx="1579049" cy="1"/>
            </a:xfrm>
            <a:prstGeom prst="bentConnector3">
              <a:avLst>
                <a:gd name="adj1" fmla="val 50000"/>
              </a:avLst>
            </a:prstGeom>
            <a:ln w="127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/>
            <p:cNvSpPr txBox="1"/>
            <p:nvPr/>
          </p:nvSpPr>
          <p:spPr>
            <a:xfrm>
              <a:off x="1066800" y="0"/>
              <a:ext cx="739324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NXP Sensor Fusion for Kinetis MCUs </a:t>
              </a:r>
              <a:r>
                <a:rPr lang="en-US" sz="2400" b="1" dirty="0" err="1"/>
                <a:t>Verson</a:t>
              </a:r>
              <a:r>
                <a:rPr lang="en-US" sz="2400" b="1" dirty="0"/>
                <a:t> 7.xx</a:t>
              </a:r>
            </a:p>
          </p:txBody>
        </p:sp>
        <p:sp>
          <p:nvSpPr>
            <p:cNvPr id="46" name="Rounded Rectangle 45"/>
            <p:cNvSpPr/>
            <p:nvPr/>
          </p:nvSpPr>
          <p:spPr>
            <a:xfrm>
              <a:off x="5672453" y="5321147"/>
              <a:ext cx="1485992" cy="540199"/>
            </a:xfrm>
            <a:prstGeom prst="round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 err="1"/>
                <a:t>NonVolatile</a:t>
              </a:r>
              <a:r>
                <a:rPr lang="en-US" sz="1100" b="1" dirty="0"/>
                <a:t> Storage</a:t>
              </a:r>
            </a:p>
          </p:txBody>
        </p:sp>
        <p:sp>
          <p:nvSpPr>
            <p:cNvPr id="47" name="Rounded Rectangle 46"/>
            <p:cNvSpPr/>
            <p:nvPr/>
          </p:nvSpPr>
          <p:spPr>
            <a:xfrm>
              <a:off x="4223821" y="5318573"/>
              <a:ext cx="1357373" cy="528614"/>
            </a:xfrm>
            <a:prstGeom prst="round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/>
                <a:t>Intelligent Sensor SDK</a:t>
              </a:r>
            </a:p>
          </p:txBody>
        </p:sp>
        <p:grpSp>
          <p:nvGrpSpPr>
            <p:cNvPr id="3" name="Group 133"/>
            <p:cNvGrpSpPr/>
            <p:nvPr/>
          </p:nvGrpSpPr>
          <p:grpSpPr>
            <a:xfrm>
              <a:off x="1785465" y="2472339"/>
              <a:ext cx="663585" cy="2863224"/>
              <a:chOff x="2409676" y="2604585"/>
              <a:chExt cx="819232" cy="1914787"/>
            </a:xfrm>
          </p:grpSpPr>
          <p:cxnSp>
            <p:nvCxnSpPr>
              <p:cNvPr id="73" name="Elbow Connector 72"/>
              <p:cNvCxnSpPr/>
              <p:nvPr/>
            </p:nvCxnSpPr>
            <p:spPr>
              <a:xfrm rot="5400000" flipH="1" flipV="1">
                <a:off x="1639890" y="3374372"/>
                <a:ext cx="1914786" cy="375213"/>
              </a:xfrm>
              <a:prstGeom prst="bentConnector3">
                <a:avLst>
                  <a:gd name="adj1" fmla="val 50000"/>
                </a:avLst>
              </a:prstGeom>
              <a:ln w="254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Elbow Connector 73"/>
              <p:cNvCxnSpPr/>
              <p:nvPr/>
            </p:nvCxnSpPr>
            <p:spPr>
              <a:xfrm rot="16200000" flipV="1">
                <a:off x="2054221" y="3339383"/>
                <a:ext cx="1909485" cy="439889"/>
              </a:xfrm>
              <a:prstGeom prst="bentConnector3">
                <a:avLst>
                  <a:gd name="adj1" fmla="val 50000"/>
                </a:avLst>
              </a:prstGeom>
              <a:ln w="254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9" name="Elbow Connector 106"/>
            <p:cNvCxnSpPr>
              <a:endCxn id="13" idx="2"/>
            </p:cNvCxnSpPr>
            <p:nvPr/>
          </p:nvCxnSpPr>
          <p:spPr>
            <a:xfrm flipV="1">
              <a:off x="5474621" y="2356742"/>
              <a:ext cx="320755" cy="1168863"/>
            </a:xfrm>
            <a:prstGeom prst="bentConnector2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Elbow Connector 2"/>
            <p:cNvCxnSpPr>
              <a:endCxn id="11" idx="2"/>
            </p:cNvCxnSpPr>
            <p:nvPr/>
          </p:nvCxnSpPr>
          <p:spPr>
            <a:xfrm rot="10800000">
              <a:off x="2870198" y="2365854"/>
              <a:ext cx="1701803" cy="453546"/>
            </a:xfrm>
            <a:prstGeom prst="bentConnector2">
              <a:avLst/>
            </a:prstGeom>
            <a:ln w="254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/>
            <p:cNvSpPr txBox="1"/>
            <p:nvPr/>
          </p:nvSpPr>
          <p:spPr>
            <a:xfrm rot="16200000">
              <a:off x="4493959" y="2558482"/>
              <a:ext cx="1021784" cy="445728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r>
                <a:rPr lang="en-US" sz="1100" dirty="0">
                  <a:solidFill>
                    <a:srgbClr val="C00000"/>
                  </a:solidFill>
                </a:rPr>
                <a:t> &lt;part&gt;_</a:t>
              </a:r>
              <a:r>
                <a:rPr lang="en-US" sz="1100" dirty="0" err="1">
                  <a:solidFill>
                    <a:srgbClr val="C00000"/>
                  </a:solidFill>
                </a:rPr>
                <a:t>Init</a:t>
              </a:r>
              <a:r>
                <a:rPr lang="en-US" sz="1100" dirty="0">
                  <a:solidFill>
                    <a:srgbClr val="C00000"/>
                  </a:solidFill>
                </a:rPr>
                <a:t>()</a:t>
              </a: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990600" y="1230386"/>
              <a:ext cx="5257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/>
                <a:t>Sensor Fusion Core Functions</a:t>
              </a:r>
            </a:p>
          </p:txBody>
        </p:sp>
        <p:cxnSp>
          <p:nvCxnSpPr>
            <p:cNvPr id="53" name="Straight Arrow Connector 52"/>
            <p:cNvCxnSpPr/>
            <p:nvPr/>
          </p:nvCxnSpPr>
          <p:spPr>
            <a:xfrm>
              <a:off x="6784854" y="2980941"/>
              <a:ext cx="0" cy="232804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Rounded Rectangle 40"/>
            <p:cNvSpPr/>
            <p:nvPr/>
          </p:nvSpPr>
          <p:spPr>
            <a:xfrm>
              <a:off x="4330392" y="3311685"/>
              <a:ext cx="1144229" cy="427839"/>
            </a:xfrm>
            <a:prstGeom prst="round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/>
                <a:t>Physical</a:t>
              </a:r>
            </a:p>
            <a:p>
              <a:pPr algn="ctr"/>
              <a:r>
                <a:rPr lang="en-US" sz="1100" b="1" dirty="0"/>
                <a:t>Sensor #1 - n</a:t>
              </a:r>
            </a:p>
          </p:txBody>
        </p:sp>
        <p:sp>
          <p:nvSpPr>
            <p:cNvPr id="55" name="TextBox 54"/>
            <p:cNvSpPr txBox="1"/>
            <p:nvPr/>
          </p:nvSpPr>
          <p:spPr>
            <a:xfrm rot="16200000">
              <a:off x="7044997" y="4092019"/>
              <a:ext cx="1205767" cy="500771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r>
                <a:rPr lang="en-US" sz="1100" dirty="0" err="1">
                  <a:solidFill>
                    <a:srgbClr val="C00000"/>
                  </a:solidFill>
                </a:rPr>
                <a:t>ApplyAccelHAL</a:t>
              </a:r>
              <a:r>
                <a:rPr lang="en-US" sz="1100" dirty="0">
                  <a:solidFill>
                    <a:srgbClr val="C00000"/>
                  </a:solidFill>
                </a:rPr>
                <a:t>()</a:t>
              </a:r>
            </a:p>
          </p:txBody>
        </p:sp>
        <p:cxnSp>
          <p:nvCxnSpPr>
            <p:cNvPr id="56" name="Straight Arrow Connector 55"/>
            <p:cNvCxnSpPr>
              <a:stCxn id="5" idx="3"/>
            </p:cNvCxnSpPr>
            <p:nvPr/>
          </p:nvCxnSpPr>
          <p:spPr>
            <a:xfrm flipV="1">
              <a:off x="4865063" y="2102927"/>
              <a:ext cx="468633" cy="110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Elbow Connector 159"/>
            <p:cNvCxnSpPr>
              <a:stCxn id="14" idx="3"/>
              <a:endCxn id="13" idx="0"/>
            </p:cNvCxnSpPr>
            <p:nvPr/>
          </p:nvCxnSpPr>
          <p:spPr>
            <a:xfrm flipH="1" flipV="1">
              <a:off x="5795376" y="1860941"/>
              <a:ext cx="2644644" cy="250449"/>
            </a:xfrm>
            <a:prstGeom prst="bentConnector4">
              <a:avLst>
                <a:gd name="adj1" fmla="val -8644"/>
                <a:gd name="adj2" fmla="val 194680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/>
            <p:cNvCxnSpPr>
              <a:endCxn id="15" idx="1"/>
            </p:cNvCxnSpPr>
            <p:nvPr/>
          </p:nvCxnSpPr>
          <p:spPr>
            <a:xfrm>
              <a:off x="680393" y="2102927"/>
              <a:ext cx="291972" cy="501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/>
            <p:cNvSpPr txBox="1"/>
            <p:nvPr/>
          </p:nvSpPr>
          <p:spPr>
            <a:xfrm rot="16200000">
              <a:off x="4643000" y="4428293"/>
              <a:ext cx="1144865" cy="500771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lstStyle/>
            <a:p>
              <a:r>
                <a:rPr lang="en-US" sz="1100" dirty="0" err="1">
                  <a:solidFill>
                    <a:srgbClr val="C00000"/>
                  </a:solidFill>
                </a:rPr>
                <a:t>Register_SPI_Read</a:t>
              </a:r>
              <a:r>
                <a:rPr lang="en-US" sz="1100" dirty="0">
                  <a:solidFill>
                    <a:srgbClr val="C00000"/>
                  </a:solidFill>
                </a:rPr>
                <a:t>()</a:t>
              </a:r>
            </a:p>
            <a:p>
              <a:r>
                <a:rPr lang="en-US" sz="1100" dirty="0" err="1">
                  <a:solidFill>
                    <a:srgbClr val="C00000"/>
                  </a:solidFill>
                </a:rPr>
                <a:t>Sensor_SPI_Write</a:t>
              </a:r>
              <a:r>
                <a:rPr lang="en-US" sz="1100" dirty="0">
                  <a:solidFill>
                    <a:srgbClr val="C00000"/>
                  </a:solidFill>
                </a:rPr>
                <a:t>()</a:t>
              </a:r>
            </a:p>
            <a:p>
              <a:r>
                <a:rPr lang="en-US" sz="1100" dirty="0" err="1">
                  <a:solidFill>
                    <a:srgbClr val="C00000"/>
                  </a:solidFill>
                </a:rPr>
                <a:t>Sensor_SPI_Read</a:t>
              </a:r>
              <a:r>
                <a:rPr lang="en-US" sz="1100" dirty="0">
                  <a:solidFill>
                    <a:srgbClr val="C00000"/>
                  </a:solidFill>
                </a:rPr>
                <a:t>()</a:t>
              </a: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893310" y="5924503"/>
              <a:ext cx="53572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b="1" dirty="0">
                  <a:solidFill>
                    <a:schemeClr val="bg1"/>
                  </a:solidFill>
                </a:rPr>
                <a:t>GPIO</a:t>
              </a: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2760468" y="5926824"/>
              <a:ext cx="57900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b="1" dirty="0">
                  <a:solidFill>
                    <a:schemeClr val="bg1"/>
                  </a:solidFill>
                </a:rPr>
                <a:t>UART</a:t>
              </a: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4543310" y="5924503"/>
              <a:ext cx="72167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b="1" dirty="0">
                  <a:solidFill>
                    <a:schemeClr val="bg1"/>
                  </a:solidFill>
                </a:rPr>
                <a:t>I</a:t>
              </a:r>
              <a:r>
                <a:rPr lang="en-US" sz="1100" b="1" baseline="30000" dirty="0">
                  <a:solidFill>
                    <a:schemeClr val="bg1"/>
                  </a:solidFill>
                </a:rPr>
                <a:t>2</a:t>
              </a:r>
              <a:r>
                <a:rPr lang="en-US" sz="1100" b="1" dirty="0">
                  <a:solidFill>
                    <a:schemeClr val="bg1"/>
                  </a:solidFill>
                </a:rPr>
                <a:t>C / SPI</a:t>
              </a: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5749898" y="5943130"/>
              <a:ext cx="113204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b="1" dirty="0">
                  <a:solidFill>
                    <a:schemeClr val="bg1"/>
                  </a:solidFill>
                </a:rPr>
                <a:t>Flash Memory</a:t>
              </a:r>
            </a:p>
          </p:txBody>
        </p:sp>
        <p:cxnSp>
          <p:nvCxnSpPr>
            <p:cNvPr id="65" name="Elbow Connector 64"/>
            <p:cNvCxnSpPr>
              <a:stCxn id="10" idx="1"/>
              <a:endCxn id="34" idx="1"/>
            </p:cNvCxnSpPr>
            <p:nvPr/>
          </p:nvCxnSpPr>
          <p:spPr>
            <a:xfrm rot="10800000" flipV="1">
              <a:off x="450495" y="863664"/>
              <a:ext cx="12700" cy="5436561"/>
            </a:xfrm>
            <a:prstGeom prst="bentConnector3">
              <a:avLst>
                <a:gd name="adj1" fmla="val 1800000"/>
              </a:avLst>
            </a:prstGeom>
            <a:ln w="127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TextBox 65"/>
            <p:cNvSpPr txBox="1"/>
            <p:nvPr/>
          </p:nvSpPr>
          <p:spPr>
            <a:xfrm rot="16200000">
              <a:off x="-1177711" y="3304839"/>
              <a:ext cx="256352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The KSDK is available to main as well</a:t>
              </a:r>
            </a:p>
          </p:txBody>
        </p:sp>
        <p:cxnSp>
          <p:nvCxnSpPr>
            <p:cNvPr id="67" name="Straight Connector 66"/>
            <p:cNvCxnSpPr/>
            <p:nvPr/>
          </p:nvCxnSpPr>
          <p:spPr>
            <a:xfrm flipH="1">
              <a:off x="4572000" y="2819400"/>
              <a:ext cx="1" cy="533400"/>
            </a:xfrm>
            <a:prstGeom prst="line">
              <a:avLst/>
            </a:prstGeom>
            <a:ln w="34925">
              <a:solidFill>
                <a:srgbClr val="C0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Rounded Rectangle 67"/>
            <p:cNvSpPr/>
            <p:nvPr/>
          </p:nvSpPr>
          <p:spPr>
            <a:xfrm>
              <a:off x="6424387" y="1852416"/>
              <a:ext cx="856912" cy="517947"/>
            </a:xfrm>
            <a:prstGeom prst="round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/>
                <a:t>condition Sensor Readings()</a:t>
              </a:r>
            </a:p>
          </p:txBody>
        </p:sp>
        <p:cxnSp>
          <p:nvCxnSpPr>
            <p:cNvPr id="69" name="Straight Arrow Connector 68"/>
            <p:cNvCxnSpPr/>
            <p:nvPr/>
          </p:nvCxnSpPr>
          <p:spPr>
            <a:xfrm rot="16200000" flipH="1">
              <a:off x="-370162" y="4156395"/>
              <a:ext cx="2313748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69"/>
            <p:cNvSpPr txBox="1"/>
            <p:nvPr/>
          </p:nvSpPr>
          <p:spPr>
            <a:xfrm rot="16200000">
              <a:off x="-247372" y="4387061"/>
              <a:ext cx="178606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err="1">
                  <a:solidFill>
                    <a:srgbClr val="C00000"/>
                  </a:solidFill>
                </a:rPr>
                <a:t>initializeStatusSubsystem</a:t>
              </a:r>
              <a:endParaRPr lang="en-US" sz="1100" dirty="0">
                <a:solidFill>
                  <a:srgbClr val="C00000"/>
                </a:solidFill>
              </a:endParaRPr>
            </a:p>
          </p:txBody>
        </p:sp>
        <p:cxnSp>
          <p:nvCxnSpPr>
            <p:cNvPr id="81" name="Elbow Connector 80"/>
            <p:cNvCxnSpPr>
              <a:stCxn id="12" idx="2"/>
            </p:cNvCxnSpPr>
            <p:nvPr/>
          </p:nvCxnSpPr>
          <p:spPr>
            <a:xfrm rot="16200000" flipH="1">
              <a:off x="4052510" y="2461687"/>
              <a:ext cx="945831" cy="754164"/>
            </a:xfrm>
            <a:prstGeom prst="bentConnector3">
              <a:avLst>
                <a:gd name="adj1" fmla="val 34693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ransition>
    <p:fade/>
  </p:transition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9-axis accel + mag + gyro Complementary Indirect Kalman Filter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1493583" y="3161854"/>
            <a:ext cx="1325816" cy="6927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Gyro Corrections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1503218" y="4759036"/>
            <a:ext cx="1330036" cy="6927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Magnetic Compensation</a:t>
            </a:r>
          </a:p>
        </p:txBody>
      </p:sp>
      <p:grpSp>
        <p:nvGrpSpPr>
          <p:cNvPr id="2" name="Group 78"/>
          <p:cNvGrpSpPr/>
          <p:nvPr/>
        </p:nvGrpSpPr>
        <p:grpSpPr>
          <a:xfrm>
            <a:off x="3883936" y="2679826"/>
            <a:ext cx="3485586" cy="1638677"/>
            <a:chOff x="3883936" y="2688879"/>
            <a:chExt cx="3485586" cy="1638677"/>
          </a:xfrm>
        </p:grpSpPr>
        <p:sp>
          <p:nvSpPr>
            <p:cNvPr id="75" name="Rectangle 74"/>
            <p:cNvSpPr/>
            <p:nvPr/>
          </p:nvSpPr>
          <p:spPr>
            <a:xfrm>
              <a:off x="3883936" y="3621385"/>
              <a:ext cx="389299" cy="4345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3892992" y="2688879"/>
              <a:ext cx="3476530" cy="1638677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err="1">
                  <a:solidFill>
                    <a:schemeClr val="tx1"/>
                  </a:solidFill>
                </a:rPr>
                <a:t>Kalman</a:t>
              </a:r>
              <a:r>
                <a:rPr lang="en-US" sz="2000" dirty="0">
                  <a:solidFill>
                    <a:schemeClr val="tx1"/>
                  </a:solidFill>
                </a:rPr>
                <a:t> Filter</a:t>
              </a:r>
            </a:p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The </a:t>
              </a:r>
              <a:r>
                <a:rPr lang="en-US" sz="1200" dirty="0" err="1">
                  <a:solidFill>
                    <a:schemeClr val="tx1"/>
                  </a:solidFill>
                </a:rPr>
                <a:t>Kalman</a:t>
              </a:r>
              <a:r>
                <a:rPr lang="en-US" sz="1200" dirty="0">
                  <a:solidFill>
                    <a:schemeClr val="tx1"/>
                  </a:solidFill>
                </a:rPr>
                <a:t> state vector is composed of:</a:t>
              </a:r>
            </a:p>
            <a:p>
              <a:pPr>
                <a:tabLst>
                  <a:tab pos="461963" algn="l"/>
                </a:tabLst>
              </a:pPr>
              <a:r>
                <a:rPr lang="en-US" sz="1200" dirty="0">
                  <a:solidFill>
                    <a:schemeClr val="tx1"/>
                  </a:solidFill>
                </a:rPr>
                <a:t>q</a:t>
              </a:r>
              <a:r>
                <a:rPr lang="en-US" sz="1200" baseline="-25000" dirty="0">
                  <a:solidFill>
                    <a:schemeClr val="tx1"/>
                  </a:solidFill>
                </a:rPr>
                <a:t>g</a:t>
              </a:r>
              <a:r>
                <a:rPr lang="en-US" sz="1200" baseline="-25000" dirty="0">
                  <a:solidFill>
                    <a:schemeClr val="tx1"/>
                  </a:solidFill>
                  <a:sym typeface="Symbol"/>
                </a:rPr>
                <a:t></a:t>
              </a:r>
              <a:r>
                <a:rPr lang="en-US" sz="1200" baseline="-25000" dirty="0">
                  <a:solidFill>
                    <a:schemeClr val="tx1"/>
                  </a:solidFill>
                </a:rPr>
                <a:t>,k 	</a:t>
              </a:r>
              <a:r>
                <a:rPr lang="en-US" sz="1200" dirty="0">
                  <a:solidFill>
                    <a:schemeClr val="tx1"/>
                  </a:solidFill>
                </a:rPr>
                <a:t>orientation error w/r to gravity</a:t>
              </a:r>
            </a:p>
            <a:p>
              <a:pPr>
                <a:tabLst>
                  <a:tab pos="461963" algn="l"/>
                </a:tabLst>
              </a:pPr>
              <a:r>
                <a:rPr lang="en-US" sz="1200" dirty="0" err="1">
                  <a:solidFill>
                    <a:schemeClr val="tx1"/>
                  </a:solidFill>
                </a:rPr>
                <a:t>q</a:t>
              </a:r>
              <a:r>
                <a:rPr lang="en-US" sz="1200" baseline="-25000" dirty="0" err="1">
                  <a:solidFill>
                    <a:schemeClr val="tx1"/>
                  </a:solidFill>
                </a:rPr>
                <a:t>m</a:t>
              </a:r>
              <a:r>
                <a:rPr lang="en-US" sz="1200" baseline="-25000" dirty="0" err="1">
                  <a:solidFill>
                    <a:schemeClr val="tx1"/>
                  </a:solidFill>
                  <a:sym typeface="Symbol"/>
                </a:rPr>
                <a:t></a:t>
              </a:r>
              <a:r>
                <a:rPr lang="en-US" sz="1200" baseline="-25000" dirty="0" err="1">
                  <a:solidFill>
                    <a:schemeClr val="tx1"/>
                  </a:solidFill>
                </a:rPr>
                <a:t>,k</a:t>
              </a:r>
              <a:r>
                <a:rPr lang="en-US" sz="1200" dirty="0">
                  <a:solidFill>
                    <a:schemeClr val="tx1"/>
                  </a:solidFill>
                </a:rPr>
                <a:t> 	orientation error w/r to magnetic field </a:t>
              </a:r>
            </a:p>
            <a:p>
              <a:pPr>
                <a:tabLst>
                  <a:tab pos="461963" algn="l"/>
                </a:tabLst>
              </a:pPr>
              <a:r>
                <a:rPr lang="en-US" sz="1200" dirty="0" err="1">
                  <a:solidFill>
                    <a:schemeClr val="tx1"/>
                  </a:solidFill>
                </a:rPr>
                <a:t>b</a:t>
              </a:r>
              <a:r>
                <a:rPr lang="en-US" sz="1200" baseline="-25000" dirty="0" err="1">
                  <a:solidFill>
                    <a:schemeClr val="tx1"/>
                  </a:solidFill>
                  <a:sym typeface="Symbol"/>
                </a:rPr>
                <a:t></a:t>
              </a:r>
              <a:r>
                <a:rPr lang="en-US" sz="1200" baseline="-25000" dirty="0" err="1">
                  <a:solidFill>
                    <a:schemeClr val="tx1"/>
                  </a:solidFill>
                </a:rPr>
                <a:t>,k</a:t>
              </a:r>
              <a:r>
                <a:rPr lang="en-US" sz="1200" dirty="0">
                  <a:solidFill>
                    <a:schemeClr val="tx1"/>
                  </a:solidFill>
                </a:rPr>
                <a:t> 	error in zero rate gyroscope error</a:t>
              </a:r>
            </a:p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34" name="Straight Arrow Connector 33"/>
          <p:cNvCxnSpPr/>
          <p:nvPr/>
        </p:nvCxnSpPr>
        <p:spPr>
          <a:xfrm flipV="1">
            <a:off x="658091" y="3518579"/>
            <a:ext cx="838200" cy="692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V="1">
            <a:off x="678873" y="5105400"/>
            <a:ext cx="838200" cy="692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574964" y="3262270"/>
            <a:ext cx="9252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/>
              <a:t>gyro signal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353658" y="5138940"/>
            <a:ext cx="11737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/>
              <a:t>magnetometer</a:t>
            </a:r>
          </a:p>
          <a:p>
            <a:pPr algn="r"/>
            <a:r>
              <a:rPr lang="en-US" sz="1200" dirty="0"/>
              <a:t>signal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7219179" y="4660134"/>
            <a:ext cx="148745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Orientation</a:t>
            </a:r>
          </a:p>
          <a:p>
            <a:pPr algn="ctr"/>
            <a:endParaRPr lang="en-US" sz="1200" dirty="0"/>
          </a:p>
          <a:p>
            <a:pPr algn="ctr"/>
            <a:endParaRPr lang="en-US" sz="1200" dirty="0"/>
          </a:p>
          <a:p>
            <a:pPr algn="ctr"/>
            <a:r>
              <a:rPr lang="en-US" sz="1200" dirty="0"/>
              <a:t>Linear Acceleration</a:t>
            </a:r>
          </a:p>
          <a:p>
            <a:pPr algn="ctr"/>
            <a:r>
              <a:rPr lang="en-US" sz="1200" dirty="0"/>
              <a:t>Compass Heading</a:t>
            </a:r>
          </a:p>
          <a:p>
            <a:pPr algn="ctr"/>
            <a:r>
              <a:rPr lang="en-US" sz="1200" dirty="0"/>
              <a:t>Euler Angles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1493583" y="1766512"/>
            <a:ext cx="1325816" cy="6927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Accelerometer Corrections</a:t>
            </a:r>
          </a:p>
        </p:txBody>
      </p:sp>
      <p:cxnSp>
        <p:nvCxnSpPr>
          <p:cNvPr id="38" name="Straight Arrow Connector 37"/>
          <p:cNvCxnSpPr/>
          <p:nvPr/>
        </p:nvCxnSpPr>
        <p:spPr>
          <a:xfrm flipV="1">
            <a:off x="658091" y="2119804"/>
            <a:ext cx="838200" cy="692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344067" y="1662612"/>
            <a:ext cx="11561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/>
              <a:t>accelerometer</a:t>
            </a:r>
          </a:p>
          <a:p>
            <a:pPr algn="r"/>
            <a:r>
              <a:rPr lang="en-US" sz="1200" dirty="0"/>
              <a:t>signal</a:t>
            </a:r>
          </a:p>
        </p:txBody>
      </p:sp>
      <p:cxnSp>
        <p:nvCxnSpPr>
          <p:cNvPr id="48" name="Shape 47"/>
          <p:cNvCxnSpPr>
            <a:stCxn id="28" idx="3"/>
            <a:endCxn id="15" idx="0"/>
          </p:cNvCxnSpPr>
          <p:nvPr/>
        </p:nvCxnSpPr>
        <p:spPr>
          <a:xfrm>
            <a:off x="2819399" y="2112876"/>
            <a:ext cx="2811858" cy="566950"/>
          </a:xfrm>
          <a:prstGeom prst="bentConnector2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hape 49"/>
          <p:cNvCxnSpPr>
            <a:stCxn id="7" idx="3"/>
            <a:endCxn id="15" idx="2"/>
          </p:cNvCxnSpPr>
          <p:nvPr/>
        </p:nvCxnSpPr>
        <p:spPr>
          <a:xfrm flipV="1">
            <a:off x="2833254" y="4318503"/>
            <a:ext cx="2798003" cy="786897"/>
          </a:xfrm>
          <a:prstGeom prst="bentConnector2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Elbow Connector 54"/>
          <p:cNvCxnSpPr>
            <a:stCxn id="6" idx="3"/>
            <a:endCxn id="15" idx="1"/>
          </p:cNvCxnSpPr>
          <p:nvPr/>
        </p:nvCxnSpPr>
        <p:spPr>
          <a:xfrm flipV="1">
            <a:off x="2819399" y="3499165"/>
            <a:ext cx="1073593" cy="9053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ounded Rectangle 55"/>
          <p:cNvSpPr/>
          <p:nvPr/>
        </p:nvSpPr>
        <p:spPr>
          <a:xfrm>
            <a:off x="3176018" y="959245"/>
            <a:ext cx="1325816" cy="6927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Precision Accelerometer Trim</a:t>
            </a:r>
          </a:p>
        </p:txBody>
      </p:sp>
      <p:cxnSp>
        <p:nvCxnSpPr>
          <p:cNvPr id="58" name="Shape 57"/>
          <p:cNvCxnSpPr>
            <a:stCxn id="28" idx="3"/>
            <a:endCxn id="56" idx="2"/>
          </p:cNvCxnSpPr>
          <p:nvPr/>
        </p:nvCxnSpPr>
        <p:spPr>
          <a:xfrm flipV="1">
            <a:off x="2819399" y="1651972"/>
            <a:ext cx="1019527" cy="460904"/>
          </a:xfrm>
          <a:prstGeom prst="bentConnector2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hape 59"/>
          <p:cNvCxnSpPr>
            <a:stCxn id="56" idx="1"/>
            <a:endCxn id="28" idx="0"/>
          </p:cNvCxnSpPr>
          <p:nvPr/>
        </p:nvCxnSpPr>
        <p:spPr>
          <a:xfrm rot="10800000" flipV="1">
            <a:off x="2156492" y="1305608"/>
            <a:ext cx="1019527" cy="460903"/>
          </a:xfrm>
          <a:prstGeom prst="bentConnector2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ounded Rectangle 60"/>
          <p:cNvSpPr/>
          <p:nvPr/>
        </p:nvSpPr>
        <p:spPr>
          <a:xfrm>
            <a:off x="3212814" y="5527072"/>
            <a:ext cx="1330036" cy="6927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Magnetic Calibration</a:t>
            </a:r>
          </a:p>
        </p:txBody>
      </p:sp>
      <p:cxnSp>
        <p:nvCxnSpPr>
          <p:cNvPr id="63" name="Shape 62"/>
          <p:cNvCxnSpPr>
            <a:stCxn id="7" idx="3"/>
            <a:endCxn id="61" idx="0"/>
          </p:cNvCxnSpPr>
          <p:nvPr/>
        </p:nvCxnSpPr>
        <p:spPr>
          <a:xfrm>
            <a:off x="2833254" y="5105400"/>
            <a:ext cx="1044578" cy="421672"/>
          </a:xfrm>
          <a:prstGeom prst="bentConnector2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hape 64"/>
          <p:cNvCxnSpPr>
            <a:stCxn id="61" idx="1"/>
            <a:endCxn id="7" idx="2"/>
          </p:cNvCxnSpPr>
          <p:nvPr/>
        </p:nvCxnSpPr>
        <p:spPr>
          <a:xfrm rot="10800000">
            <a:off x="2168236" y="5451764"/>
            <a:ext cx="1044578" cy="421673"/>
          </a:xfrm>
          <a:prstGeom prst="bentConnector2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hape 76"/>
          <p:cNvCxnSpPr>
            <a:stCxn id="75" idx="1"/>
            <a:endCxn id="6" idx="2"/>
          </p:cNvCxnSpPr>
          <p:nvPr/>
        </p:nvCxnSpPr>
        <p:spPr>
          <a:xfrm rot="10800000" flipV="1">
            <a:off x="2156492" y="3829615"/>
            <a:ext cx="1727445" cy="24966"/>
          </a:xfrm>
          <a:prstGeom prst="bentConnector4">
            <a:avLst>
              <a:gd name="adj1" fmla="val 30812"/>
              <a:gd name="adj2" fmla="val 1785961"/>
            </a:avLst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/>
          <p:cNvSpPr txBox="1"/>
          <p:nvPr/>
        </p:nvSpPr>
        <p:spPr>
          <a:xfrm>
            <a:off x="2209046" y="3983525"/>
            <a:ext cx="1285592" cy="262551"/>
          </a:xfrm>
          <a:prstGeom prst="rect">
            <a:avLst/>
          </a:prstGeom>
          <a:noFill/>
        </p:spPr>
        <p:txBody>
          <a:bodyPr wrap="none" lIns="91440" tIns="45720" rIns="91440" rtlCol="0" anchor="t">
            <a:noAutofit/>
          </a:bodyPr>
          <a:lstStyle/>
          <a:p>
            <a:r>
              <a:rPr lang="en-US" sz="1200" dirty="0"/>
              <a:t>Gyro offsets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82" name="Shape 81"/>
          <p:cNvCxnSpPr>
            <a:stCxn id="15" idx="3"/>
            <a:endCxn id="40" idx="0"/>
          </p:cNvCxnSpPr>
          <p:nvPr/>
        </p:nvCxnSpPr>
        <p:spPr>
          <a:xfrm>
            <a:off x="7369522" y="3499165"/>
            <a:ext cx="593386" cy="1160969"/>
          </a:xfrm>
          <a:prstGeom prst="bentConnector2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/>
          <p:nvPr/>
        </p:nvCxnSpPr>
        <p:spPr>
          <a:xfrm>
            <a:off x="7957996" y="4934139"/>
            <a:ext cx="9054" cy="26255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/>
  </p:transition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Pressure can give you an estimate of altitude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501696" y="1321517"/>
            <a:ext cx="408477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sz="2400" dirty="0"/>
              <a:t>Altitude = K1 X (1 - (P/P0)</a:t>
            </a:r>
            <a:r>
              <a:rPr lang="en-US" sz="2400" baseline="30000" dirty="0"/>
              <a:t>K2</a:t>
            </a:r>
            <a:r>
              <a:rPr lang="en-US" sz="2400" dirty="0"/>
              <a:t>)</a:t>
            </a:r>
          </a:p>
          <a:p>
            <a:pPr marL="342900" indent="-228600">
              <a:buSzPct val="80000"/>
              <a:buFont typeface="Arial" pitchFamily="34" charset="0"/>
              <a:buChar char="•"/>
              <a:defRPr/>
            </a:pPr>
            <a:r>
              <a:rPr lang="en-US" sz="2400" dirty="0"/>
              <a:t>K1 = 44330.77 meters</a:t>
            </a:r>
          </a:p>
          <a:p>
            <a:pPr marL="342900" indent="-228600">
              <a:buSzPct val="80000"/>
              <a:buFont typeface="Arial" pitchFamily="34" charset="0"/>
              <a:buChar char="•"/>
              <a:defRPr/>
            </a:pPr>
            <a:r>
              <a:rPr lang="en-US" sz="2400" dirty="0"/>
              <a:t>K2 = 0.190263 (</a:t>
            </a:r>
            <a:r>
              <a:rPr lang="en-US" sz="2400" dirty="0" err="1"/>
              <a:t>unitless</a:t>
            </a:r>
            <a:r>
              <a:rPr lang="en-US" sz="2400" dirty="0"/>
              <a:t>)</a:t>
            </a:r>
          </a:p>
          <a:p>
            <a:pPr marL="342900" indent="-228600">
              <a:buSzPct val="80000"/>
              <a:buFont typeface="Arial" pitchFamily="34" charset="0"/>
              <a:buChar char="•"/>
              <a:defRPr/>
            </a:pPr>
            <a:r>
              <a:rPr lang="en-US" sz="2400" dirty="0"/>
              <a:t>P0 = 101325 </a:t>
            </a:r>
            <a:r>
              <a:rPr lang="en-US" sz="2400" dirty="0" err="1"/>
              <a:t>Pascals</a:t>
            </a:r>
            <a:endParaRPr lang="en-US" sz="2400" dirty="0"/>
          </a:p>
        </p:txBody>
      </p:sp>
      <p:pic>
        <p:nvPicPr>
          <p:cNvPr id="5" name="Picture 3" descr="C:\Users\RMPE01\AppData\Local\Microsoft\Windows\Temporary Internet Files\Content.IE5\6S5UXL6I\dglxasset[1]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28644" y="2962223"/>
            <a:ext cx="3914775" cy="313213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82733920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Notice this is a log scale...</a:t>
            </a:r>
          </a:p>
        </p:txBody>
      </p:sp>
      <p:graphicFrame>
        <p:nvGraphicFramePr>
          <p:cNvPr id="4" name="Chart 3"/>
          <p:cNvGraphicFramePr/>
          <p:nvPr>
            <p:extLst>
              <p:ext uri="{D42A27DB-BD31-4B8C-83A1-F6EECF244321}">
                <p14:modId xmlns:p14="http://schemas.microsoft.com/office/powerpoint/2010/main" val="2008137978"/>
              </p:ext>
            </p:extLst>
          </p:nvPr>
        </p:nvGraphicFramePr>
        <p:xfrm>
          <a:off x="1226128" y="959041"/>
          <a:ext cx="6942667" cy="50969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Rectangle 4"/>
          <p:cNvSpPr/>
          <p:nvPr/>
        </p:nvSpPr>
        <p:spPr>
          <a:xfrm>
            <a:off x="1217662" y="950575"/>
            <a:ext cx="6934200" cy="5096933"/>
          </a:xfrm>
          <a:prstGeom prst="rect">
            <a:avLst/>
          </a:prstGeom>
          <a:noFill/>
          <a:ln w="12700" cmpd="sng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178656" y="6106601"/>
            <a:ext cx="4627661" cy="270345"/>
          </a:xfrm>
          <a:prstGeom prst="rect">
            <a:avLst/>
          </a:prstGeom>
          <a:noFill/>
        </p:spPr>
        <p:txBody>
          <a:bodyPr wrap="none" lIns="91440" tIns="45720" rIns="91440" rtlCol="0" anchor="t">
            <a:noAutofit/>
          </a:bodyPr>
          <a:lstStyle/>
          <a:p>
            <a:r>
              <a:rPr lang="en-US" sz="1000" dirty="0">
                <a:solidFill>
                  <a:schemeClr val="accent4">
                    <a:lumMod val="50000"/>
                  </a:schemeClr>
                </a:solidFill>
              </a:rPr>
              <a:t>This chart was created 2013, you can expect numbers to decrease over time.</a:t>
            </a:r>
          </a:p>
        </p:txBody>
      </p:sp>
    </p:spTree>
    <p:extLst>
      <p:ext uri="{BB962C8B-B14F-4D97-AF65-F5344CB8AC3E}">
        <p14:creationId xmlns:p14="http://schemas.microsoft.com/office/powerpoint/2010/main" val="448245724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Gyro Ready to active = 2/ODR + 10ms</a:t>
            </a:r>
          </a:p>
        </p:txBody>
      </p:sp>
      <p:sp>
        <p:nvSpPr>
          <p:cNvPr id="5" name="Rectangle 4"/>
          <p:cNvSpPr/>
          <p:nvPr/>
        </p:nvSpPr>
        <p:spPr>
          <a:xfrm>
            <a:off x="1217662" y="950575"/>
            <a:ext cx="6934200" cy="5096933"/>
          </a:xfrm>
          <a:prstGeom prst="rect">
            <a:avLst/>
          </a:prstGeom>
          <a:noFill/>
          <a:ln w="12700" cmpd="sng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0" name="Chart 9"/>
          <p:cNvGraphicFramePr/>
          <p:nvPr>
            <p:extLst>
              <p:ext uri="{D42A27DB-BD31-4B8C-83A1-F6EECF244321}">
                <p14:modId xmlns:p14="http://schemas.microsoft.com/office/powerpoint/2010/main" val="3968166744"/>
              </p:ext>
            </p:extLst>
          </p:nvPr>
        </p:nvGraphicFramePr>
        <p:xfrm>
          <a:off x="1220747" y="962102"/>
          <a:ext cx="6934200" cy="50884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2334115" y="2213475"/>
            <a:ext cx="4186766" cy="923330"/>
          </a:xfrm>
          <a:prstGeom prst="rect">
            <a:avLst/>
          </a:prstGeom>
          <a:solidFill>
            <a:schemeClr val="bg1"/>
          </a:solidFill>
          <a:ln>
            <a:solidFill>
              <a:prstClr val="black"/>
            </a:solidFill>
          </a:ln>
        </p:spPr>
        <p:txBody>
          <a:bodyPr wrap="square" rtlCol="0">
            <a:spAutoFit/>
          </a:bodyPr>
          <a:lstStyle/>
          <a:p>
            <a:pPr marL="119063" indent="-119063">
              <a:buFont typeface="Arial" pitchFamily="34" charset="0"/>
              <a:buChar char="•"/>
            </a:pPr>
            <a:r>
              <a:rPr lang="en-US" dirty="0"/>
              <a:t>Notice that the magnetometer currents are approximately 5X to 6X the accelerometer currents</a:t>
            </a:r>
          </a:p>
        </p:txBody>
      </p:sp>
    </p:spTree>
    <p:extLst>
      <p:ext uri="{BB962C8B-B14F-4D97-AF65-F5344CB8AC3E}">
        <p14:creationId xmlns:p14="http://schemas.microsoft.com/office/powerpoint/2010/main" val="3578115711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4643" y="276225"/>
            <a:ext cx="8747266" cy="65405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Sensor Strengths &amp; Weaknesses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903656"/>
              </p:ext>
            </p:extLst>
          </p:nvPr>
        </p:nvGraphicFramePr>
        <p:xfrm>
          <a:off x="473316" y="1062264"/>
          <a:ext cx="8249920" cy="494428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089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089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0245">
                <a:tc>
                  <a:txBody>
                    <a:bodyPr/>
                    <a:lstStyle/>
                    <a:p>
                      <a:r>
                        <a:rPr lang="en-US" sz="1400" b="1" dirty="0"/>
                        <a:t>Sensor</a:t>
                      </a: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/>
                        <a:t>Strengths</a:t>
                      </a: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/>
                        <a:t>Weaknesses</a:t>
                      </a: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05872">
                <a:tc>
                  <a:txBody>
                    <a:bodyPr/>
                    <a:lstStyle/>
                    <a:p>
                      <a:r>
                        <a:rPr lang="en-US" sz="1400" b="1" dirty="0"/>
                        <a:t>Accelerometer</a:t>
                      </a:r>
                    </a:p>
                  </a:txBody>
                  <a:tcPr>
                    <a:solidFill>
                      <a:srgbClr val="E1E3E5"/>
                    </a:solidFill>
                  </a:tcPr>
                </a:tc>
                <a:tc>
                  <a:txBody>
                    <a:bodyPr/>
                    <a:lstStyle/>
                    <a:p>
                      <a:pPr marL="111125" indent="-111125">
                        <a:buFont typeface="Arial" pitchFamily="34" charset="0"/>
                        <a:buChar char="•"/>
                      </a:pPr>
                      <a:r>
                        <a:rPr lang="en-US" sz="1400" b="1" dirty="0"/>
                        <a:t>Inexpensive</a:t>
                      </a:r>
                    </a:p>
                    <a:p>
                      <a:pPr marL="111125" indent="-111125">
                        <a:buFont typeface="Arial" pitchFamily="34" charset="0"/>
                        <a:buChar char="•"/>
                      </a:pPr>
                      <a:r>
                        <a:rPr lang="en-US" sz="1400" b="1" dirty="0"/>
                        <a:t>Extremely</a:t>
                      </a:r>
                      <a:r>
                        <a:rPr lang="en-US" sz="1400" b="1" baseline="0" dirty="0"/>
                        <a:t> low power</a:t>
                      </a:r>
                    </a:p>
                    <a:p>
                      <a:pPr marL="111125" indent="-111125">
                        <a:buFont typeface="Arial" pitchFamily="34" charset="0"/>
                        <a:buChar char="•"/>
                      </a:pPr>
                      <a:r>
                        <a:rPr lang="en-US" sz="1400" b="1" baseline="0" dirty="0"/>
                        <a:t>Very linear</a:t>
                      </a:r>
                    </a:p>
                    <a:p>
                      <a:pPr marL="111125" indent="-111125">
                        <a:buFont typeface="Arial" pitchFamily="34" charset="0"/>
                        <a:buChar char="•"/>
                      </a:pPr>
                      <a:r>
                        <a:rPr lang="en-US" sz="1400" b="1" baseline="0" dirty="0"/>
                        <a:t>Very low noise</a:t>
                      </a:r>
                      <a:endParaRPr lang="en-US" sz="1400" b="1" dirty="0"/>
                    </a:p>
                  </a:txBody>
                  <a:tcPr>
                    <a:solidFill>
                      <a:srgbClr val="E1E3E5"/>
                    </a:solidFill>
                  </a:tcPr>
                </a:tc>
                <a:tc>
                  <a:txBody>
                    <a:bodyPr/>
                    <a:lstStyle/>
                    <a:p>
                      <a:pPr marL="111125" indent="-111125">
                        <a:buFont typeface="Arial" pitchFamily="34" charset="0"/>
                        <a:buChar char="•"/>
                      </a:pPr>
                      <a:r>
                        <a:rPr lang="en-US" sz="1400" b="1" dirty="0"/>
                        <a:t>Measures the</a:t>
                      </a:r>
                      <a:r>
                        <a:rPr lang="en-US" sz="1400" b="1" baseline="0" dirty="0"/>
                        <a:t> sum of gravity and acceleration. We need them separate.</a:t>
                      </a:r>
                      <a:endParaRPr lang="en-US" sz="1400" b="1" dirty="0"/>
                    </a:p>
                  </a:txBody>
                  <a:tcPr>
                    <a:solidFill>
                      <a:srgbClr val="E1E3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33685">
                <a:tc>
                  <a:txBody>
                    <a:bodyPr/>
                    <a:lstStyle/>
                    <a:p>
                      <a:r>
                        <a:rPr lang="en-US" sz="1400" b="1" dirty="0"/>
                        <a:t>Magnetometer</a:t>
                      </a:r>
                    </a:p>
                  </a:txBody>
                  <a:tcPr>
                    <a:solidFill>
                      <a:srgbClr val="C3C7CC"/>
                    </a:solidFill>
                  </a:tcPr>
                </a:tc>
                <a:tc>
                  <a:txBody>
                    <a:bodyPr/>
                    <a:lstStyle/>
                    <a:p>
                      <a:pPr marL="111125" indent="-111125">
                        <a:buFont typeface="Arial" pitchFamily="34" charset="0"/>
                        <a:buChar char="•"/>
                      </a:pPr>
                      <a:r>
                        <a:rPr lang="en-US" sz="1400" b="1" dirty="0"/>
                        <a:t>The only sensor that can orient itself with regard to “North”</a:t>
                      </a:r>
                    </a:p>
                    <a:p>
                      <a:pPr marL="111125" indent="-111125">
                        <a:buFont typeface="Arial" pitchFamily="34" charset="0"/>
                        <a:buChar char="•"/>
                      </a:pPr>
                      <a:r>
                        <a:rPr lang="en-US" sz="1400" b="1" dirty="0"/>
                        <a:t>Insensitive to linear acceleration</a:t>
                      </a:r>
                    </a:p>
                  </a:txBody>
                  <a:tcPr>
                    <a:solidFill>
                      <a:srgbClr val="C3C7CC"/>
                    </a:solidFill>
                  </a:tcPr>
                </a:tc>
                <a:tc>
                  <a:txBody>
                    <a:bodyPr/>
                    <a:lstStyle/>
                    <a:p>
                      <a:pPr marL="111125" indent="-111125">
                        <a:buFont typeface="Arial" pitchFamily="34" charset="0"/>
                        <a:buChar char="•"/>
                      </a:pPr>
                      <a:r>
                        <a:rPr lang="en-US" sz="1400" b="1" dirty="0"/>
                        <a:t>Subject to magnetic interference</a:t>
                      </a:r>
                    </a:p>
                    <a:p>
                      <a:pPr marL="111125" indent="-111125">
                        <a:buFont typeface="Arial" pitchFamily="34" charset="0"/>
                        <a:buChar char="•"/>
                      </a:pPr>
                      <a:r>
                        <a:rPr lang="en-US" sz="1400" b="1" dirty="0"/>
                        <a:t>Not “spatially constant”</a:t>
                      </a:r>
                    </a:p>
                  </a:txBody>
                  <a:tcPr>
                    <a:solidFill>
                      <a:srgbClr val="C3C7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10843">
                <a:tc>
                  <a:txBody>
                    <a:bodyPr/>
                    <a:lstStyle/>
                    <a:p>
                      <a:r>
                        <a:rPr lang="en-US" sz="1400" b="1" dirty="0"/>
                        <a:t>Gyro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25" indent="-111125">
                        <a:buFont typeface="Arial" pitchFamily="34" charset="0"/>
                        <a:buChar char="•"/>
                      </a:pPr>
                      <a:r>
                        <a:rPr lang="en-US" sz="1400" b="1" dirty="0"/>
                        <a:t>Relatively</a:t>
                      </a:r>
                      <a:r>
                        <a:rPr lang="en-US" sz="1400" b="1" baseline="0" dirty="0"/>
                        <a:t> independent of linear acceleration</a:t>
                      </a:r>
                    </a:p>
                    <a:p>
                      <a:pPr marL="111125" indent="-111125">
                        <a:buFont typeface="Arial" pitchFamily="34" charset="0"/>
                        <a:buChar char="•"/>
                      </a:pPr>
                      <a:r>
                        <a:rPr lang="en-US" sz="1400" b="1" baseline="0" dirty="0"/>
                        <a:t>Can be used to “gyro-compensate” the magnetometer</a:t>
                      </a:r>
                      <a:endParaRPr lang="en-US" sz="14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25" indent="-111125">
                        <a:buFont typeface="Arial" pitchFamily="34" charset="0"/>
                        <a:buChar char="•"/>
                      </a:pPr>
                      <a:r>
                        <a:rPr lang="en-US" sz="1400" b="1" dirty="0"/>
                        <a:t>Power hog</a:t>
                      </a:r>
                    </a:p>
                    <a:p>
                      <a:pPr marL="111125" indent="-111125">
                        <a:buFont typeface="Arial" pitchFamily="34" charset="0"/>
                        <a:buChar char="•"/>
                      </a:pPr>
                      <a:r>
                        <a:rPr lang="en-US" sz="1400" b="1" dirty="0"/>
                        <a:t>Long</a:t>
                      </a:r>
                      <a:r>
                        <a:rPr lang="en-US" sz="1400" b="1" baseline="0" dirty="0"/>
                        <a:t> startup time</a:t>
                      </a:r>
                      <a:endParaRPr lang="en-US" sz="1400" b="1" dirty="0"/>
                    </a:p>
                    <a:p>
                      <a:pPr marL="111125" indent="-111125">
                        <a:buFont typeface="Arial" pitchFamily="34" charset="0"/>
                        <a:buChar char="•"/>
                      </a:pPr>
                      <a:r>
                        <a:rPr lang="en-US" sz="1400" b="1" dirty="0"/>
                        <a:t>Zero rate offset drifts over time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33635">
                <a:tc>
                  <a:txBody>
                    <a:bodyPr/>
                    <a:lstStyle/>
                    <a:p>
                      <a:r>
                        <a:rPr lang="en-US" sz="1400" b="1" dirty="0"/>
                        <a:t>Pressure Sensor</a:t>
                      </a:r>
                    </a:p>
                  </a:txBody>
                  <a:tcPr>
                    <a:solidFill>
                      <a:srgbClr val="C3C7CC"/>
                    </a:solidFill>
                  </a:tcPr>
                </a:tc>
                <a:tc>
                  <a:txBody>
                    <a:bodyPr/>
                    <a:lstStyle/>
                    <a:p>
                      <a:pPr marL="111125" indent="-111125">
                        <a:buFont typeface="Arial" pitchFamily="34" charset="0"/>
                        <a:buChar char="•"/>
                      </a:pPr>
                      <a:r>
                        <a:rPr lang="en-US" sz="1400" b="1" dirty="0"/>
                        <a:t>The only stand-alone</a:t>
                      </a:r>
                      <a:r>
                        <a:rPr lang="en-US" sz="1400" b="1" baseline="0" dirty="0"/>
                        <a:t> sensor that can give an indication of altitude</a:t>
                      </a:r>
                      <a:endParaRPr lang="en-US" sz="1400" b="1" dirty="0"/>
                    </a:p>
                  </a:txBody>
                  <a:tcPr>
                    <a:solidFill>
                      <a:srgbClr val="C3C7CC"/>
                    </a:solidFill>
                  </a:tcPr>
                </a:tc>
                <a:tc>
                  <a:txBody>
                    <a:bodyPr/>
                    <a:lstStyle/>
                    <a:p>
                      <a:pPr marL="111125" indent="-111125">
                        <a:buFont typeface="Arial" pitchFamily="34" charset="0"/>
                        <a:buChar char="•"/>
                      </a:pPr>
                      <a:r>
                        <a:rPr lang="en-US" sz="1400" b="1" dirty="0"/>
                        <a:t>Not well understood</a:t>
                      </a:r>
                    </a:p>
                    <a:p>
                      <a:pPr marL="111125" indent="-111125">
                        <a:buFont typeface="Arial" pitchFamily="34" charset="0"/>
                        <a:buChar char="•"/>
                      </a:pPr>
                      <a:r>
                        <a:rPr lang="en-US" sz="1400" b="1" dirty="0"/>
                        <a:t>A “relative” measurement</a:t>
                      </a:r>
                    </a:p>
                    <a:p>
                      <a:pPr marL="111125" indent="-111125">
                        <a:buFont typeface="Arial" pitchFamily="34" charset="0"/>
                        <a:buChar char="•"/>
                      </a:pPr>
                      <a:r>
                        <a:rPr lang="en-US" sz="1400" b="1" dirty="0"/>
                        <a:t>Subject to many interferences</a:t>
                      </a:r>
                      <a:r>
                        <a:rPr lang="en-US" sz="1400" b="1" baseline="0" dirty="0"/>
                        <a:t> and </a:t>
                      </a:r>
                      <a:r>
                        <a:rPr lang="en-US" sz="1400" b="1" dirty="0"/>
                        <a:t>environmental factors</a:t>
                      </a:r>
                    </a:p>
                  </a:txBody>
                  <a:tcPr>
                    <a:solidFill>
                      <a:srgbClr val="C3C7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Additional observations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Accelerometers are the most power efficient motion sensor you’ll find</a:t>
            </a:r>
          </a:p>
          <a:p>
            <a:r>
              <a:rPr lang="en-US" dirty="0"/>
              <a:t>They often include motion detection circuits – use those to power the system up/down for idle periods</a:t>
            </a:r>
          </a:p>
          <a:p>
            <a:r>
              <a:rPr lang="en-US" dirty="0"/>
              <a:t>Accelerometers are low power because they are usually “passive” devices. The proof mass moves only when the device is in motion.</a:t>
            </a:r>
          </a:p>
          <a:p>
            <a:r>
              <a:rPr lang="en-US" dirty="0"/>
              <a:t>Gyros have continuously moving proof masses, requiring much higher currents to keep them in motion</a:t>
            </a:r>
          </a:p>
          <a:p>
            <a:r>
              <a:rPr lang="en-US" dirty="0"/>
              <a:t>TMR1-based magnetic sensors are arranged in a Wheatstone bridge formation – requiring DC biases</a:t>
            </a:r>
          </a:p>
          <a:p>
            <a:r>
              <a:rPr lang="en-US" dirty="0"/>
              <a:t>Another good sensor to “gate” others is an ambient light sensor</a:t>
            </a:r>
          </a:p>
        </p:txBody>
      </p:sp>
      <p:sp>
        <p:nvSpPr>
          <p:cNvPr id="4" name="Text Placeholder 5"/>
          <p:cNvSpPr txBox="1">
            <a:spLocks/>
          </p:cNvSpPr>
          <p:nvPr/>
        </p:nvSpPr>
        <p:spPr>
          <a:xfrm>
            <a:off x="317448" y="5348432"/>
            <a:ext cx="7746110" cy="3434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5022" indent="-175022" algn="l" rtl="0" fontAlgn="base">
              <a:lnSpc>
                <a:spcPct val="100000"/>
              </a:lnSpc>
              <a:spcBef>
                <a:spcPts val="431"/>
              </a:spcBef>
              <a:spcAft>
                <a:spcPts val="56"/>
              </a:spcAft>
              <a:buClr>
                <a:schemeClr val="tx1">
                  <a:lumMod val="85000"/>
                  <a:lumOff val="15000"/>
                </a:schemeClr>
              </a:buClr>
              <a:buSzPct val="80000"/>
              <a:buFont typeface="Arial" pitchFamily="34" charset="0"/>
              <a:buChar char="•"/>
              <a:defRPr sz="2200" b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344488" indent="-169863" algn="l" rtl="0" fontAlgn="base">
              <a:lnSpc>
                <a:spcPct val="100000"/>
              </a:lnSpc>
              <a:spcBef>
                <a:spcPts val="431"/>
              </a:spcBef>
              <a:spcAft>
                <a:spcPts val="56"/>
              </a:spcAft>
              <a:buClr>
                <a:schemeClr val="tx1"/>
              </a:buClr>
              <a:buSzPct val="80000"/>
              <a:buFont typeface="Arial" pitchFamily="34" charset="0"/>
              <a:buChar char="−"/>
              <a:defRPr sz="2000">
                <a:solidFill>
                  <a:srgbClr val="000000"/>
                </a:solidFill>
                <a:latin typeface="+mn-lt"/>
              </a:defRPr>
            </a:lvl2pPr>
            <a:lvl3pPr marL="427435" indent="-126206" algn="l" rtl="0" fontAlgn="base">
              <a:lnSpc>
                <a:spcPct val="100000"/>
              </a:lnSpc>
              <a:spcBef>
                <a:spcPts val="431"/>
              </a:spcBef>
              <a:spcAft>
                <a:spcPts val="56"/>
              </a:spcAft>
              <a:buClr>
                <a:schemeClr val="tx1"/>
              </a:buClr>
              <a:buSzPct val="80000"/>
              <a:buFont typeface="Wingdings" pitchFamily="2" charset="2"/>
              <a:buChar char="§"/>
              <a:defRPr sz="1800">
                <a:solidFill>
                  <a:srgbClr val="000000"/>
                </a:solidFill>
                <a:latin typeface="+mn-lt"/>
              </a:defRPr>
            </a:lvl3pPr>
            <a:lvl4pPr marL="559594" indent="-132160" algn="l" rtl="0" fontAlgn="base">
              <a:lnSpc>
                <a:spcPct val="100000"/>
              </a:lnSpc>
              <a:spcBef>
                <a:spcPts val="431"/>
              </a:spcBef>
              <a:spcAft>
                <a:spcPts val="56"/>
              </a:spcAft>
              <a:buClr>
                <a:schemeClr val="tx1"/>
              </a:buClr>
              <a:buSzPct val="80000"/>
              <a:buFont typeface="Arial" pitchFamily="34" charset="0"/>
              <a:buChar char="•"/>
              <a:defRPr sz="1600">
                <a:solidFill>
                  <a:srgbClr val="000000"/>
                </a:solidFill>
                <a:latin typeface="+mn-lt"/>
              </a:defRPr>
            </a:lvl4pPr>
            <a:lvl5pPr marL="727472" indent="-167879" algn="l" rtl="0" fontAlgn="base">
              <a:lnSpc>
                <a:spcPct val="100000"/>
              </a:lnSpc>
              <a:spcBef>
                <a:spcPts val="431"/>
              </a:spcBef>
              <a:spcAft>
                <a:spcPts val="56"/>
              </a:spcAft>
              <a:buClr>
                <a:schemeClr val="tx1"/>
              </a:buClr>
              <a:buSzPct val="70000"/>
              <a:buFont typeface="Arial" pitchFamily="34" charset="0"/>
              <a:buChar char="−"/>
              <a:defRPr sz="1400">
                <a:solidFill>
                  <a:srgbClr val="000000"/>
                </a:solidFill>
                <a:latin typeface="+mn-lt"/>
              </a:defRPr>
            </a:lvl5pPr>
            <a:lvl6pPr marL="1672829" indent="-117872" algn="l" rtl="0" fontAlgn="base">
              <a:spcBef>
                <a:spcPct val="20000"/>
              </a:spcBef>
              <a:spcAft>
                <a:spcPct val="3000"/>
              </a:spcAft>
              <a:buClr>
                <a:schemeClr val="tx1"/>
              </a:buClr>
              <a:buSzPct val="70000"/>
              <a:buFont typeface="Arial" charset="0"/>
              <a:buChar char="►"/>
              <a:defRPr sz="1050">
                <a:solidFill>
                  <a:srgbClr val="000000"/>
                </a:solidFill>
                <a:latin typeface="+mn-lt"/>
              </a:defRPr>
            </a:lvl6pPr>
            <a:lvl7pPr marL="2015729" indent="-117872" algn="l" rtl="0" fontAlgn="base">
              <a:spcBef>
                <a:spcPct val="20000"/>
              </a:spcBef>
              <a:spcAft>
                <a:spcPct val="3000"/>
              </a:spcAft>
              <a:buClr>
                <a:schemeClr val="tx1"/>
              </a:buClr>
              <a:buSzPct val="70000"/>
              <a:buFont typeface="Arial" charset="0"/>
              <a:buChar char="►"/>
              <a:defRPr sz="1050">
                <a:solidFill>
                  <a:srgbClr val="000000"/>
                </a:solidFill>
                <a:latin typeface="+mn-lt"/>
              </a:defRPr>
            </a:lvl7pPr>
            <a:lvl8pPr marL="2358629" indent="-117872" algn="l" rtl="0" fontAlgn="base">
              <a:spcBef>
                <a:spcPct val="20000"/>
              </a:spcBef>
              <a:spcAft>
                <a:spcPct val="3000"/>
              </a:spcAft>
              <a:buClr>
                <a:schemeClr val="tx1"/>
              </a:buClr>
              <a:buSzPct val="70000"/>
              <a:buFont typeface="Arial" charset="0"/>
              <a:buChar char="►"/>
              <a:defRPr sz="1050">
                <a:solidFill>
                  <a:srgbClr val="000000"/>
                </a:solidFill>
                <a:latin typeface="+mn-lt"/>
              </a:defRPr>
            </a:lvl8pPr>
            <a:lvl9pPr marL="2701529" indent="-117872" algn="l" rtl="0" fontAlgn="base">
              <a:spcBef>
                <a:spcPct val="20000"/>
              </a:spcBef>
              <a:spcAft>
                <a:spcPct val="3000"/>
              </a:spcAft>
              <a:buClr>
                <a:schemeClr val="tx1"/>
              </a:buClr>
              <a:buSzPct val="70000"/>
              <a:buFont typeface="Arial" charset="0"/>
              <a:buChar char="►"/>
              <a:defRPr sz="1050">
                <a:solidFill>
                  <a:srgbClr val="000000"/>
                </a:solidFill>
                <a:latin typeface="+mn-lt"/>
              </a:defRPr>
            </a:lvl9pPr>
          </a:lstStyle>
          <a:p>
            <a:pPr>
              <a:buFont typeface="Arial" pitchFamily="34" charset="0"/>
              <a:buNone/>
            </a:pPr>
            <a:r>
              <a:rPr lang="en-US" sz="1300" baseline="30000"/>
              <a:t>1</a:t>
            </a:r>
            <a:r>
              <a:rPr lang="en-US" sz="1300"/>
              <a:t> TMR = Tunneling MagnetoResistive </a:t>
            </a:r>
          </a:p>
          <a:p>
            <a:endParaRPr lang="en-US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4785269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sz="2800" dirty="0" bmk="_Toc465857621">
                <a:solidFill>
                  <a:srgbClr val="005042"/>
                </a:solidFill>
                <a:latin typeface="Arial" pitchFamily="34" charset="0"/>
                <a:ea typeface="Times New Roman" pitchFamily="18" charset="0"/>
                <a:cs typeface="Arial" pitchFamily="34" charset="0"/>
              </a:rPr>
              <a:t>Sensor types required as function of algorithm</a:t>
            </a:r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455176" y="1447800"/>
          <a:ext cx="8331280" cy="3147060"/>
        </p:xfrm>
        <a:graphic>
          <a:graphicData uri="http://schemas.openxmlformats.org/drawingml/2006/table">
            <a:tbl>
              <a:tblPr/>
              <a:tblGrid>
                <a:gridCol w="17373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945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9177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6438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</a:pPr>
                      <a:r>
                        <a:rPr lang="en-US" sz="1400" b="1" dirty="0">
                          <a:latin typeface="Arial"/>
                          <a:ea typeface="Times New Roman"/>
                        </a:rPr>
                        <a:t>Algorithm</a:t>
                      </a: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DE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</a:pPr>
                      <a:r>
                        <a:rPr lang="en-US" sz="1400" b="1" dirty="0">
                          <a:latin typeface="Arial"/>
                          <a:ea typeface="Times New Roman"/>
                        </a:rPr>
                        <a:t>Related </a:t>
                      </a:r>
                      <a:r>
                        <a:rPr lang="en-US" sz="1400" b="1" dirty="0" err="1">
                          <a:latin typeface="Arial"/>
                          <a:ea typeface="Times New Roman"/>
                        </a:rPr>
                        <a:t>IfDef</a:t>
                      </a:r>
                      <a:endParaRPr lang="en-US" sz="1400" b="1" dirty="0">
                        <a:latin typeface="Arial"/>
                        <a:ea typeface="Times New Roman"/>
                      </a:endParaRP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DE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</a:pPr>
                      <a:r>
                        <a:rPr lang="en-US" sz="1400" b="1">
                          <a:latin typeface="Arial"/>
                          <a:ea typeface="Times New Roman"/>
                        </a:rPr>
                        <a:t>Pressure</a:t>
                      </a: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DE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</a:pPr>
                      <a:r>
                        <a:rPr lang="en-US" sz="1400" b="1" dirty="0">
                          <a:latin typeface="Arial"/>
                          <a:ea typeface="Times New Roman"/>
                        </a:rPr>
                        <a:t>Accelerometer</a:t>
                      </a: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DE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</a:pPr>
                      <a:r>
                        <a:rPr lang="en-US" sz="1400" b="1" dirty="0">
                          <a:latin typeface="Arial"/>
                          <a:ea typeface="Times New Roman"/>
                        </a:rPr>
                        <a:t>Magnetometer</a:t>
                      </a: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DE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</a:pPr>
                      <a:r>
                        <a:rPr lang="en-US" sz="1400" b="1">
                          <a:latin typeface="Arial"/>
                          <a:ea typeface="Times New Roman"/>
                        </a:rPr>
                        <a:t>Gyro</a:t>
                      </a: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D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</a:pPr>
                      <a:r>
                        <a:rPr lang="en-US" sz="1400" b="1" dirty="0">
                          <a:latin typeface="Arial"/>
                          <a:ea typeface="Times New Roman"/>
                        </a:rPr>
                        <a:t>Altitude</a:t>
                      </a: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</a:pPr>
                      <a:r>
                        <a:rPr lang="en-US" sz="1400" b="1" dirty="0">
                          <a:latin typeface="Arial"/>
                          <a:ea typeface="Times New Roman"/>
                        </a:rPr>
                        <a:t>F_1DOF_P_BASIC</a:t>
                      </a: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</a:pPr>
                      <a:r>
                        <a:rPr lang="en-US" sz="1400" b="1">
                          <a:latin typeface="Arial"/>
                          <a:ea typeface="Times New Roman"/>
                        </a:rPr>
                        <a:t>X</a:t>
                      </a: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</a:pPr>
                      <a:endParaRPr lang="en-US" sz="1400" b="1" dirty="0">
                        <a:latin typeface="Arial"/>
                        <a:ea typeface="Times New Roman"/>
                      </a:endParaRP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</a:pPr>
                      <a:endParaRPr lang="en-US" sz="1400" b="1" dirty="0">
                        <a:latin typeface="Arial"/>
                        <a:ea typeface="Times New Roman"/>
                      </a:endParaRP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</a:pPr>
                      <a:endParaRPr lang="en-US" sz="1400" b="1">
                        <a:latin typeface="Arial"/>
                        <a:ea typeface="Times New Roman"/>
                      </a:endParaRP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</a:pPr>
                      <a:r>
                        <a:rPr lang="en-US" sz="1400" b="1" dirty="0" err="1">
                          <a:latin typeface="Arial"/>
                          <a:ea typeface="Times New Roman"/>
                        </a:rPr>
                        <a:t>Tiltmeter</a:t>
                      </a:r>
                      <a:endParaRPr lang="en-US" sz="1400" b="1" dirty="0">
                        <a:latin typeface="Arial"/>
                        <a:ea typeface="Times New Roman"/>
                      </a:endParaRP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</a:pPr>
                      <a:r>
                        <a:rPr lang="en-US" sz="1400" b="1" dirty="0">
                          <a:latin typeface="Arial"/>
                          <a:ea typeface="Times New Roman"/>
                        </a:rPr>
                        <a:t>F_3DOF_G_BASIC</a:t>
                      </a: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</a:pPr>
                      <a:endParaRPr lang="en-US" sz="1400" b="1">
                        <a:latin typeface="Arial"/>
                        <a:ea typeface="Times New Roman"/>
                      </a:endParaRP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</a:pPr>
                      <a:r>
                        <a:rPr lang="en-US" sz="1400" b="1" dirty="0">
                          <a:latin typeface="Arial"/>
                          <a:ea typeface="Times New Roman"/>
                        </a:rPr>
                        <a:t>X</a:t>
                      </a: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</a:pPr>
                      <a:endParaRPr lang="en-US" sz="1400" b="1" dirty="0">
                        <a:latin typeface="Arial"/>
                        <a:ea typeface="Times New Roman"/>
                      </a:endParaRP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</a:pPr>
                      <a:endParaRPr lang="en-US" sz="1400" b="1">
                        <a:latin typeface="Arial"/>
                        <a:ea typeface="Times New Roman"/>
                      </a:endParaRP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</a:pPr>
                      <a:r>
                        <a:rPr lang="en-US" sz="1400" b="1" dirty="0">
                          <a:latin typeface="Arial"/>
                          <a:ea typeface="Times New Roman"/>
                        </a:rPr>
                        <a:t>2D Automotive Compass</a:t>
                      </a: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</a:pPr>
                      <a:r>
                        <a:rPr lang="en-US" sz="1400" b="1" dirty="0">
                          <a:latin typeface="Arial"/>
                          <a:ea typeface="Times New Roman"/>
                        </a:rPr>
                        <a:t>F_3DOF_B_BASIC</a:t>
                      </a: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</a:pPr>
                      <a:endParaRPr lang="en-US" sz="1400" b="1">
                        <a:latin typeface="Arial"/>
                        <a:ea typeface="Times New Roman"/>
                      </a:endParaRP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</a:pPr>
                      <a:endParaRPr lang="en-US" sz="1400" b="1" dirty="0">
                        <a:latin typeface="Arial"/>
                        <a:ea typeface="Times New Roman"/>
                      </a:endParaRP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</a:pPr>
                      <a:r>
                        <a:rPr lang="en-US" sz="1400" b="1" dirty="0">
                          <a:latin typeface="Arial"/>
                          <a:ea typeface="Times New Roman"/>
                        </a:rPr>
                        <a:t>X</a:t>
                      </a: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</a:pPr>
                      <a:endParaRPr lang="en-US" sz="1400" b="1">
                        <a:latin typeface="Arial"/>
                        <a:ea typeface="Times New Roman"/>
                      </a:endParaRP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</a:pPr>
                      <a:r>
                        <a:rPr lang="en-US" sz="1400" b="1" dirty="0">
                          <a:latin typeface="Arial"/>
                          <a:ea typeface="Times New Roman"/>
                        </a:rPr>
                        <a:t>Rotation</a:t>
                      </a: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</a:pPr>
                      <a:r>
                        <a:rPr lang="en-US" sz="1400" b="1" dirty="0">
                          <a:latin typeface="Arial"/>
                          <a:ea typeface="Times New Roman"/>
                        </a:rPr>
                        <a:t>F_3DOF_G_BASIC</a:t>
                      </a: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</a:pPr>
                      <a:endParaRPr lang="en-US" sz="1400" b="1">
                        <a:latin typeface="Arial"/>
                        <a:ea typeface="Times New Roman"/>
                      </a:endParaRP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</a:pPr>
                      <a:endParaRPr lang="en-US" sz="1400" b="1" dirty="0">
                        <a:latin typeface="Arial"/>
                        <a:ea typeface="Times New Roman"/>
                      </a:endParaRP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</a:pPr>
                      <a:endParaRPr lang="en-US" sz="1400" b="1" dirty="0">
                        <a:latin typeface="Arial"/>
                        <a:ea typeface="Times New Roman"/>
                      </a:endParaRP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</a:pPr>
                      <a:r>
                        <a:rPr lang="en-US" sz="1400" b="1">
                          <a:latin typeface="Arial"/>
                          <a:ea typeface="Times New Roman"/>
                        </a:rPr>
                        <a:t>X</a:t>
                      </a: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</a:pPr>
                      <a:r>
                        <a:rPr lang="en-US" sz="1400" b="1" dirty="0">
                          <a:latin typeface="Arial"/>
                          <a:ea typeface="Times New Roman"/>
                        </a:rPr>
                        <a:t>Tilt Compensated Compass</a:t>
                      </a: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</a:pPr>
                      <a:r>
                        <a:rPr lang="en-US" sz="1400" b="1" dirty="0">
                          <a:latin typeface="Arial"/>
                          <a:ea typeface="Times New Roman"/>
                        </a:rPr>
                        <a:t>F_6DOF_GB_BASIC</a:t>
                      </a: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</a:pPr>
                      <a:endParaRPr lang="en-US" sz="1400" b="1">
                        <a:latin typeface="Arial"/>
                        <a:ea typeface="Times New Roman"/>
                      </a:endParaRP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</a:pPr>
                      <a:r>
                        <a:rPr lang="en-US" sz="1400" b="1" dirty="0">
                          <a:latin typeface="Arial"/>
                          <a:ea typeface="Times New Roman"/>
                        </a:rPr>
                        <a:t>X</a:t>
                      </a: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</a:pPr>
                      <a:r>
                        <a:rPr lang="en-US" sz="1400" b="1" dirty="0">
                          <a:latin typeface="Arial"/>
                          <a:ea typeface="Times New Roman"/>
                        </a:rPr>
                        <a:t>X</a:t>
                      </a: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</a:pPr>
                      <a:endParaRPr lang="en-US" sz="1400" b="1">
                        <a:latin typeface="Arial"/>
                        <a:ea typeface="Times New Roman"/>
                      </a:endParaRP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</a:pPr>
                      <a:r>
                        <a:rPr lang="en-US" sz="1400" b="1" dirty="0">
                          <a:latin typeface="Arial"/>
                          <a:ea typeface="Times New Roman"/>
                        </a:rPr>
                        <a:t>Gaming Handset</a:t>
                      </a: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</a:pPr>
                      <a:r>
                        <a:rPr lang="en-US" sz="1400" b="1" dirty="0">
                          <a:latin typeface="Arial"/>
                          <a:ea typeface="Times New Roman"/>
                        </a:rPr>
                        <a:t>F_6DOF_GY_KALMAN</a:t>
                      </a: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</a:pPr>
                      <a:endParaRPr lang="en-US" sz="1400" b="1" dirty="0">
                        <a:latin typeface="Arial"/>
                        <a:ea typeface="Times New Roman"/>
                      </a:endParaRP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</a:pPr>
                      <a:r>
                        <a:rPr lang="en-US" sz="1400" b="1" dirty="0">
                          <a:latin typeface="Arial"/>
                          <a:ea typeface="Times New Roman"/>
                        </a:rPr>
                        <a:t>X</a:t>
                      </a: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</a:pPr>
                      <a:endParaRPr lang="en-US" sz="1400" b="1" dirty="0">
                        <a:latin typeface="Arial"/>
                        <a:ea typeface="Times New Roman"/>
                      </a:endParaRP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</a:pPr>
                      <a:r>
                        <a:rPr lang="en-US" sz="1400" b="1">
                          <a:latin typeface="Arial"/>
                          <a:ea typeface="Times New Roman"/>
                        </a:rPr>
                        <a:t>X</a:t>
                      </a: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</a:pPr>
                      <a:r>
                        <a:rPr lang="en-US" sz="1400" b="1" dirty="0">
                          <a:latin typeface="Arial"/>
                          <a:ea typeface="Times New Roman"/>
                        </a:rPr>
                        <a:t>Gyro Stabilized Compass</a:t>
                      </a: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</a:pPr>
                      <a:r>
                        <a:rPr lang="en-US" sz="1400" b="1" dirty="0">
                          <a:latin typeface="Arial"/>
                          <a:ea typeface="Times New Roman"/>
                        </a:rPr>
                        <a:t>F_9DOF_GBY_KALMAN</a:t>
                      </a: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</a:pPr>
                      <a:endParaRPr lang="en-US" sz="1400" b="1" dirty="0">
                        <a:latin typeface="Arial"/>
                        <a:ea typeface="Times New Roman"/>
                      </a:endParaRP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</a:pPr>
                      <a:r>
                        <a:rPr lang="en-US" sz="1400" b="1" dirty="0">
                          <a:latin typeface="Arial"/>
                          <a:ea typeface="Times New Roman"/>
                        </a:rPr>
                        <a:t>X</a:t>
                      </a: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</a:pPr>
                      <a:r>
                        <a:rPr lang="en-US" sz="1400" b="1" dirty="0">
                          <a:latin typeface="Arial"/>
                          <a:ea typeface="Times New Roman"/>
                        </a:rPr>
                        <a:t>X</a:t>
                      </a: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</a:pPr>
                      <a:r>
                        <a:rPr lang="en-US" sz="1400" b="1" dirty="0">
                          <a:latin typeface="Arial"/>
                          <a:ea typeface="Times New Roman"/>
                        </a:rPr>
                        <a:t>X</a:t>
                      </a: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What is the sensor fusion library used for?</a:t>
            </a:r>
            <a:br>
              <a:rPr lang="en-US" dirty="0"/>
            </a:br>
            <a:endParaRPr lang="en-US" dirty="0"/>
          </a:p>
        </p:txBody>
      </p:sp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Part 1 </a:t>
            </a:r>
            <a:r>
              <a:rPr lang="en-US" dirty="0" err="1">
                <a:solidFill>
                  <a:schemeClr val="tx1"/>
                </a:solidFill>
              </a:rPr>
              <a:t>vs</a:t>
            </a:r>
            <a:r>
              <a:rPr lang="en-US" dirty="0">
                <a:solidFill>
                  <a:schemeClr val="tx1"/>
                </a:solidFill>
              </a:rPr>
              <a:t> Part 2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24643" y="1371600"/>
            <a:ext cx="8747266" cy="4315566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b="1" dirty="0"/>
              <a:t>Part 1 (This course) focuses on the mechanics of getting a sensor fusion application up and running</a:t>
            </a:r>
          </a:p>
          <a:p>
            <a:r>
              <a:rPr lang="en-US" sz="2400" b="1" dirty="0"/>
              <a:t>Part 2 deals with some of the theoretical underpinnings</a:t>
            </a:r>
          </a:p>
          <a:p>
            <a:endParaRPr lang="en-US" sz="2400" b="1" dirty="0"/>
          </a:p>
          <a:p>
            <a:r>
              <a:rPr lang="en-US" sz="2400" b="1" dirty="0"/>
              <a:t>This course focuses on the Version 7.xx Sensor Fusion Library</a:t>
            </a:r>
          </a:p>
        </p:txBody>
      </p:sp>
    </p:spTree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sz="2800" dirty="0">
                <a:solidFill>
                  <a:schemeClr val="tx1"/>
                </a:solidFill>
              </a:rPr>
              <a:t>What is the sensor fusion library used for?</a:t>
            </a:r>
            <a:br>
              <a:rPr lang="en-US" sz="2800" dirty="0">
                <a:solidFill>
                  <a:schemeClr val="tx1"/>
                </a:solidFill>
              </a:rPr>
            </a:b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24643" y="1019918"/>
            <a:ext cx="8747266" cy="962792"/>
          </a:xfrm>
        </p:spPr>
        <p:txBody>
          <a:bodyPr/>
          <a:lstStyle/>
          <a:p>
            <a:r>
              <a:rPr lang="en-US" dirty="0"/>
              <a:t>The primary output of the sensor fusion library is device orientation relative to a global frame of reference</a:t>
            </a:r>
          </a:p>
        </p:txBody>
      </p:sp>
      <p:cxnSp>
        <p:nvCxnSpPr>
          <p:cNvPr id="4" name="Straight Arrow Connector 3"/>
          <p:cNvCxnSpPr/>
          <p:nvPr/>
        </p:nvCxnSpPr>
        <p:spPr>
          <a:xfrm rot="10800000">
            <a:off x="4252643" y="4976505"/>
            <a:ext cx="2226250" cy="2577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 rot="5400000" flipH="1" flipV="1">
            <a:off x="4932886" y="3430498"/>
            <a:ext cx="3092014" cy="2577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rot="5400000" flipH="1" flipV="1">
            <a:off x="6231531" y="3244977"/>
            <a:ext cx="1978889" cy="1484166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426461" y="4807467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North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863289" y="262085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East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225320" y="1563335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Up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706621" y="4584831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Earth Frame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4420374" y="3567064"/>
            <a:ext cx="580445" cy="206734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 flipV="1">
            <a:off x="4046663" y="2565199"/>
            <a:ext cx="373711" cy="121655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4428325" y="2779885"/>
            <a:ext cx="357809" cy="1001864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3" descr="C:\Users\RMPE01\AppData\Local\Microsoft\Windows\Temporary Internet Files\Content.IE5\SC8ZGOZ6\MC900439798[1]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069109" y="2509541"/>
            <a:ext cx="1014564" cy="1014564"/>
          </a:xfrm>
          <a:prstGeom prst="rect">
            <a:avLst/>
          </a:prstGeom>
          <a:noFill/>
        </p:spPr>
      </p:pic>
      <p:sp>
        <p:nvSpPr>
          <p:cNvPr id="15" name="TextBox 14"/>
          <p:cNvSpPr txBox="1"/>
          <p:nvPr/>
        </p:nvSpPr>
        <p:spPr>
          <a:xfrm>
            <a:off x="2432547" y="2064269"/>
            <a:ext cx="360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Body or Device Reference Frame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06113" y="5668688"/>
            <a:ext cx="7572653" cy="9144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txBody>
          <a:bodyPr wrap="square" lIns="91440" tIns="45720" rIns="91440" rtlCol="0" anchor="t">
            <a:noAutofit/>
          </a:bodyPr>
          <a:lstStyle/>
          <a:p>
            <a:r>
              <a:rPr lang="en-US" b="1" i="1" dirty="0">
                <a:solidFill>
                  <a:schemeClr val="accent4">
                    <a:lumMod val="50000"/>
                  </a:schemeClr>
                </a:solidFill>
              </a:rPr>
              <a:t>The device orientation can be defined as the rotation necessary to map the global frame of reference into alignment with the body frame of reference (or vice versa).</a:t>
            </a:r>
          </a:p>
        </p:txBody>
      </p:sp>
      <p:pic>
        <p:nvPicPr>
          <p:cNvPr id="17" name="Picture 2" descr="C:\Users\RMPE01\AppData\Local\Microsoft\Windows\Temporary Internet Files\Content.IE5\TOIBY2F5\MC900441382[1]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10800000">
            <a:off x="7722605" y="4532653"/>
            <a:ext cx="1285592" cy="1285592"/>
          </a:xfrm>
          <a:prstGeom prst="rect">
            <a:avLst/>
          </a:prstGeom>
          <a:noFill/>
        </p:spPr>
      </p:pic>
    </p:spTree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Why is this important?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28600" y="914400"/>
            <a:ext cx="4854351" cy="4667249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600" b="1" dirty="0"/>
              <a:t>Orientation is required for: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600" b="1" dirty="0"/>
              <a:t>Gaming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600" b="1" dirty="0"/>
              <a:t>Toys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600" b="1" dirty="0"/>
              <a:t>Augmented Reality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600" b="1" dirty="0"/>
              <a:t>Navigation / Location Based Services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600" b="1" dirty="0"/>
              <a:t>Motion Control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600" b="1" dirty="0"/>
              <a:t>UAV stabilization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600" b="1" dirty="0"/>
              <a:t>Robots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600" b="1" dirty="0" err="1"/>
              <a:t>Segway</a:t>
            </a:r>
            <a:endParaRPr lang="en-US" sz="1600" b="1" dirty="0"/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600" b="1" dirty="0"/>
              <a:t>Gun sights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600" b="1" dirty="0"/>
              <a:t>Surveying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600" b="1" dirty="0"/>
              <a:t>Human body tracking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600" b="1" dirty="0"/>
              <a:t>Air mouse / TV remote control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600" b="1" dirty="0"/>
              <a:t>Optical Image Stabilization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600" b="1" dirty="0"/>
              <a:t>Context aware applications</a:t>
            </a:r>
          </a:p>
        </p:txBody>
      </p:sp>
      <p:pic>
        <p:nvPicPr>
          <p:cNvPr id="6" name="Picture 5" descr="InFlight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688339" y="262551"/>
            <a:ext cx="3193708" cy="1828799"/>
          </a:xfrm>
          <a:prstGeom prst="rect">
            <a:avLst/>
          </a:prstGeom>
        </p:spPr>
      </p:pic>
      <p:pic>
        <p:nvPicPr>
          <p:cNvPr id="7" name="Picture 6" descr="augmented-reality-1853592_1280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762938" y="2255959"/>
            <a:ext cx="2197186" cy="1848323"/>
          </a:xfrm>
          <a:prstGeom prst="rect">
            <a:avLst/>
          </a:prstGeom>
        </p:spPr>
      </p:pic>
      <p:pic>
        <p:nvPicPr>
          <p:cNvPr id="8" name="Picture 7" descr="segway-1472151_640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583725" y="2355424"/>
            <a:ext cx="973353" cy="1700527"/>
          </a:xfrm>
          <a:prstGeom prst="rect">
            <a:avLst/>
          </a:prstGeom>
        </p:spPr>
      </p:pic>
      <p:pic>
        <p:nvPicPr>
          <p:cNvPr id="9" name="Picture 8" descr="wall-e-1872683_1280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444874" y="4300185"/>
            <a:ext cx="2209800" cy="2023872"/>
          </a:xfrm>
          <a:prstGeom prst="rect">
            <a:avLst/>
          </a:prstGeom>
        </p:spPr>
      </p:pic>
      <p:pic>
        <p:nvPicPr>
          <p:cNvPr id="10" name="Picture 9" descr="compass-152121_1280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980221" y="4361507"/>
            <a:ext cx="1672628" cy="1672628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Freeform 81"/>
          <p:cNvSpPr/>
          <p:nvPr/>
        </p:nvSpPr>
        <p:spPr>
          <a:xfrm>
            <a:off x="342900" y="1181100"/>
            <a:ext cx="8572500" cy="4927600"/>
          </a:xfrm>
          <a:custGeom>
            <a:avLst/>
            <a:gdLst>
              <a:gd name="connsiteX0" fmla="*/ 0 w 8572500"/>
              <a:gd name="connsiteY0" fmla="*/ 0 h 4927600"/>
              <a:gd name="connsiteX1" fmla="*/ 12700 w 8572500"/>
              <a:gd name="connsiteY1" fmla="*/ 4902200 h 4927600"/>
              <a:gd name="connsiteX2" fmla="*/ 8572500 w 8572500"/>
              <a:gd name="connsiteY2" fmla="*/ 4927600 h 4927600"/>
              <a:gd name="connsiteX3" fmla="*/ 8559800 w 8572500"/>
              <a:gd name="connsiteY3" fmla="*/ 2921000 h 4927600"/>
              <a:gd name="connsiteX4" fmla="*/ 4025900 w 8572500"/>
              <a:gd name="connsiteY4" fmla="*/ 2895600 h 4927600"/>
              <a:gd name="connsiteX5" fmla="*/ 4000500 w 8572500"/>
              <a:gd name="connsiteY5" fmla="*/ 12700 h 4927600"/>
              <a:gd name="connsiteX6" fmla="*/ 0 w 8572500"/>
              <a:gd name="connsiteY6" fmla="*/ 0 h 492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572500" h="4927600">
                <a:moveTo>
                  <a:pt x="0" y="0"/>
                </a:moveTo>
                <a:cubicBezTo>
                  <a:pt x="4233" y="1634067"/>
                  <a:pt x="8467" y="3268133"/>
                  <a:pt x="12700" y="4902200"/>
                </a:cubicBezTo>
                <a:lnTo>
                  <a:pt x="8572500" y="4927600"/>
                </a:lnTo>
                <a:cubicBezTo>
                  <a:pt x="8568267" y="4258733"/>
                  <a:pt x="8564033" y="3589867"/>
                  <a:pt x="8559800" y="2921000"/>
                </a:cubicBezTo>
                <a:lnTo>
                  <a:pt x="4025900" y="2895600"/>
                </a:lnTo>
                <a:lnTo>
                  <a:pt x="4000500" y="127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Sensor Fusion Data Flow for Consumer Devices</a:t>
            </a:r>
          </a:p>
        </p:txBody>
      </p:sp>
      <p:sp>
        <p:nvSpPr>
          <p:cNvPr id="4" name="Rectangle 3"/>
          <p:cNvSpPr/>
          <p:nvPr/>
        </p:nvSpPr>
        <p:spPr bwMode="auto">
          <a:xfrm>
            <a:off x="496637" y="2359496"/>
            <a:ext cx="8382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00" b="1" dirty="0">
                <a:solidFill>
                  <a:schemeClr val="tx1"/>
                </a:solidFill>
              </a:rPr>
              <a:t>3-Axis Acc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496637" y="3426296"/>
            <a:ext cx="8382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00" b="1" dirty="0">
                <a:solidFill>
                  <a:schemeClr val="tx1"/>
                </a:solidFill>
              </a:rPr>
              <a:t>3-Axis </a:t>
            </a:r>
            <a:r>
              <a:rPr lang="en-US" sz="1000" b="1" dirty="0" err="1">
                <a:solidFill>
                  <a:schemeClr val="tx1"/>
                </a:solidFill>
              </a:rPr>
              <a:t>Mag</a:t>
            </a:r>
            <a:endParaRPr lang="en-US" sz="1000" b="1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496637" y="2892896"/>
            <a:ext cx="8382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00" b="1" dirty="0">
                <a:solidFill>
                  <a:schemeClr val="tx1"/>
                </a:solidFill>
              </a:rPr>
              <a:t>3-Axis Gyro</a:t>
            </a:r>
          </a:p>
        </p:txBody>
      </p:sp>
      <p:sp>
        <p:nvSpPr>
          <p:cNvPr id="7" name="Rectangle 6"/>
          <p:cNvSpPr/>
          <p:nvPr/>
        </p:nvSpPr>
        <p:spPr>
          <a:xfrm>
            <a:off x="2458787" y="2359496"/>
            <a:ext cx="12192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00" b="1" dirty="0">
                <a:solidFill>
                  <a:schemeClr val="tx1"/>
                </a:solidFill>
              </a:rPr>
              <a:t>Trim</a:t>
            </a:r>
          </a:p>
        </p:txBody>
      </p:sp>
      <p:sp>
        <p:nvSpPr>
          <p:cNvPr id="8" name="Rectangle 7"/>
          <p:cNvSpPr/>
          <p:nvPr/>
        </p:nvSpPr>
        <p:spPr>
          <a:xfrm>
            <a:off x="2458787" y="3426296"/>
            <a:ext cx="12192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00" b="1" dirty="0">
                <a:solidFill>
                  <a:schemeClr val="tx1"/>
                </a:solidFill>
              </a:rPr>
              <a:t>Trim &amp; Hard/Soft compensation</a:t>
            </a:r>
          </a:p>
        </p:txBody>
      </p:sp>
      <p:sp>
        <p:nvSpPr>
          <p:cNvPr id="9" name="Rectangle 8"/>
          <p:cNvSpPr/>
          <p:nvPr/>
        </p:nvSpPr>
        <p:spPr>
          <a:xfrm>
            <a:off x="2458787" y="2892896"/>
            <a:ext cx="12192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00" b="1" dirty="0">
                <a:solidFill>
                  <a:schemeClr val="tx1"/>
                </a:solidFill>
              </a:rPr>
              <a:t>Trim</a:t>
            </a:r>
          </a:p>
        </p:txBody>
      </p:sp>
      <p:sp>
        <p:nvSpPr>
          <p:cNvPr id="10" name="Rectangle 9"/>
          <p:cNvSpPr/>
          <p:nvPr/>
        </p:nvSpPr>
        <p:spPr>
          <a:xfrm>
            <a:off x="4516187" y="2359496"/>
            <a:ext cx="9906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00" b="1" dirty="0">
                <a:solidFill>
                  <a:schemeClr val="tx1"/>
                </a:solidFill>
              </a:rPr>
              <a:t>hi/low/band pass filtering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516187" y="4264496"/>
            <a:ext cx="762000" cy="1447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00" b="1" dirty="0" err="1">
                <a:solidFill>
                  <a:schemeClr val="tx1"/>
                </a:solidFill>
              </a:rPr>
              <a:t>Kalman</a:t>
            </a:r>
            <a:r>
              <a:rPr lang="en-US" sz="1000" b="1" dirty="0">
                <a:solidFill>
                  <a:schemeClr val="tx1"/>
                </a:solidFill>
              </a:rPr>
              <a:t> Filter or similar function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3677987" y="2564283"/>
            <a:ext cx="838200" cy="15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3677987" y="3097683"/>
            <a:ext cx="838200" cy="15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3677987" y="3631083"/>
            <a:ext cx="838200" cy="15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5506787" y="2588096"/>
            <a:ext cx="1865312" cy="158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5506787" y="3121496"/>
            <a:ext cx="1865312" cy="158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5506787" y="3654896"/>
            <a:ext cx="1865312" cy="158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4287587" y="4493096"/>
            <a:ext cx="2286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5430587" y="4264496"/>
            <a:ext cx="1047750" cy="1447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00" b="1" dirty="0">
                <a:solidFill>
                  <a:schemeClr val="tx1"/>
                </a:solidFill>
              </a:rPr>
              <a:t>Geometric computations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5278187" y="4469283"/>
            <a:ext cx="152400" cy="15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2"/>
          <p:cNvSpPr txBox="1">
            <a:spLocks noChangeArrowheads="1"/>
          </p:cNvSpPr>
          <p:nvPr/>
        </p:nvSpPr>
        <p:spPr bwMode="auto">
          <a:xfrm>
            <a:off x="7372099" y="4340696"/>
            <a:ext cx="1124026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1"/>
              <a:t>Rotation matrix</a:t>
            </a:r>
          </a:p>
        </p:txBody>
      </p:sp>
      <p:sp>
        <p:nvSpPr>
          <p:cNvPr id="22" name="TextBox 23"/>
          <p:cNvSpPr txBox="1">
            <a:spLocks noChangeArrowheads="1"/>
          </p:cNvSpPr>
          <p:nvPr/>
        </p:nvSpPr>
        <p:spPr bwMode="auto">
          <a:xfrm>
            <a:off x="7372099" y="5407496"/>
            <a:ext cx="142539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1" dirty="0"/>
              <a:t>Orientation (</a:t>
            </a:r>
            <a:r>
              <a:rPr lang="el-GR" sz="1000" b="1" dirty="0"/>
              <a:t>φ</a:t>
            </a:r>
            <a:r>
              <a:rPr lang="en-US" sz="1000" b="1" dirty="0"/>
              <a:t>, </a:t>
            </a:r>
            <a:r>
              <a:rPr lang="el-GR" sz="1000" b="1" dirty="0"/>
              <a:t>Θ</a:t>
            </a:r>
            <a:r>
              <a:rPr lang="en-US" sz="1000" b="1" dirty="0"/>
              <a:t>, </a:t>
            </a:r>
            <a:r>
              <a:rPr lang="el-GR" sz="1000" b="1" dirty="0"/>
              <a:t>Ψ</a:t>
            </a:r>
            <a:r>
              <a:rPr lang="en-US" sz="1000" b="1" dirty="0"/>
              <a:t>)</a:t>
            </a:r>
          </a:p>
        </p:txBody>
      </p:sp>
      <p:sp>
        <p:nvSpPr>
          <p:cNvPr id="23" name="Rectangle 22"/>
          <p:cNvSpPr/>
          <p:nvPr/>
        </p:nvSpPr>
        <p:spPr>
          <a:xfrm>
            <a:off x="4516187" y="2892896"/>
            <a:ext cx="9906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00" b="1" dirty="0">
                <a:solidFill>
                  <a:schemeClr val="tx1"/>
                </a:solidFill>
              </a:rPr>
              <a:t>hi/low/band pass filtering</a:t>
            </a:r>
          </a:p>
        </p:txBody>
      </p:sp>
      <p:sp>
        <p:nvSpPr>
          <p:cNvPr id="24" name="Rectangle 23"/>
          <p:cNvSpPr/>
          <p:nvPr/>
        </p:nvSpPr>
        <p:spPr>
          <a:xfrm>
            <a:off x="4516187" y="3426296"/>
            <a:ext cx="9906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00" b="1" dirty="0">
                <a:solidFill>
                  <a:schemeClr val="tx1"/>
                </a:solidFill>
              </a:rPr>
              <a:t>hi/low/band pass filtering</a:t>
            </a:r>
          </a:p>
        </p:txBody>
      </p:sp>
      <p:sp>
        <p:nvSpPr>
          <p:cNvPr id="25" name="Rectangle 24"/>
          <p:cNvSpPr/>
          <p:nvPr/>
        </p:nvSpPr>
        <p:spPr>
          <a:xfrm>
            <a:off x="5771899" y="2189633"/>
            <a:ext cx="1219200" cy="16986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00" b="1" dirty="0">
                <a:solidFill>
                  <a:schemeClr val="tx1"/>
                </a:solidFill>
              </a:rPr>
              <a:t>Shake detection</a:t>
            </a:r>
          </a:p>
        </p:txBody>
      </p:sp>
      <p:sp>
        <p:nvSpPr>
          <p:cNvPr id="26" name="Rectangle 25"/>
          <p:cNvSpPr/>
          <p:nvPr/>
        </p:nvSpPr>
        <p:spPr>
          <a:xfrm>
            <a:off x="2458787" y="4188296"/>
            <a:ext cx="1219200" cy="6096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00" b="1" dirty="0">
                <a:solidFill>
                  <a:schemeClr val="tx1"/>
                </a:solidFill>
              </a:rPr>
              <a:t>Calculate hard/soft iron parameters</a:t>
            </a:r>
          </a:p>
        </p:txBody>
      </p:sp>
      <p:cxnSp>
        <p:nvCxnSpPr>
          <p:cNvPr id="27" name="Straight Arrow Connector 26"/>
          <p:cNvCxnSpPr/>
          <p:nvPr/>
        </p:nvCxnSpPr>
        <p:spPr>
          <a:xfrm flipV="1">
            <a:off x="3449387" y="3807296"/>
            <a:ext cx="0" cy="3810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2687387" y="3807296"/>
            <a:ext cx="0" cy="381000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3995487" y="3645371"/>
            <a:ext cx="0" cy="17526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3985962" y="5399558"/>
            <a:ext cx="5334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4176462" y="3121496"/>
            <a:ext cx="0" cy="4572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4190749" y="3731096"/>
            <a:ext cx="0" cy="12192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4195512" y="4942358"/>
            <a:ext cx="3048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4287587" y="2588096"/>
            <a:ext cx="0" cy="457200"/>
          </a:xfrm>
          <a:prstGeom prst="straightConnector1">
            <a:avLst/>
          </a:prstGeom>
          <a:ln w="190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4287587" y="3143721"/>
            <a:ext cx="0" cy="4572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4287587" y="3731096"/>
            <a:ext cx="0" cy="762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5278187" y="4950296"/>
            <a:ext cx="152400" cy="158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5278187" y="5407496"/>
            <a:ext cx="152400" cy="158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V="1">
            <a:off x="6457699" y="2349971"/>
            <a:ext cx="0" cy="2286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5"/>
          <p:cNvSpPr txBox="1">
            <a:spLocks noChangeArrowheads="1"/>
          </p:cNvSpPr>
          <p:nvPr/>
        </p:nvSpPr>
        <p:spPr bwMode="auto">
          <a:xfrm>
            <a:off x="7372099" y="2435696"/>
            <a:ext cx="641522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1"/>
              <a:t>Acc </a:t>
            </a:r>
            <a:r>
              <a:rPr lang="en-US" sz="1000" b="1" baseline="-25000"/>
              <a:t>x,y,z</a:t>
            </a:r>
          </a:p>
        </p:txBody>
      </p:sp>
      <p:sp>
        <p:nvSpPr>
          <p:cNvPr id="42" name="TextBox 46"/>
          <p:cNvSpPr txBox="1">
            <a:spLocks noChangeArrowheads="1"/>
          </p:cNvSpPr>
          <p:nvPr/>
        </p:nvSpPr>
        <p:spPr bwMode="auto">
          <a:xfrm>
            <a:off x="7372099" y="3004210"/>
            <a:ext cx="516488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l-GR" sz="1000" b="1" dirty="0"/>
              <a:t>ω</a:t>
            </a:r>
            <a:r>
              <a:rPr lang="en-US" sz="1000" b="1" dirty="0"/>
              <a:t> </a:t>
            </a:r>
            <a:r>
              <a:rPr lang="en-US" sz="1000" b="1" baseline="-25000" dirty="0" err="1"/>
              <a:t>x,y,z</a:t>
            </a:r>
            <a:endParaRPr lang="en-US" sz="1000" b="1" baseline="-25000" dirty="0"/>
          </a:p>
        </p:txBody>
      </p:sp>
      <p:sp>
        <p:nvSpPr>
          <p:cNvPr id="43" name="TextBox 47"/>
          <p:cNvSpPr txBox="1">
            <a:spLocks noChangeArrowheads="1"/>
          </p:cNvSpPr>
          <p:nvPr/>
        </p:nvSpPr>
        <p:spPr bwMode="auto">
          <a:xfrm>
            <a:off x="7372099" y="3540771"/>
            <a:ext cx="500458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1" dirty="0"/>
              <a:t>B </a:t>
            </a:r>
            <a:r>
              <a:rPr lang="en-US" sz="1000" b="1" baseline="-25000" dirty="0" err="1"/>
              <a:t>x,y,z</a:t>
            </a:r>
            <a:endParaRPr lang="en-US" sz="1000" b="1" baseline="-25000" dirty="0"/>
          </a:p>
        </p:txBody>
      </p:sp>
      <p:sp>
        <p:nvSpPr>
          <p:cNvPr id="44" name="TextBox 48"/>
          <p:cNvSpPr txBox="1">
            <a:spLocks noChangeArrowheads="1"/>
          </p:cNvSpPr>
          <p:nvPr/>
        </p:nvSpPr>
        <p:spPr bwMode="auto">
          <a:xfrm>
            <a:off x="7372099" y="2113433"/>
            <a:ext cx="914033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1"/>
              <a:t>shake event</a:t>
            </a:r>
          </a:p>
        </p:txBody>
      </p:sp>
      <p:sp>
        <p:nvSpPr>
          <p:cNvPr id="45" name="TextBox 49"/>
          <p:cNvSpPr txBox="1">
            <a:spLocks noChangeArrowheads="1"/>
          </p:cNvSpPr>
          <p:nvPr/>
        </p:nvSpPr>
        <p:spPr bwMode="auto">
          <a:xfrm>
            <a:off x="7372099" y="5053483"/>
            <a:ext cx="1730071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1" dirty="0"/>
              <a:t>Tilt-compensated </a:t>
            </a:r>
            <a:r>
              <a:rPr lang="en-US" sz="1000" b="1" dirty="0" err="1"/>
              <a:t>mag</a:t>
            </a:r>
            <a:r>
              <a:rPr lang="en-US" sz="1000" b="1" dirty="0"/>
              <a:t> heading</a:t>
            </a:r>
          </a:p>
        </p:txBody>
      </p:sp>
      <p:cxnSp>
        <p:nvCxnSpPr>
          <p:cNvPr id="46" name="Straight Arrow Connector 45"/>
          <p:cNvCxnSpPr/>
          <p:nvPr/>
        </p:nvCxnSpPr>
        <p:spPr>
          <a:xfrm>
            <a:off x="6478337" y="4475633"/>
            <a:ext cx="893762" cy="15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6478337" y="5542433"/>
            <a:ext cx="893762" cy="15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6478337" y="5190008"/>
            <a:ext cx="893762" cy="15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>
            <a:off x="6478337" y="4780433"/>
            <a:ext cx="893762" cy="15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55"/>
          <p:cNvSpPr txBox="1">
            <a:spLocks noChangeArrowheads="1"/>
          </p:cNvSpPr>
          <p:nvPr/>
        </p:nvSpPr>
        <p:spPr bwMode="auto">
          <a:xfrm>
            <a:off x="7372099" y="4645496"/>
            <a:ext cx="867545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1"/>
              <a:t>Quaternion</a:t>
            </a:r>
          </a:p>
        </p:txBody>
      </p:sp>
      <p:sp>
        <p:nvSpPr>
          <p:cNvPr id="51" name="TextBox 56"/>
          <p:cNvSpPr txBox="1">
            <a:spLocks noChangeArrowheads="1"/>
          </p:cNvSpPr>
          <p:nvPr/>
        </p:nvSpPr>
        <p:spPr bwMode="auto">
          <a:xfrm>
            <a:off x="990600" y="5562600"/>
            <a:ext cx="178766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 dirty="0"/>
              <a:t>Sensor Fusion</a:t>
            </a:r>
          </a:p>
        </p:txBody>
      </p:sp>
      <p:sp>
        <p:nvSpPr>
          <p:cNvPr id="52" name="TextBox 57"/>
          <p:cNvSpPr txBox="1">
            <a:spLocks noChangeArrowheads="1"/>
          </p:cNvSpPr>
          <p:nvPr/>
        </p:nvSpPr>
        <p:spPr bwMode="auto">
          <a:xfrm>
            <a:off x="2052387" y="3807296"/>
            <a:ext cx="723900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dirty="0"/>
              <a:t>Raw data</a:t>
            </a:r>
          </a:p>
        </p:txBody>
      </p:sp>
      <p:sp>
        <p:nvSpPr>
          <p:cNvPr id="53" name="TextBox 58"/>
          <p:cNvSpPr txBox="1">
            <a:spLocks noChangeArrowheads="1"/>
          </p:cNvSpPr>
          <p:nvPr/>
        </p:nvSpPr>
        <p:spPr bwMode="auto">
          <a:xfrm>
            <a:off x="2677862" y="3807296"/>
            <a:ext cx="830262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en-US" sz="1000" dirty="0"/>
              <a:t>calibration </a:t>
            </a:r>
          </a:p>
          <a:p>
            <a:pPr algn="r"/>
            <a:r>
              <a:rPr lang="en-US" sz="1000" dirty="0"/>
              <a:t>parameters</a:t>
            </a:r>
          </a:p>
        </p:txBody>
      </p:sp>
      <p:sp>
        <p:nvSpPr>
          <p:cNvPr id="54" name="Rectangle 53"/>
          <p:cNvSpPr/>
          <p:nvPr/>
        </p:nvSpPr>
        <p:spPr bwMode="auto">
          <a:xfrm>
            <a:off x="1487237" y="2359496"/>
            <a:ext cx="8382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00" b="1" dirty="0" err="1">
                <a:solidFill>
                  <a:schemeClr val="tx1"/>
                </a:solidFill>
              </a:rPr>
              <a:t>FoR</a:t>
            </a:r>
            <a:r>
              <a:rPr lang="en-US" sz="1000" b="1" dirty="0">
                <a:solidFill>
                  <a:schemeClr val="tx1"/>
                </a:solidFill>
              </a:rPr>
              <a:t> mapping</a:t>
            </a:r>
          </a:p>
        </p:txBody>
      </p:sp>
      <p:sp>
        <p:nvSpPr>
          <p:cNvPr id="55" name="Rectangle 54"/>
          <p:cNvSpPr/>
          <p:nvPr/>
        </p:nvSpPr>
        <p:spPr bwMode="auto">
          <a:xfrm>
            <a:off x="1487237" y="3426296"/>
            <a:ext cx="8382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00" b="1" dirty="0" err="1">
                <a:solidFill>
                  <a:schemeClr val="tx1"/>
                </a:solidFill>
              </a:rPr>
              <a:t>FoR</a:t>
            </a:r>
            <a:r>
              <a:rPr lang="en-US" sz="1000" b="1" dirty="0">
                <a:solidFill>
                  <a:schemeClr val="tx1"/>
                </a:solidFill>
              </a:rPr>
              <a:t> mapping</a:t>
            </a:r>
          </a:p>
        </p:txBody>
      </p:sp>
      <p:sp>
        <p:nvSpPr>
          <p:cNvPr id="56" name="Rectangle 55"/>
          <p:cNvSpPr/>
          <p:nvPr/>
        </p:nvSpPr>
        <p:spPr bwMode="auto">
          <a:xfrm>
            <a:off x="1487237" y="2892896"/>
            <a:ext cx="8382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00" b="1" dirty="0" err="1">
                <a:solidFill>
                  <a:schemeClr val="tx1"/>
                </a:solidFill>
              </a:rPr>
              <a:t>FoR</a:t>
            </a:r>
            <a:r>
              <a:rPr lang="en-US" sz="1000" b="1" dirty="0">
                <a:solidFill>
                  <a:schemeClr val="tx1"/>
                </a:solidFill>
              </a:rPr>
              <a:t> mapping</a:t>
            </a:r>
          </a:p>
        </p:txBody>
      </p:sp>
      <p:cxnSp>
        <p:nvCxnSpPr>
          <p:cNvPr id="57" name="Straight Arrow Connector 56"/>
          <p:cNvCxnSpPr/>
          <p:nvPr/>
        </p:nvCxnSpPr>
        <p:spPr bwMode="auto">
          <a:xfrm>
            <a:off x="1334837" y="2569046"/>
            <a:ext cx="13176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 bwMode="auto">
          <a:xfrm>
            <a:off x="1334837" y="3102446"/>
            <a:ext cx="131762" cy="158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 bwMode="auto">
          <a:xfrm>
            <a:off x="1334837" y="3637433"/>
            <a:ext cx="13176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66"/>
          <p:cNvSpPr txBox="1">
            <a:spLocks noChangeArrowheads="1"/>
          </p:cNvSpPr>
          <p:nvPr/>
        </p:nvSpPr>
        <p:spPr bwMode="auto">
          <a:xfrm>
            <a:off x="1219200" y="6172200"/>
            <a:ext cx="2311400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dirty="0" err="1"/>
              <a:t>FoR</a:t>
            </a:r>
            <a:r>
              <a:rPr lang="en-US" sz="1000" dirty="0"/>
              <a:t> = Frame of Reference Mapping </a:t>
            </a:r>
          </a:p>
        </p:txBody>
      </p:sp>
      <p:cxnSp>
        <p:nvCxnSpPr>
          <p:cNvPr id="61" name="Straight Arrow Connector 60"/>
          <p:cNvCxnSpPr/>
          <p:nvPr/>
        </p:nvCxnSpPr>
        <p:spPr bwMode="auto">
          <a:xfrm>
            <a:off x="2325437" y="2565871"/>
            <a:ext cx="13176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 bwMode="auto">
          <a:xfrm>
            <a:off x="2325437" y="3099271"/>
            <a:ext cx="13176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 bwMode="auto">
          <a:xfrm>
            <a:off x="2325437" y="3632671"/>
            <a:ext cx="13176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ectangle 63"/>
          <p:cNvSpPr/>
          <p:nvPr/>
        </p:nvSpPr>
        <p:spPr>
          <a:xfrm>
            <a:off x="496637" y="1808633"/>
            <a:ext cx="8382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00" b="1" dirty="0">
                <a:solidFill>
                  <a:schemeClr val="tx1"/>
                </a:solidFill>
              </a:rPr>
              <a:t>Pressure</a:t>
            </a:r>
          </a:p>
        </p:txBody>
      </p:sp>
      <p:sp>
        <p:nvSpPr>
          <p:cNvPr id="65" name="Rectangle 64"/>
          <p:cNvSpPr/>
          <p:nvPr/>
        </p:nvSpPr>
        <p:spPr>
          <a:xfrm>
            <a:off x="2461962" y="1808633"/>
            <a:ext cx="12192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00" b="1" dirty="0">
                <a:solidFill>
                  <a:schemeClr val="tx1"/>
                </a:solidFill>
              </a:rPr>
              <a:t>Trim</a:t>
            </a:r>
          </a:p>
        </p:txBody>
      </p:sp>
      <p:cxnSp>
        <p:nvCxnSpPr>
          <p:cNvPr id="66" name="Straight Arrow Connector 65"/>
          <p:cNvCxnSpPr>
            <a:stCxn id="64" idx="3"/>
            <a:endCxn id="65" idx="1"/>
          </p:cNvCxnSpPr>
          <p:nvPr/>
        </p:nvCxnSpPr>
        <p:spPr>
          <a:xfrm>
            <a:off x="1334837" y="1999133"/>
            <a:ext cx="1127125" cy="0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3866899" y="3737446"/>
            <a:ext cx="0" cy="1804987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>
          <a:xfrm>
            <a:off x="3866899" y="5542433"/>
            <a:ext cx="642938" cy="9525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3866899" y="3137371"/>
            <a:ext cx="0" cy="45720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3866899" y="2599208"/>
            <a:ext cx="0" cy="45720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>
            <a:off x="3866899" y="2037233"/>
            <a:ext cx="0" cy="45720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>
            <a:off x="3671637" y="1989608"/>
            <a:ext cx="838200" cy="1588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 72"/>
          <p:cNvSpPr/>
          <p:nvPr/>
        </p:nvSpPr>
        <p:spPr>
          <a:xfrm>
            <a:off x="4516187" y="1808633"/>
            <a:ext cx="9906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00" b="1" dirty="0">
                <a:solidFill>
                  <a:schemeClr val="tx1"/>
                </a:solidFill>
              </a:rPr>
              <a:t>hi/low/band pass filtering</a:t>
            </a:r>
          </a:p>
        </p:txBody>
      </p:sp>
      <p:cxnSp>
        <p:nvCxnSpPr>
          <p:cNvPr id="74" name="Straight Arrow Connector 73"/>
          <p:cNvCxnSpPr/>
          <p:nvPr/>
        </p:nvCxnSpPr>
        <p:spPr>
          <a:xfrm>
            <a:off x="6991099" y="2265833"/>
            <a:ext cx="3048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/>
          <p:nvPr/>
        </p:nvCxnSpPr>
        <p:spPr>
          <a:xfrm>
            <a:off x="5525837" y="2019771"/>
            <a:ext cx="1863725" cy="1587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114"/>
          <p:cNvSpPr txBox="1">
            <a:spLocks noChangeArrowheads="1"/>
          </p:cNvSpPr>
          <p:nvPr/>
        </p:nvSpPr>
        <p:spPr bwMode="auto">
          <a:xfrm>
            <a:off x="7372099" y="1867371"/>
            <a:ext cx="72968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1"/>
              <a:t>Pressure</a:t>
            </a:r>
            <a:endParaRPr lang="en-US" sz="1000" b="1" baseline="-25000"/>
          </a:p>
        </p:txBody>
      </p:sp>
      <p:sp>
        <p:nvSpPr>
          <p:cNvPr id="78" name="TextBox 56"/>
          <p:cNvSpPr txBox="1">
            <a:spLocks noChangeArrowheads="1"/>
          </p:cNvSpPr>
          <p:nvPr/>
        </p:nvSpPr>
        <p:spPr bwMode="auto">
          <a:xfrm>
            <a:off x="5780633" y="1269572"/>
            <a:ext cx="270868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b="1" dirty="0"/>
              <a:t>Sensor Hub Functions</a:t>
            </a:r>
          </a:p>
        </p:txBody>
      </p:sp>
      <p:sp>
        <p:nvSpPr>
          <p:cNvPr id="79" name="Rectangle 78"/>
          <p:cNvSpPr/>
          <p:nvPr/>
        </p:nvSpPr>
        <p:spPr>
          <a:xfrm>
            <a:off x="481827" y="1340768"/>
            <a:ext cx="2952328" cy="381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00" b="1" dirty="0">
                <a:solidFill>
                  <a:schemeClr val="tx1"/>
                </a:solidFill>
              </a:rPr>
              <a:t>Configure, Power State, Data Control</a:t>
            </a:r>
          </a:p>
        </p:txBody>
      </p:sp>
    </p:spTree>
    <p:extLst>
      <p:ext uri="{BB962C8B-B14F-4D97-AF65-F5344CB8AC3E}">
        <p14:creationId xmlns:p14="http://schemas.microsoft.com/office/powerpoint/2010/main" val="510415600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NXP Sensor Fusion Version 7.00</a:t>
            </a:r>
            <a:br>
              <a:rPr lang="en-US" dirty="0"/>
            </a:br>
            <a:endParaRPr lang="en-US" dirty="0"/>
          </a:p>
        </p:txBody>
      </p:sp>
    </p:spTree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Version 5.00 versus Version 7.xx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624688" y="980540"/>
          <a:ext cx="7894623" cy="4953000"/>
        </p:xfrm>
        <a:graphic>
          <a:graphicData uri="http://schemas.openxmlformats.org/drawingml/2006/table">
            <a:tbl>
              <a:tblPr firstRow="1" bandRow="1">
                <a:tableStyleId>{1E171933-4619-4E11-9A3F-F7608DF75F80}</a:tableStyleId>
              </a:tblPr>
              <a:tblGrid>
                <a:gridCol w="26315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315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3154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Feature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Version 5.00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Version 7.xx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Supported Algorithms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3-axis tilt from magnetometer</a:t>
                      </a:r>
                      <a:r>
                        <a:rPr lang="en-US" b="1" baseline="0" dirty="0">
                          <a:solidFill>
                            <a:schemeClr val="tx1"/>
                          </a:solidFill>
                        </a:rPr>
                        <a:t> or accelerometer, 3-axis gyro rotation, </a:t>
                      </a:r>
                      <a:r>
                        <a:rPr lang="en-US" b="1" baseline="0" dirty="0" err="1">
                          <a:solidFill>
                            <a:schemeClr val="tx1"/>
                          </a:solidFill>
                        </a:rPr>
                        <a:t>eCompass</a:t>
                      </a:r>
                      <a:r>
                        <a:rPr lang="en-US" b="1" baseline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en-US" b="1" baseline="0" dirty="0" err="1">
                          <a:solidFill>
                            <a:schemeClr val="tx1"/>
                          </a:solidFill>
                        </a:rPr>
                        <a:t>accel</a:t>
                      </a:r>
                      <a:r>
                        <a:rPr lang="en-US" b="1" baseline="0" dirty="0">
                          <a:solidFill>
                            <a:schemeClr val="tx1"/>
                          </a:solidFill>
                        </a:rPr>
                        <a:t> + gyro gaming and full 9-axis</a:t>
                      </a:r>
                    </a:p>
                    <a:p>
                      <a:pPr algn="ctr"/>
                      <a:r>
                        <a:rPr lang="en-US" b="1" baseline="0" dirty="0">
                          <a:solidFill>
                            <a:schemeClr val="tx1"/>
                          </a:solidFill>
                        </a:rPr>
                        <a:t>NXP Magnetic Calibration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GUI</a:t>
                      </a:r>
                      <a:r>
                        <a:rPr lang="en-US" b="1" baseline="0" dirty="0">
                          <a:solidFill>
                            <a:schemeClr val="tx1"/>
                          </a:solidFill>
                        </a:rPr>
                        <a:t> Support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Sensor Fusion Toolbox for Windows</a:t>
                      </a:r>
                    </a:p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Sensor Fusion</a:t>
                      </a:r>
                      <a:r>
                        <a:rPr lang="en-US" b="1" baseline="0" dirty="0">
                          <a:solidFill>
                            <a:schemeClr val="tx1"/>
                          </a:solidFill>
                        </a:rPr>
                        <a:t> Toolbox for Android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Packaging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Standalone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Bundled with</a:t>
                      </a:r>
                      <a:r>
                        <a:rPr lang="en-US" b="1" baseline="0" dirty="0">
                          <a:solidFill>
                            <a:schemeClr val="tx1"/>
                          </a:solidFill>
                        </a:rPr>
                        <a:t> the ISSDK, which is </a:t>
                      </a:r>
                    </a:p>
                    <a:p>
                      <a:pPr algn="ctr"/>
                      <a:r>
                        <a:rPr lang="en-US" b="1" baseline="0" dirty="0">
                          <a:solidFill>
                            <a:schemeClr val="tx1"/>
                          </a:solidFill>
                        </a:rPr>
                        <a:t>Integrated into the </a:t>
                      </a:r>
                      <a:r>
                        <a:rPr lang="en-US" b="1" baseline="0" dirty="0" err="1">
                          <a:solidFill>
                            <a:schemeClr val="tx1"/>
                          </a:solidFill>
                        </a:rPr>
                        <a:t>MCUXpresso</a:t>
                      </a:r>
                      <a:r>
                        <a:rPr lang="en-US" b="1" baseline="0" dirty="0">
                          <a:solidFill>
                            <a:schemeClr val="tx1"/>
                          </a:solidFill>
                        </a:rPr>
                        <a:t> SDK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Code Generator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Processor Expert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N/A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Toolsets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CodeWarrior</a:t>
                      </a:r>
                    </a:p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Kinetis</a:t>
                      </a:r>
                      <a:r>
                        <a:rPr lang="en-US" b="1" baseline="0" dirty="0">
                          <a:solidFill>
                            <a:schemeClr val="tx1"/>
                          </a:solidFill>
                        </a:rPr>
                        <a:t> Design Studio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Kinetis Design Studio,</a:t>
                      </a:r>
                      <a:r>
                        <a:rPr lang="en-US" b="1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IAR,</a:t>
                      </a:r>
                      <a:r>
                        <a:rPr lang="en-US" b="1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ARM GCC,</a:t>
                      </a:r>
                      <a:r>
                        <a:rPr lang="en-US" b="1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b="1" dirty="0" err="1">
                          <a:solidFill>
                            <a:schemeClr val="tx1"/>
                          </a:solidFill>
                        </a:rPr>
                        <a:t>Atollic</a:t>
                      </a:r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 and (soon) </a:t>
                      </a:r>
                      <a:r>
                        <a:rPr lang="en-US" b="1" dirty="0" err="1">
                          <a:solidFill>
                            <a:schemeClr val="tx1"/>
                          </a:solidFill>
                        </a:rPr>
                        <a:t>MCUXpresso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Boards supported “out of the box”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KL25Z, KL26Z, KL46Z, K20D50M, K64F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K22F, K64F</a:t>
                      </a:r>
                      <a:r>
                        <a:rPr lang="en-US" b="1" baseline="300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RTOS or Bare</a:t>
                      </a:r>
                      <a:r>
                        <a:rPr lang="en-US" b="1" baseline="0" dirty="0">
                          <a:solidFill>
                            <a:schemeClr val="tx1"/>
                          </a:solidFill>
                        </a:rPr>
                        <a:t> Metal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>
                          <a:solidFill>
                            <a:schemeClr val="tx1"/>
                          </a:solidFill>
                        </a:rPr>
                        <a:t>MQXLite</a:t>
                      </a:r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 only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>
                          <a:solidFill>
                            <a:schemeClr val="tx1"/>
                          </a:solidFill>
                        </a:rPr>
                        <a:t>FreeRTOS</a:t>
                      </a:r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 or Bare Metal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Magnetic Calibration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Separate background thread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Serialized to run in fusion thread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258432" y="6056767"/>
            <a:ext cx="6563762" cy="461727"/>
          </a:xfrm>
          <a:prstGeom prst="rect">
            <a:avLst/>
          </a:prstGeom>
          <a:noFill/>
        </p:spPr>
        <p:txBody>
          <a:bodyPr wrap="none" lIns="91440" tIns="45720" rIns="91440" rtlCol="0" anchor="t">
            <a:noAutofit/>
          </a:bodyPr>
          <a:lstStyle/>
          <a:p>
            <a:r>
              <a:rPr lang="en-US" sz="1200" baseline="30000" dirty="0">
                <a:solidFill>
                  <a:schemeClr val="tx1"/>
                </a:solidFill>
              </a:rPr>
              <a:t>1</a:t>
            </a:r>
            <a:r>
              <a:rPr lang="en-US" sz="1200" dirty="0">
                <a:solidFill>
                  <a:schemeClr val="tx1"/>
                </a:solidFill>
              </a:rPr>
              <a:t> A KL25Z port is available on the community, and Mike </a:t>
            </a:r>
            <a:r>
              <a:rPr lang="en-US" sz="1200" dirty="0"/>
              <a:t>has a private port for K66F</a:t>
            </a:r>
            <a:endParaRPr lang="en-US" sz="12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Magnetic Calibration Tradeoffs between V5.00 and V7.xx Sensor Fusion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1143000" y="1523999"/>
          <a:ext cx="6858000" cy="2113280"/>
        </p:xfrm>
        <a:graphic>
          <a:graphicData uri="http://schemas.openxmlformats.org/drawingml/2006/table">
            <a:tbl>
              <a:tblPr/>
              <a:tblGrid>
                <a:gridCol w="15058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557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963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b="1" dirty="0">
                          <a:solidFill>
                            <a:schemeClr val="bg1"/>
                          </a:solidFill>
                          <a:latin typeface="Arial"/>
                          <a:ea typeface="Times New Roman"/>
                        </a:rPr>
                        <a:t>Feature</a:t>
                      </a: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540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b="1" dirty="0">
                          <a:solidFill>
                            <a:schemeClr val="bg1"/>
                          </a:solidFill>
                          <a:latin typeface="Arial"/>
                          <a:ea typeface="Times New Roman"/>
                        </a:rPr>
                        <a:t>V5.00 and earlier</a:t>
                      </a: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540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latin typeface="Arial"/>
                          <a:ea typeface="Times New Roman"/>
                        </a:rPr>
                        <a:t>V7.00</a:t>
                      </a: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540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400" b="1" dirty="0">
                          <a:latin typeface="Arial"/>
                          <a:ea typeface="Times New Roman"/>
                        </a:rPr>
                        <a:t>Accuracy</a:t>
                      </a: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400" b="1" dirty="0">
                          <a:latin typeface="Arial"/>
                          <a:ea typeface="Times New Roman"/>
                        </a:rPr>
                        <a:t>Same algorithms used for both</a:t>
                      </a: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400" b="1" dirty="0">
                          <a:latin typeface="Arial"/>
                          <a:ea typeface="Times New Roman"/>
                        </a:rPr>
                        <a:t>Startup time</a:t>
                      </a: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400" b="1" dirty="0">
                          <a:latin typeface="Arial"/>
                          <a:ea typeface="Times New Roman"/>
                        </a:rPr>
                        <a:t>A few seconds</a:t>
                      </a: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400" b="1" dirty="0">
                          <a:latin typeface="Arial"/>
                          <a:ea typeface="Times New Roman"/>
                        </a:rPr>
                        <a:t>Slower if coefficients have to be computed every time.</a:t>
                      </a:r>
                    </a:p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400" b="1" dirty="0">
                          <a:latin typeface="Arial"/>
                          <a:ea typeface="Times New Roman"/>
                        </a:rPr>
                        <a:t>Instantaneous if NVM storage is used for pre-computed coefficients.</a:t>
                      </a: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400" b="1">
                          <a:latin typeface="Arial"/>
                          <a:ea typeface="Times New Roman"/>
                        </a:rPr>
                        <a:t>Implementation</a:t>
                      </a: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400" b="1">
                          <a:latin typeface="Arial"/>
                          <a:ea typeface="Times New Roman"/>
                        </a:rPr>
                        <a:t>Required background thread</a:t>
                      </a: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400" b="1" dirty="0">
                          <a:latin typeface="Arial"/>
                          <a:ea typeface="Times New Roman"/>
                        </a:rPr>
                        <a:t>Not even visible to most programmers</a:t>
                      </a: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Version 5.00 versus Version 7.xx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624688" y="980540"/>
          <a:ext cx="7894623" cy="3329940"/>
        </p:xfrm>
        <a:graphic>
          <a:graphicData uri="http://schemas.openxmlformats.org/drawingml/2006/table">
            <a:tbl>
              <a:tblPr firstRow="1" bandRow="1">
                <a:tableStyleId>{1E171933-4619-4E11-9A3F-F7608DF75F80}</a:tableStyleId>
              </a:tblPr>
              <a:tblGrid>
                <a:gridCol w="26315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315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3154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Feature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Version 5.00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Version 7.xx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Programmable sampling and fusion rates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YES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YES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3- Clause BSD license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YES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YES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Nonvolatile storage of </a:t>
                      </a:r>
                      <a:r>
                        <a:rPr lang="en-US" b="1" dirty="0" err="1">
                          <a:solidFill>
                            <a:schemeClr val="tx1"/>
                          </a:solidFill>
                        </a:rPr>
                        <a:t>Magetic</a:t>
                      </a:r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 Calibration and Trim</a:t>
                      </a:r>
                      <a:r>
                        <a:rPr lang="en-US" b="1" baseline="0" dirty="0">
                          <a:solidFill>
                            <a:schemeClr val="tx1"/>
                          </a:solidFill>
                        </a:rPr>
                        <a:t> parameters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No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YES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Includes Precision Accelerometer</a:t>
                      </a:r>
                      <a:r>
                        <a:rPr lang="en-US" b="1" baseline="0" dirty="0">
                          <a:solidFill>
                            <a:schemeClr val="tx1"/>
                          </a:solidFill>
                        </a:rPr>
                        <a:t> Trim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No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YES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Lower power option available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No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YES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Support for sensor FIFOs and multi-rate sensor sampling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No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YES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http://www.nxp.com/sensorfusion</a:t>
            </a:r>
          </a:p>
        </p:txBody>
      </p:sp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0425" y="1016000"/>
            <a:ext cx="7423150" cy="482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2" descr="Image result for shopping icon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53200" y="5562600"/>
            <a:ext cx="1143000" cy="1143000"/>
          </a:xfrm>
          <a:prstGeom prst="rect">
            <a:avLst/>
          </a:prstGeom>
          <a:noFill/>
        </p:spPr>
      </p:pic>
    </p:spTree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Community Support for Sensor Fusion</a:t>
            </a:r>
          </a:p>
        </p:txBody>
      </p:sp>
      <p:pic>
        <p:nvPicPr>
          <p:cNvPr id="727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08050" y="990600"/>
            <a:ext cx="7327900" cy="416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2" descr="Image result for shopping icon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53200" y="5562600"/>
            <a:ext cx="1143000" cy="1143000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990600" y="5334000"/>
            <a:ext cx="5410200" cy="838200"/>
          </a:xfrm>
          <a:prstGeom prst="rect">
            <a:avLst/>
          </a:prstGeom>
          <a:noFill/>
        </p:spPr>
        <p:txBody>
          <a:bodyPr wrap="square" lIns="91440" tIns="45720" rIns="91440" rtlCol="0" anchor="t">
            <a:noAutofit/>
          </a:bodyPr>
          <a:lstStyle/>
          <a:p>
            <a:r>
              <a:rPr lang="en-US" sz="2200" dirty="0">
                <a:hlinkClick r:id="rId4"/>
              </a:rPr>
              <a:t>https://community.nxp.com/community/</a:t>
            </a:r>
            <a:r>
              <a:rPr lang="en-US" sz="2200" dirty="0"/>
              <a:t> sensors/</a:t>
            </a:r>
            <a:r>
              <a:rPr lang="en-US" sz="2200" dirty="0" err="1"/>
              <a:t>sensorfusion</a:t>
            </a:r>
            <a:endParaRPr lang="en-US" sz="22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Supported Hardware and how to get it</a:t>
            </a:r>
            <a:br>
              <a:rPr lang="en-US" dirty="0"/>
            </a:br>
            <a:endParaRPr lang="en-US" dirty="0"/>
          </a:p>
        </p:txBody>
      </p: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Part 1 Agenda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24643" y="1066800"/>
            <a:ext cx="8747266" cy="4667249"/>
          </a:xfrm>
        </p:spPr>
        <p:txBody>
          <a:bodyPr>
            <a:normAutofit fontScale="92500" lnSpcReduction="20000"/>
          </a:bodyPr>
          <a:lstStyle/>
          <a:p>
            <a:pPr lvl="0"/>
            <a:r>
              <a:rPr lang="en-US" sz="1800" b="1" dirty="0"/>
              <a:t>Sensors 101</a:t>
            </a:r>
          </a:p>
          <a:p>
            <a:pPr lvl="0"/>
            <a:r>
              <a:rPr lang="en-US" sz="1800" b="1" dirty="0"/>
              <a:t>What is the sensor fusion library used for?</a:t>
            </a:r>
          </a:p>
          <a:p>
            <a:pPr lvl="0"/>
            <a:r>
              <a:rPr lang="en-US" sz="1800" b="1" dirty="0"/>
              <a:t>NXP Sensor Fusion Version 7.00</a:t>
            </a:r>
          </a:p>
          <a:p>
            <a:pPr lvl="0"/>
            <a:r>
              <a:rPr lang="en-US" sz="1800" b="1" dirty="0"/>
              <a:t>Supported Hardware and how to get it</a:t>
            </a:r>
          </a:p>
          <a:p>
            <a:pPr lvl="0"/>
            <a:r>
              <a:rPr lang="en-US" sz="1800" b="1" dirty="0"/>
              <a:t>Sensor Fusion Toolbox for Windows</a:t>
            </a:r>
          </a:p>
          <a:p>
            <a:pPr lvl="0"/>
            <a:r>
              <a:rPr lang="en-US" sz="1800" b="1" dirty="0"/>
              <a:t>Sensor Fusion Toolbox for Android</a:t>
            </a:r>
          </a:p>
          <a:p>
            <a:pPr lvl="0"/>
            <a:r>
              <a:rPr lang="en-US" sz="1800" b="1" dirty="0"/>
              <a:t>Supported development tools and how to get them</a:t>
            </a:r>
          </a:p>
          <a:p>
            <a:pPr lvl="0"/>
            <a:r>
              <a:rPr lang="en-US" sz="1800" b="1" dirty="0"/>
              <a:t>Using the </a:t>
            </a:r>
            <a:r>
              <a:rPr lang="en-US" sz="1800" b="1" dirty="0" err="1"/>
              <a:t>MCUXpresso</a:t>
            </a:r>
            <a:r>
              <a:rPr lang="en-US" sz="1800" b="1" dirty="0"/>
              <a:t> </a:t>
            </a:r>
            <a:r>
              <a:rPr lang="en-US" sz="1800" b="1" dirty="0" err="1"/>
              <a:t>Config</a:t>
            </a:r>
            <a:r>
              <a:rPr lang="en-US" sz="1800" b="1" dirty="0"/>
              <a:t> Tools to generate a Version 7.xx sensor-fusion enabled SDK</a:t>
            </a:r>
          </a:p>
          <a:p>
            <a:pPr lvl="0"/>
            <a:r>
              <a:rPr lang="en-US" sz="1800" b="1" dirty="0"/>
              <a:t>Version 7.00 sensor fusion library structure</a:t>
            </a:r>
          </a:p>
          <a:p>
            <a:pPr lvl="0"/>
            <a:r>
              <a:rPr lang="en-US" sz="1800" b="1" dirty="0"/>
              <a:t>IDE Road Trip</a:t>
            </a:r>
          </a:p>
          <a:p>
            <a:pPr lvl="0"/>
            <a:r>
              <a:rPr lang="en-US" sz="1800" b="1" dirty="0"/>
              <a:t>Various Gory Details</a:t>
            </a:r>
          </a:p>
          <a:p>
            <a:pPr lvl="0"/>
            <a:r>
              <a:rPr lang="en-US" sz="1800" b="1" dirty="0"/>
              <a:t>Bare-Metal Implementation</a:t>
            </a:r>
          </a:p>
          <a:p>
            <a:pPr lvl="0"/>
            <a:r>
              <a:rPr lang="en-US" sz="1800" b="1" dirty="0"/>
              <a:t>Version 7.00 Build process</a:t>
            </a:r>
          </a:p>
          <a:p>
            <a:pPr lvl="0"/>
            <a:r>
              <a:rPr lang="en-US" sz="1800" b="1" dirty="0"/>
              <a:t>Free-RTOS Implementation</a:t>
            </a:r>
          </a:p>
          <a:p>
            <a:pPr lvl="0"/>
            <a:r>
              <a:rPr lang="en-US" sz="1800" b="1" dirty="0"/>
              <a:t>Fusion Standby Mode</a:t>
            </a:r>
          </a:p>
          <a:p>
            <a:pPr lvl="0"/>
            <a:r>
              <a:rPr lang="en-US" sz="1800" b="1" dirty="0"/>
              <a:t>Topics for Another Day</a:t>
            </a:r>
          </a:p>
        </p:txBody>
      </p:sp>
    </p:spTree>
    <p:extLst>
      <p:ext uri="{BB962C8B-B14F-4D97-AF65-F5344CB8AC3E}">
        <p14:creationId xmlns:p14="http://schemas.microsoft.com/office/powerpoint/2010/main" val="3482078695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81000" y="152400"/>
            <a:ext cx="8153400" cy="654049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Required Hardware for V7.00 Sensor Fusion</a:t>
            </a:r>
          </a:p>
        </p:txBody>
      </p:sp>
      <p:pic>
        <p:nvPicPr>
          <p:cNvPr id="3584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00600" y="842482"/>
            <a:ext cx="3937000" cy="51730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304800" y="1371600"/>
            <a:ext cx="4572000" cy="2667000"/>
          </a:xfrm>
          <a:prstGeom prst="rect">
            <a:avLst/>
          </a:prstGeom>
          <a:noFill/>
        </p:spPr>
        <p:txBody>
          <a:bodyPr wrap="square" lIns="91440" tIns="45720" rIns="91440" rtlCol="0" anchor="t">
            <a:noAutofit/>
          </a:bodyPr>
          <a:lstStyle/>
          <a:p>
            <a:pPr marL="225425" indent="-225425">
              <a:buFont typeface="Arial" pitchFamily="34" charset="0"/>
              <a:buChar char="•"/>
            </a:pPr>
            <a:r>
              <a:rPr lang="en-US" sz="2400" dirty="0"/>
              <a:t>FRDM-K22F or FRDM-K64F</a:t>
            </a:r>
          </a:p>
          <a:p>
            <a:pPr marL="225425" indent="-225425">
              <a:buFont typeface="Arial" pitchFamily="34" charset="0"/>
              <a:buChar char="•"/>
            </a:pPr>
            <a:r>
              <a:rPr lang="en-US" sz="2400" dirty="0"/>
              <a:t>FRDM-STBC-AGM01 or FRDM-MULT2-B Sensor Shield</a:t>
            </a:r>
          </a:p>
          <a:p>
            <a:pPr marL="225425" indent="-225425">
              <a:buFont typeface="Arial" pitchFamily="34" charset="0"/>
              <a:buChar char="•"/>
            </a:pPr>
            <a:r>
              <a:rPr lang="en-US" sz="2400" dirty="0"/>
              <a:t>A USB to </a:t>
            </a:r>
            <a:r>
              <a:rPr lang="en-US" sz="2400" dirty="0">
                <a:sym typeface="Symbol"/>
              </a:rPr>
              <a:t>USB cable</a:t>
            </a:r>
          </a:p>
          <a:p>
            <a:pPr marL="225425" indent="-225425">
              <a:buFont typeface="Arial" pitchFamily="34" charset="0"/>
              <a:buChar char="•"/>
            </a:pPr>
            <a:r>
              <a:rPr lang="en-US" sz="2400" dirty="0">
                <a:sym typeface="Symbol"/>
              </a:rPr>
              <a:t>A PC running Windows</a:t>
            </a:r>
            <a:endParaRPr lang="en-US" sz="2400" dirty="0"/>
          </a:p>
          <a:p>
            <a:pPr marL="225425" indent="-225425">
              <a:buFont typeface="Arial" pitchFamily="34" charset="0"/>
              <a:buChar char="•"/>
            </a:pPr>
            <a:endParaRPr lang="en-US" sz="2400" dirty="0"/>
          </a:p>
          <a:p>
            <a:pPr marL="225425" indent="-225425">
              <a:buFont typeface="Arial" pitchFamily="34" charset="0"/>
              <a:buChar char="•"/>
            </a:pPr>
            <a:endParaRPr lang="en-US" sz="22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FRDM-STBC-AGM01 Sensor Shield</a:t>
            </a:r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09700" y="1143000"/>
            <a:ext cx="6324600" cy="5210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FRDM-K22F Freedom Development Platform</a:t>
            </a:r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43012" y="1066800"/>
            <a:ext cx="6657975" cy="5391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FRDM-K22F Features</a:t>
            </a:r>
          </a:p>
        </p:txBody>
      </p:sp>
      <p:pic>
        <p:nvPicPr>
          <p:cNvPr id="3379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" y="902511"/>
            <a:ext cx="7423245" cy="50529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If you have a FRDM-K64F</a:t>
            </a:r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09750" y="1066800"/>
            <a:ext cx="552450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/>
          <p:cNvSpPr/>
          <p:nvPr/>
        </p:nvSpPr>
        <p:spPr>
          <a:xfrm>
            <a:off x="2286000" y="1143000"/>
            <a:ext cx="4800600" cy="3505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657600" y="1698171"/>
            <a:ext cx="1905001" cy="255319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SDA</a:t>
            </a:r>
          </a:p>
        </p:txBody>
      </p:sp>
      <p:sp>
        <p:nvSpPr>
          <p:cNvPr id="5" name="Rectangle 4"/>
          <p:cNvSpPr/>
          <p:nvPr/>
        </p:nvSpPr>
        <p:spPr>
          <a:xfrm>
            <a:off x="4013860" y="2505693"/>
            <a:ext cx="1270662" cy="67689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MSD </a:t>
            </a:r>
            <a:r>
              <a:rPr lang="en-US" sz="1400" dirty="0" err="1">
                <a:solidFill>
                  <a:schemeClr val="tx1"/>
                </a:solidFill>
              </a:rPr>
              <a:t>Bootloader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025735" y="3311236"/>
            <a:ext cx="1244934" cy="67689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tx1"/>
                </a:solidFill>
              </a:rPr>
              <a:t>OpenSDA</a:t>
            </a:r>
            <a:r>
              <a:rPr lang="en-US" sz="1400" dirty="0">
                <a:solidFill>
                  <a:schemeClr val="tx1"/>
                </a:solidFill>
              </a:rPr>
              <a:t> Application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037610" y="1911927"/>
            <a:ext cx="1828802" cy="795647"/>
          </a:xfrm>
          <a:prstGeom prst="rect">
            <a:avLst/>
          </a:prstGeom>
          <a:noFill/>
        </p:spPr>
        <p:txBody>
          <a:bodyPr wrap="none" lIns="91440" tIns="45720" rIns="91440" rtlCol="0" anchor="t">
            <a:noAutofit/>
          </a:bodyPr>
          <a:lstStyle/>
          <a:p>
            <a:r>
              <a:rPr lang="en-US" sz="1400" dirty="0" err="1">
                <a:solidFill>
                  <a:schemeClr val="tx1"/>
                </a:solidFill>
              </a:rPr>
              <a:t>OpenSDA</a:t>
            </a:r>
            <a:r>
              <a:rPr lang="en-US" sz="1400" dirty="0">
                <a:solidFill>
                  <a:schemeClr val="tx1"/>
                </a:solidFill>
              </a:rPr>
              <a:t> MCU</a:t>
            </a:r>
          </a:p>
          <a:p>
            <a:r>
              <a:rPr lang="en-US" sz="1400" dirty="0"/>
              <a:t>Kinetis</a:t>
            </a:r>
            <a:r>
              <a:rPr lang="en-US" sz="1400" baseline="30000" dirty="0"/>
              <a:t>®</a:t>
            </a:r>
            <a:r>
              <a:rPr lang="en-US" sz="1400" dirty="0"/>
              <a:t> K2x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315199" y="2057400"/>
            <a:ext cx="1447801" cy="218209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7467600" y="2286000"/>
            <a:ext cx="914400" cy="609600"/>
          </a:xfrm>
          <a:prstGeom prst="rect">
            <a:avLst/>
          </a:prstGeom>
          <a:noFill/>
        </p:spPr>
        <p:txBody>
          <a:bodyPr wrap="none" lIns="91440" tIns="45720" rIns="91440" rtlCol="0" anchor="t">
            <a:noAutofit/>
          </a:bodyPr>
          <a:lstStyle/>
          <a:p>
            <a:r>
              <a:rPr lang="en-US" sz="1400" b="1" dirty="0">
                <a:solidFill>
                  <a:schemeClr val="tx1"/>
                </a:solidFill>
              </a:rPr>
              <a:t>Target </a:t>
            </a:r>
          </a:p>
          <a:p>
            <a:pPr algn="ctr"/>
            <a:r>
              <a:rPr lang="en-US" sz="1400" b="1" dirty="0">
                <a:solidFill>
                  <a:schemeClr val="tx1"/>
                </a:solidFill>
              </a:rPr>
              <a:t>Processor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410192" y="2909455"/>
            <a:ext cx="1341912" cy="1294410"/>
          </a:xfrm>
          <a:prstGeom prst="rect">
            <a:avLst/>
          </a:prstGeom>
          <a:noFill/>
        </p:spPr>
        <p:txBody>
          <a:bodyPr wrap="none" lIns="91440" tIns="45720" rIns="91440" rtlCol="0" anchor="t">
            <a:noAutofit/>
          </a:bodyPr>
          <a:lstStyle/>
          <a:p>
            <a:pPr>
              <a:lnSpc>
                <a:spcPct val="150000"/>
              </a:lnSpc>
            </a:pPr>
            <a:r>
              <a:rPr lang="en-US" sz="1400" dirty="0" err="1">
                <a:solidFill>
                  <a:schemeClr val="tx1"/>
                </a:solidFill>
              </a:rPr>
              <a:t>nRESET</a:t>
            </a:r>
            <a:endParaRPr lang="en-US" sz="14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1400" dirty="0"/>
              <a:t>UART RX/TX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solidFill>
                  <a:schemeClr val="tx1"/>
                </a:solidFill>
              </a:rPr>
              <a:t>SWD/JTAG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615048" y="2812473"/>
            <a:ext cx="1341912" cy="1294410"/>
          </a:xfrm>
          <a:prstGeom prst="rect">
            <a:avLst/>
          </a:prstGeom>
          <a:noFill/>
        </p:spPr>
        <p:txBody>
          <a:bodyPr wrap="none" lIns="91440" tIns="45720" rIns="91440" rtlCol="0" anchor="t">
            <a:no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chemeClr val="tx1"/>
                </a:solidFill>
              </a:rPr>
              <a:t>GPIO / ADC</a:t>
            </a:r>
          </a:p>
          <a:p>
            <a:pPr>
              <a:lnSpc>
                <a:spcPct val="150000"/>
              </a:lnSpc>
            </a:pPr>
            <a:r>
              <a:rPr lang="en-US" sz="1400" dirty="0"/>
              <a:t>UART TX/RX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solidFill>
                  <a:schemeClr val="tx1"/>
                </a:solidFill>
              </a:rPr>
              <a:t>SPI, GPIO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33400" y="2609602"/>
            <a:ext cx="1524000" cy="163879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15" name="TextBox 14"/>
          <p:cNvSpPr txBox="1"/>
          <p:nvPr/>
        </p:nvSpPr>
        <p:spPr>
          <a:xfrm>
            <a:off x="866898" y="2778825"/>
            <a:ext cx="914400" cy="914400"/>
          </a:xfrm>
          <a:prstGeom prst="rect">
            <a:avLst/>
          </a:prstGeom>
          <a:noFill/>
        </p:spPr>
        <p:txBody>
          <a:bodyPr wrap="none" lIns="91440" tIns="45720" rIns="91440" rtlCol="0" anchor="t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sz="1400" b="1" dirty="0">
                <a:solidFill>
                  <a:schemeClr val="tx1"/>
                </a:solidFill>
              </a:rPr>
              <a:t>USB Host</a:t>
            </a:r>
          </a:p>
          <a:p>
            <a:pPr algn="ctr">
              <a:lnSpc>
                <a:spcPct val="150000"/>
              </a:lnSpc>
            </a:pPr>
            <a:r>
              <a:rPr lang="en-US" sz="1400" dirty="0"/>
              <a:t>IDE</a:t>
            </a:r>
          </a:p>
          <a:p>
            <a:pPr algn="ctr">
              <a:lnSpc>
                <a:spcPct val="150000"/>
              </a:lnSpc>
            </a:pPr>
            <a:r>
              <a:rPr lang="en-US" sz="1400" dirty="0">
                <a:solidFill>
                  <a:schemeClr val="tx1"/>
                </a:solidFill>
              </a:rPr>
              <a:t>File System</a:t>
            </a:r>
          </a:p>
          <a:p>
            <a:pPr algn="ctr">
              <a:lnSpc>
                <a:spcPct val="150000"/>
              </a:lnSpc>
            </a:pPr>
            <a:r>
              <a:rPr lang="en-US" sz="1400" dirty="0"/>
              <a:t>Serial Terminal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612572" y="3301340"/>
            <a:ext cx="617517" cy="368135"/>
          </a:xfrm>
          <a:prstGeom prst="rect">
            <a:avLst/>
          </a:prstGeom>
          <a:noFill/>
        </p:spPr>
        <p:txBody>
          <a:bodyPr wrap="none" lIns="91440" tIns="45720" rIns="91440" rtlCol="0" anchor="t">
            <a:noAutofit/>
          </a:bodyPr>
          <a:lstStyle/>
          <a:p>
            <a:r>
              <a:rPr lang="en-US" sz="1400" dirty="0">
                <a:solidFill>
                  <a:schemeClr val="tx1"/>
                </a:solidFill>
              </a:rPr>
              <a:t>USB</a:t>
            </a:r>
          </a:p>
        </p:txBody>
      </p:sp>
      <p:pic>
        <p:nvPicPr>
          <p:cNvPr id="1027" name="Picture 3" descr="C:\Users\rmpe01\AppData\Local\Microsoft\Windows\Temporary Internet Files\Content.IE5\S39YCW30\220px-Blue_LED[1]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30862" y="2161307"/>
            <a:ext cx="717138" cy="717138"/>
          </a:xfrm>
          <a:prstGeom prst="rect">
            <a:avLst/>
          </a:prstGeom>
          <a:noFill/>
        </p:spPr>
      </p:pic>
      <p:cxnSp>
        <p:nvCxnSpPr>
          <p:cNvPr id="19" name="Straight Arrow Connector 18"/>
          <p:cNvCxnSpPr/>
          <p:nvPr/>
        </p:nvCxnSpPr>
        <p:spPr>
          <a:xfrm flipH="1">
            <a:off x="2895600" y="2514600"/>
            <a:ext cx="762000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C:\Users\rmpe01\AppData\Local\Microsoft\Windows\Temporary Internet Files\Content.IE5\08Z3TITK\push-button-red-5121-320x320[1]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946569" y="1897082"/>
            <a:ext cx="530431" cy="530431"/>
          </a:xfrm>
          <a:prstGeom prst="rect">
            <a:avLst/>
          </a:prstGeom>
          <a:noFill/>
        </p:spPr>
      </p:pic>
      <p:cxnSp>
        <p:nvCxnSpPr>
          <p:cNvPr id="27" name="Straight Arrow Connector 26"/>
          <p:cNvCxnSpPr/>
          <p:nvPr/>
        </p:nvCxnSpPr>
        <p:spPr>
          <a:xfrm>
            <a:off x="5562600" y="3200400"/>
            <a:ext cx="1752600" cy="0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5562600" y="3505200"/>
            <a:ext cx="1752600" cy="0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5562600" y="3810000"/>
            <a:ext cx="1752600" cy="0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2057400" y="3657600"/>
            <a:ext cx="1600200" cy="0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hape 33"/>
          <p:cNvCxnSpPr>
            <a:stCxn id="1028" idx="3"/>
          </p:cNvCxnSpPr>
          <p:nvPr/>
        </p:nvCxnSpPr>
        <p:spPr>
          <a:xfrm>
            <a:off x="6477000" y="2162298"/>
            <a:ext cx="477983" cy="1038102"/>
          </a:xfrm>
          <a:prstGeom prst="bentConnector2">
            <a:avLst/>
          </a:prstGeom>
          <a:ln w="1905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2895600" y="1981200"/>
            <a:ext cx="685800" cy="533400"/>
          </a:xfrm>
          <a:prstGeom prst="rect">
            <a:avLst/>
          </a:prstGeom>
          <a:noFill/>
        </p:spPr>
        <p:txBody>
          <a:bodyPr wrap="none" lIns="91440" tIns="45720" rIns="91440" rtlCol="0" anchor="t">
            <a:noAutofit/>
          </a:bodyPr>
          <a:lstStyle/>
          <a:p>
            <a:r>
              <a:rPr lang="en-US" sz="1400" dirty="0">
                <a:solidFill>
                  <a:schemeClr val="tx1"/>
                </a:solidFill>
              </a:rPr>
              <a:t>GPIO</a:t>
            </a:r>
          </a:p>
          <a:p>
            <a:r>
              <a:rPr lang="en-US" sz="1400" dirty="0"/>
              <a:t>PWM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3848100" y="1143000"/>
            <a:ext cx="1447800" cy="457200"/>
          </a:xfrm>
          <a:prstGeom prst="rect">
            <a:avLst/>
          </a:prstGeom>
          <a:noFill/>
        </p:spPr>
        <p:txBody>
          <a:bodyPr wrap="none" lIns="91440" tIns="45720" rIns="91440" rtlCol="0" anchor="t">
            <a:noAutofit/>
          </a:bodyPr>
          <a:lstStyle/>
          <a:p>
            <a:r>
              <a:rPr lang="en-US" sz="2200" b="1" dirty="0" err="1">
                <a:solidFill>
                  <a:schemeClr val="tx1"/>
                </a:solidFill>
              </a:rPr>
              <a:t>OpenSDA</a:t>
            </a:r>
            <a:endParaRPr lang="en-US" sz="2200" b="1" dirty="0">
              <a:solidFill>
                <a:schemeClr val="tx1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609600" y="4800600"/>
            <a:ext cx="7924800" cy="1295400"/>
          </a:xfrm>
          <a:prstGeom prst="rect">
            <a:avLst/>
          </a:prstGeom>
          <a:noFill/>
        </p:spPr>
        <p:txBody>
          <a:bodyPr wrap="square" lIns="91440" tIns="45720" rIns="91440" rtlCol="0" anchor="t">
            <a:noAutofit/>
          </a:bodyPr>
          <a:lstStyle/>
          <a:p>
            <a:r>
              <a:rPr lang="en-US" b="1" dirty="0"/>
              <a:t>“</a:t>
            </a:r>
            <a:r>
              <a:rPr lang="en-US" b="1" dirty="0" err="1"/>
              <a:t>OpenSDA</a:t>
            </a:r>
            <a:r>
              <a:rPr lang="en-US" b="1" dirty="0"/>
              <a:t> is a serial and debug adapter that is built into NXP</a:t>
            </a:r>
            <a:r>
              <a:rPr lang="en-US" b="1" baseline="30000" dirty="0"/>
              <a:t>®</a:t>
            </a:r>
            <a:r>
              <a:rPr lang="en-US" b="1" dirty="0"/>
              <a:t> evaluation boards. It provides a bridge between your computer (or other USB host) and the embedded target processor, which can be used for debugging, flash programming, and serial communication, all over a simple USB cable.”</a:t>
            </a:r>
            <a:endParaRPr lang="en-US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OpenSDA</a:t>
            </a:r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Resources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81000" y="914400"/>
            <a:ext cx="8382000" cy="4152900"/>
          </a:xfrm>
          <a:prstGeom prst="rect">
            <a:avLst/>
          </a:prstGeom>
          <a:noFill/>
        </p:spPr>
        <p:txBody>
          <a:bodyPr wrap="square" lIns="91440" tIns="45720" rIns="91440" rtlCol="0" anchor="t">
            <a:noAutofit/>
          </a:bodyPr>
          <a:lstStyle/>
          <a:p>
            <a:pPr marL="225425" indent="-225425">
              <a:tabLst>
                <a:tab pos="285750" algn="l"/>
              </a:tabLst>
            </a:pPr>
            <a:endParaRPr lang="en-US" sz="2000" dirty="0">
              <a:hlinkClick r:id="rId2"/>
            </a:endParaRPr>
          </a:p>
          <a:p>
            <a:pPr marL="225425" indent="-225425">
              <a:buFont typeface="Arial" pitchFamily="34" charset="0"/>
              <a:buChar char="•"/>
              <a:tabLst>
                <a:tab pos="285750" algn="l"/>
              </a:tabLst>
            </a:pPr>
            <a:r>
              <a:rPr lang="en-US" sz="2000" b="1" dirty="0">
                <a:hlinkClick r:id="rId2"/>
              </a:rPr>
              <a:t>http://nxp.com/opensda</a:t>
            </a:r>
            <a:r>
              <a:rPr lang="en-US" sz="2000" b="1" dirty="0"/>
              <a:t>                          START HERE</a:t>
            </a:r>
          </a:p>
          <a:p>
            <a:pPr marL="225425" indent="-225425">
              <a:buFont typeface="Arial" pitchFamily="34" charset="0"/>
              <a:buChar char="•"/>
              <a:tabLst>
                <a:tab pos="285750" algn="l"/>
              </a:tabLst>
            </a:pPr>
            <a:r>
              <a:rPr lang="en-US" sz="2000" b="1" dirty="0">
                <a:hlinkClick r:id="rId3"/>
              </a:rPr>
              <a:t>https://www.segger.com/opensda.html</a:t>
            </a:r>
            <a:endParaRPr lang="en-US" sz="2000" b="1" dirty="0"/>
          </a:p>
          <a:p>
            <a:pPr marL="225425" indent="-225425">
              <a:buFont typeface="Arial" pitchFamily="34" charset="0"/>
              <a:buChar char="•"/>
              <a:tabLst>
                <a:tab pos="285750" algn="l"/>
              </a:tabLst>
            </a:pPr>
            <a:r>
              <a:rPr lang="en-US" sz="2000" b="1" dirty="0">
                <a:hlinkClick r:id="rId4"/>
              </a:rPr>
              <a:t>http://www.pemicro.com/opensda/</a:t>
            </a:r>
            <a:endParaRPr lang="en-US" sz="2000" b="1" dirty="0"/>
          </a:p>
          <a:p>
            <a:pPr marL="225425" indent="-225425">
              <a:buFont typeface="Arial" pitchFamily="34" charset="0"/>
              <a:buChar char="•"/>
              <a:tabLst>
                <a:tab pos="285750" algn="l"/>
              </a:tabLst>
            </a:pPr>
            <a:r>
              <a:rPr lang="en-US" sz="2000" b="1" dirty="0">
                <a:hlinkClick r:id="rId5"/>
              </a:rPr>
              <a:t>https://developer.mbed.org/handbook/Windows-serial-configuration</a:t>
            </a:r>
            <a:endParaRPr lang="en-US" sz="2000" b="1" dirty="0"/>
          </a:p>
          <a:p>
            <a:pPr marL="225425" indent="-225425">
              <a:buFont typeface="Arial" pitchFamily="34" charset="0"/>
              <a:buChar char="•"/>
              <a:tabLst>
                <a:tab pos="285750" algn="l"/>
              </a:tabLst>
            </a:pPr>
            <a:endParaRPr lang="en-US" sz="2000" b="1" dirty="0"/>
          </a:p>
          <a:p>
            <a:pPr>
              <a:tabLst>
                <a:tab pos="285750" algn="l"/>
              </a:tabLst>
            </a:pPr>
            <a:r>
              <a:rPr lang="en-US" sz="2000" b="1" dirty="0">
                <a:solidFill>
                  <a:srgbClr val="C00000"/>
                </a:solidFill>
              </a:rPr>
              <a:t>You must have Windows drivers installed to support your chosen implementation of </a:t>
            </a:r>
            <a:r>
              <a:rPr lang="en-US" sz="2000" b="1" dirty="0" err="1">
                <a:solidFill>
                  <a:srgbClr val="C00000"/>
                </a:solidFill>
              </a:rPr>
              <a:t>OpenSDA</a:t>
            </a:r>
            <a:r>
              <a:rPr lang="en-US" sz="2000" b="1" dirty="0">
                <a:solidFill>
                  <a:srgbClr val="C00000"/>
                </a:solidFill>
              </a:rPr>
              <a:t>.  </a:t>
            </a:r>
            <a:r>
              <a:rPr lang="en-US" sz="2000" b="1" dirty="0"/>
              <a:t>They can be obtained from the links above.</a:t>
            </a:r>
          </a:p>
          <a:p>
            <a:pPr>
              <a:lnSpc>
                <a:spcPct val="150000"/>
              </a:lnSpc>
              <a:tabLst>
                <a:tab pos="285750" algn="l"/>
              </a:tabLst>
            </a:pPr>
            <a:r>
              <a:rPr lang="en-US" sz="2000" b="1" dirty="0"/>
              <a:t>Each implementation varies in terms of supported features.</a:t>
            </a:r>
          </a:p>
          <a:p>
            <a:pPr>
              <a:lnSpc>
                <a:spcPct val="150000"/>
              </a:lnSpc>
              <a:tabLst>
                <a:tab pos="285750" algn="l"/>
              </a:tabLst>
            </a:pPr>
            <a:r>
              <a:rPr lang="en-US" sz="2000" b="1" dirty="0"/>
              <a:t>My personal preference is </a:t>
            </a:r>
            <a:r>
              <a:rPr lang="en-US" sz="2000" b="1" dirty="0" err="1"/>
              <a:t>Segger’s</a:t>
            </a:r>
            <a:r>
              <a:rPr lang="en-US" sz="2000" b="1" dirty="0"/>
              <a:t>, for speed of download, although it does lack drag and drop programming.</a:t>
            </a:r>
          </a:p>
          <a:p>
            <a:pPr marL="225425" indent="-225425"/>
            <a:endParaRPr lang="en-US" sz="2200" dirty="0"/>
          </a:p>
          <a:p>
            <a:endParaRPr lang="en-US" sz="2200" dirty="0"/>
          </a:p>
          <a:p>
            <a:endParaRPr lang="en-US" sz="2200" dirty="0" err="1"/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3505200" y="1447800"/>
            <a:ext cx="1524000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866" name="Picture 2" descr="Image result for shopping icon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553200" y="5562600"/>
            <a:ext cx="1143000" cy="1143000"/>
          </a:xfrm>
          <a:prstGeom prst="rect">
            <a:avLst/>
          </a:prstGeom>
          <a:noFill/>
        </p:spPr>
      </p:pic>
    </p:spTree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http://www.nxp.com/freedom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94347" y="911916"/>
            <a:ext cx="7410450" cy="5251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2" descr="Image result for shopping icon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53200" y="5562600"/>
            <a:ext cx="1143000" cy="1143000"/>
          </a:xfrm>
          <a:prstGeom prst="rect">
            <a:avLst/>
          </a:prstGeom>
          <a:noFill/>
        </p:spPr>
      </p:pic>
    </p:spTree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Sensor Fusion Toolbox for Windows</a:t>
            </a:r>
            <a:br>
              <a:rPr lang="en-US" dirty="0"/>
            </a:br>
            <a:endParaRPr lang="en-US" dirty="0"/>
          </a:p>
        </p:txBody>
      </p:sp>
    </p:spTree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Sensor Fusion Toolbox for Windows</a:t>
            </a:r>
          </a:p>
        </p:txBody>
      </p:sp>
      <p:pic>
        <p:nvPicPr>
          <p:cNvPr id="3891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0" y="1092200"/>
            <a:ext cx="7620000" cy="467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Navigation Icons</a:t>
            </a:r>
          </a:p>
        </p:txBody>
      </p:sp>
      <p:pic>
        <p:nvPicPr>
          <p:cNvPr id="4" name="Picture 2" descr="Image result for shopping icon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0" y="1143000"/>
            <a:ext cx="1143000" cy="1143000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1981200" y="1295400"/>
            <a:ext cx="5638800" cy="2133600"/>
          </a:xfrm>
          <a:prstGeom prst="rect">
            <a:avLst/>
          </a:prstGeom>
          <a:noFill/>
        </p:spPr>
        <p:txBody>
          <a:bodyPr wrap="square" lIns="91440" tIns="45720" rIns="91440" rtlCol="0" anchor="t">
            <a:noAutofit/>
          </a:bodyPr>
          <a:lstStyle/>
          <a:p>
            <a:r>
              <a:rPr lang="en-US" sz="2200" dirty="0">
                <a:solidFill>
                  <a:schemeClr val="tx1"/>
                </a:solidFill>
              </a:rPr>
              <a:t>Is used to flag places where “you get stuff”</a:t>
            </a:r>
          </a:p>
          <a:p>
            <a:endParaRPr lang="en-US" sz="2200" dirty="0"/>
          </a:p>
          <a:p>
            <a:endParaRPr lang="en-US" sz="2200" dirty="0">
              <a:solidFill>
                <a:schemeClr val="tx1"/>
              </a:solidFill>
            </a:endParaRPr>
          </a:p>
          <a:p>
            <a:endParaRPr lang="en-US" sz="2200" dirty="0"/>
          </a:p>
          <a:p>
            <a:r>
              <a:rPr lang="en-US" sz="2200" dirty="0">
                <a:solidFill>
                  <a:schemeClr val="tx1"/>
                </a:solidFill>
              </a:rPr>
              <a:t>Is used to point out places where you need to do something</a:t>
            </a:r>
          </a:p>
        </p:txBody>
      </p:sp>
      <p:sp>
        <p:nvSpPr>
          <p:cNvPr id="6" name="Right Arrow 5"/>
          <p:cNvSpPr/>
          <p:nvPr/>
        </p:nvSpPr>
        <p:spPr>
          <a:xfrm flipH="1">
            <a:off x="1066800" y="2743200"/>
            <a:ext cx="609600" cy="381000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Put your board flat on the table when starting up</a:t>
            </a:r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52650" y="2328863"/>
            <a:ext cx="4838700" cy="2200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to wave the board around</a:t>
            </a:r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0" y="1092200"/>
            <a:ext cx="7620000" cy="467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Now have magnetic calibration</a:t>
            </a:r>
          </a:p>
        </p:txBody>
      </p:sp>
      <p:pic>
        <p:nvPicPr>
          <p:cNvPr id="4198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0" y="1092200"/>
            <a:ext cx="7620000" cy="467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Sensors Tab</a:t>
            </a:r>
          </a:p>
        </p:txBody>
      </p:sp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0" y="1092200"/>
            <a:ext cx="7620000" cy="467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Dynamics Tab</a:t>
            </a:r>
          </a:p>
        </p:txBody>
      </p:sp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0" y="1092200"/>
            <a:ext cx="7620000" cy="467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1"/>
                </a:solidFill>
              </a:rPr>
              <a:t>Kalman</a:t>
            </a:r>
            <a:r>
              <a:rPr lang="en-US" dirty="0">
                <a:solidFill>
                  <a:schemeClr val="tx1"/>
                </a:solidFill>
              </a:rPr>
              <a:t> Filter Tab</a:t>
            </a:r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0" y="1092200"/>
            <a:ext cx="7620000" cy="467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Magnetics Tab</a:t>
            </a:r>
          </a:p>
        </p:txBody>
      </p:sp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0" y="1092200"/>
            <a:ext cx="7620000" cy="467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Precision Accelerometer Tab</a:t>
            </a:r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0" y="1092200"/>
            <a:ext cx="7620000" cy="467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Precise control of measurement angles is only required once: flat</a:t>
            </a:r>
          </a:p>
        </p:txBody>
      </p:sp>
      <p:pic>
        <p:nvPicPr>
          <p:cNvPr id="102402" name="Picture 2" descr="position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38200" y="1143000"/>
            <a:ext cx="8077200" cy="54725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Inertial Navigations Systems Tab</a:t>
            </a:r>
          </a:p>
        </p:txBody>
      </p:sp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0" y="1092200"/>
            <a:ext cx="7620000" cy="467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Documentation Included in the sensor fusion kit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28600" y="838200"/>
            <a:ext cx="8686800" cy="5029200"/>
          </a:xfrm>
          <a:prstGeom prst="rect">
            <a:avLst/>
          </a:prstGeom>
          <a:noFill/>
        </p:spPr>
        <p:txBody>
          <a:bodyPr wrap="square" lIns="91440" tIns="45720" rIns="91440" rtlCol="0" anchor="t">
            <a:noAutofit/>
          </a:bodyPr>
          <a:lstStyle/>
          <a:p>
            <a:pPr marL="225425" lvl="0" indent="-225425">
              <a:spcAft>
                <a:spcPts val="600"/>
              </a:spcAft>
              <a:buFont typeface="Arial" pitchFamily="34" charset="0"/>
              <a:buChar char="•"/>
            </a:pPr>
            <a:r>
              <a:rPr lang="en-US" sz="2000" b="1" dirty="0"/>
              <a:t>NXP Sensor Fusion User Guide</a:t>
            </a:r>
          </a:p>
          <a:p>
            <a:pPr marL="225425" lvl="0" indent="-225425">
              <a:spcAft>
                <a:spcPts val="600"/>
              </a:spcAft>
              <a:buFont typeface="Arial" pitchFamily="34" charset="0"/>
              <a:buChar char="•"/>
            </a:pPr>
            <a:r>
              <a:rPr lang="en-US" sz="2000" b="1" dirty="0"/>
              <a:t>NXP Sensor Fusion Library for Kinetis Data Sheet</a:t>
            </a:r>
          </a:p>
          <a:p>
            <a:pPr marL="225425" lvl="0" indent="-225425">
              <a:spcAft>
                <a:spcPts val="600"/>
              </a:spcAft>
              <a:buFont typeface="Arial" pitchFamily="34" charset="0"/>
              <a:buChar char="•"/>
            </a:pPr>
            <a:r>
              <a:rPr lang="en-US" sz="2000" b="1" dirty="0"/>
              <a:t>NXP AN5016, Trigonometry Approximations</a:t>
            </a:r>
          </a:p>
          <a:p>
            <a:pPr marL="225425" lvl="0" indent="-225425">
              <a:spcAft>
                <a:spcPts val="600"/>
              </a:spcAft>
              <a:buFont typeface="Arial" pitchFamily="34" charset="0"/>
              <a:buChar char="•"/>
            </a:pPr>
            <a:r>
              <a:rPr lang="en-US" sz="2000" b="1" dirty="0"/>
              <a:t>NXP AN5017: Aerospace, Android and Windows 8 Coordinate Systems</a:t>
            </a:r>
          </a:p>
          <a:p>
            <a:pPr marL="225425" lvl="0" indent="-225425">
              <a:spcAft>
                <a:spcPts val="600"/>
              </a:spcAft>
              <a:buFont typeface="Arial" pitchFamily="34" charset="0"/>
              <a:buChar char="•"/>
            </a:pPr>
            <a:r>
              <a:rPr lang="en-US" sz="2000" b="1" dirty="0"/>
              <a:t>NXP AN5018: Basic </a:t>
            </a:r>
            <a:r>
              <a:rPr lang="en-US" sz="2000" b="1" dirty="0" err="1"/>
              <a:t>Kalman</a:t>
            </a:r>
            <a:r>
              <a:rPr lang="en-US" sz="2000" b="1" dirty="0"/>
              <a:t> Filter Theory</a:t>
            </a:r>
          </a:p>
          <a:p>
            <a:pPr marL="225425" lvl="0" indent="-225425">
              <a:spcAft>
                <a:spcPts val="600"/>
              </a:spcAft>
              <a:buFont typeface="Arial" pitchFamily="34" charset="0"/>
              <a:buChar char="•"/>
            </a:pPr>
            <a:r>
              <a:rPr lang="en-US" sz="2000" b="1" dirty="0"/>
              <a:t>NXP AN5019: Magnetic Calibration Algorithms</a:t>
            </a:r>
          </a:p>
          <a:p>
            <a:pPr marL="225425" lvl="0" indent="-225425">
              <a:spcAft>
                <a:spcPts val="600"/>
              </a:spcAft>
              <a:buFont typeface="Arial" pitchFamily="34" charset="0"/>
              <a:buChar char="•"/>
            </a:pPr>
            <a:r>
              <a:rPr lang="en-US" sz="2000" b="1" dirty="0"/>
              <a:t>NXP AN5020: Determining Matrix </a:t>
            </a:r>
            <a:r>
              <a:rPr lang="en-US" sz="2000" b="1" dirty="0" err="1"/>
              <a:t>Eigenvalues</a:t>
            </a:r>
            <a:r>
              <a:rPr lang="en-US" sz="2000" b="1" dirty="0"/>
              <a:t> and Eigenvectors by Jacobi Algorithm</a:t>
            </a:r>
          </a:p>
          <a:p>
            <a:pPr marL="225425" lvl="0" indent="-225425">
              <a:spcAft>
                <a:spcPts val="600"/>
              </a:spcAft>
              <a:buFont typeface="Arial" pitchFamily="34" charset="0"/>
              <a:buChar char="•"/>
            </a:pPr>
            <a:r>
              <a:rPr lang="en-US" sz="2000" b="1" dirty="0"/>
              <a:t>NXP AN5021: Calculation of Orientation Matrices from Sensor Data</a:t>
            </a:r>
          </a:p>
          <a:p>
            <a:pPr marL="225425" lvl="0" indent="-225425">
              <a:spcAft>
                <a:spcPts val="600"/>
              </a:spcAft>
              <a:buFont typeface="Arial" pitchFamily="34" charset="0"/>
              <a:buChar char="•"/>
            </a:pPr>
            <a:r>
              <a:rPr lang="en-US" sz="2000" b="1" dirty="0"/>
              <a:t>NXP AN5022: Quaternion Algebra and Rotations</a:t>
            </a:r>
          </a:p>
          <a:p>
            <a:pPr marL="225425" lvl="0" indent="-225425">
              <a:spcAft>
                <a:spcPts val="600"/>
              </a:spcAft>
              <a:buFont typeface="Arial" pitchFamily="34" charset="0"/>
              <a:buChar char="•"/>
            </a:pPr>
            <a:r>
              <a:rPr lang="en-US" sz="2000" b="1" dirty="0"/>
              <a:t>NXP AN5023: Sensor Fusion </a:t>
            </a:r>
            <a:r>
              <a:rPr lang="en-US" sz="2000" b="1" dirty="0" err="1"/>
              <a:t>Kalman</a:t>
            </a:r>
            <a:r>
              <a:rPr lang="en-US" sz="2000" b="1" dirty="0"/>
              <a:t> Filters</a:t>
            </a:r>
          </a:p>
          <a:p>
            <a:pPr marL="225425" lvl="0" indent="-225425">
              <a:spcAft>
                <a:spcPts val="600"/>
              </a:spcAft>
              <a:buFont typeface="Arial" pitchFamily="34" charset="0"/>
              <a:buChar char="•"/>
            </a:pPr>
            <a:r>
              <a:rPr lang="en-US" sz="2000" b="1" dirty="0"/>
              <a:t>NXP AN5286: Rev. 2.0: Precision Accelerometer Calibrations</a:t>
            </a:r>
          </a:p>
          <a:p>
            <a:pPr marL="225425" indent="-225425">
              <a:spcAft>
                <a:spcPts val="600"/>
              </a:spcAft>
              <a:buFont typeface="Arial" pitchFamily="34" charset="0"/>
              <a:buChar char="•"/>
            </a:pPr>
            <a:endParaRPr lang="en-US" sz="2000" dirty="0">
              <a:solidFill>
                <a:schemeClr val="tx1"/>
              </a:solidFill>
            </a:endParaRPr>
          </a:p>
        </p:txBody>
      </p:sp>
      <p:pic>
        <p:nvPicPr>
          <p:cNvPr id="4" name="Picture 2" descr="Image result for shopping icon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53200" y="5562600"/>
            <a:ext cx="1143000" cy="1143000"/>
          </a:xfrm>
          <a:prstGeom prst="rect">
            <a:avLst/>
          </a:prstGeom>
          <a:noFill/>
        </p:spPr>
      </p:pic>
    </p:spTree>
  </p:cSld>
  <p:clrMapOvr>
    <a:masterClrMapping/>
  </p:clrMapOvr>
  <p:transition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Sensor Fusion Toolbox for Android</a:t>
            </a:r>
          </a:p>
        </p:txBody>
      </p:sp>
    </p:spTree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Sensor Fusion Toolbox for Android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85800" y="1676400"/>
            <a:ext cx="3429000" cy="1524000"/>
          </a:xfrm>
          <a:prstGeom prst="rect">
            <a:avLst/>
          </a:prstGeom>
          <a:noFill/>
        </p:spPr>
        <p:txBody>
          <a:bodyPr wrap="none" lIns="91440" tIns="45720" rIns="91440" rtlCol="0" anchor="t">
            <a:noAutofit/>
          </a:bodyPr>
          <a:lstStyle/>
          <a:p>
            <a:endParaRPr lang="en-US" sz="2200" dirty="0" err="1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09600" y="914400"/>
            <a:ext cx="3581400" cy="1905000"/>
          </a:xfrm>
          <a:prstGeom prst="rect">
            <a:avLst/>
          </a:prstGeom>
          <a:noFill/>
        </p:spPr>
        <p:txBody>
          <a:bodyPr wrap="square" lIns="91440" tIns="45720" rIns="91440" rtlCol="0" anchor="t">
            <a:noAutofit/>
          </a:bodyPr>
          <a:lstStyle/>
          <a:p>
            <a:r>
              <a:rPr lang="en-US" sz="2200" dirty="0">
                <a:solidFill>
                  <a:schemeClr val="tx1"/>
                </a:solidFill>
              </a:rPr>
              <a:t>Requires a FRDM-MULT2-B sensor shield or other Bluetooth adapter.</a:t>
            </a:r>
          </a:p>
        </p:txBody>
      </p:sp>
      <p:pic>
        <p:nvPicPr>
          <p:cNvPr id="50179" name="Picture 3" descr="C:\Users\rmpe01\Documents\GitHub_2017.1\ISSDK\algorithms\sensorfusion\docs\SensorFusionTraining\Android Screen Dumps\XoomMainScreen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76800" y="914400"/>
            <a:ext cx="3508375" cy="5613401"/>
          </a:xfrm>
          <a:prstGeom prst="rect">
            <a:avLst/>
          </a:prstGeom>
          <a:noFill/>
        </p:spPr>
      </p:pic>
      <p:pic>
        <p:nvPicPr>
          <p:cNvPr id="50180" name="Picture 4" descr="C:\Users\rmpe01\Documents\GitHub_2017.1\ISSDK\algorithms\sensorfusion\docs\SensorFusionTraining\Android Screen Dumps\split_scree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95400" y="2209799"/>
            <a:ext cx="2438400" cy="4334933"/>
          </a:xfrm>
          <a:prstGeom prst="rect">
            <a:avLst/>
          </a:prstGeom>
          <a:noFill/>
        </p:spPr>
      </p:pic>
    </p:spTree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Download it Using Google Play</a:t>
            </a:r>
          </a:p>
        </p:txBody>
      </p:sp>
      <p:pic>
        <p:nvPicPr>
          <p:cNvPr id="4" name="Picture 2" descr="C:\Users\rmpe01\Documents\GitHub_2017.1\ISSDK\algorithms\sensorfusion\docs\SensorFusionTraining\Android Screen Dumps\GooglePlay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76800" y="929640"/>
            <a:ext cx="3543300" cy="5669280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533400" y="1524000"/>
            <a:ext cx="3886200" cy="2514600"/>
          </a:xfrm>
          <a:prstGeom prst="rect">
            <a:avLst/>
          </a:prstGeom>
          <a:noFill/>
        </p:spPr>
        <p:txBody>
          <a:bodyPr wrap="square" lIns="91440" tIns="45720" rIns="91440" rtlCol="0" anchor="t">
            <a:noAutofit/>
          </a:bodyPr>
          <a:lstStyle/>
          <a:p>
            <a:pPr marL="225425" indent="-225425">
              <a:buFont typeface="Arial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Search for “Sensor Fusion”</a:t>
            </a:r>
          </a:p>
          <a:p>
            <a:pPr marL="225425" indent="-225425">
              <a:buFont typeface="Arial" pitchFamily="34" charset="0"/>
              <a:buChar char="•"/>
            </a:pPr>
            <a:r>
              <a:rPr lang="en-US" sz="2400" dirty="0"/>
              <a:t>Choose the version with the NXP Logo</a:t>
            </a:r>
            <a:endParaRPr lang="en-US" sz="2400" dirty="0">
              <a:solidFill>
                <a:schemeClr val="tx1"/>
              </a:solidFill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2819400" y="2895600"/>
            <a:ext cx="2438400" cy="228600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2" descr="Image result for shopping icon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47800" y="5486400"/>
            <a:ext cx="1143000" cy="1143000"/>
          </a:xfrm>
          <a:prstGeom prst="rect">
            <a:avLst/>
          </a:prstGeom>
          <a:noFill/>
        </p:spPr>
      </p:pic>
    </p:spTree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Navigating the Android GUI</a:t>
            </a:r>
          </a:p>
        </p:txBody>
      </p:sp>
      <p:pic>
        <p:nvPicPr>
          <p:cNvPr id="49156" name="Picture 4" descr="C:\Users\rmpe01\Documents\GitHub_2017.1\ISSDK\algorithms\sensorfusion\docs\SensorFusionTraining\Android Screen Dumps\xoom options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0" y="1143000"/>
            <a:ext cx="2857500" cy="4572000"/>
          </a:xfrm>
          <a:prstGeom prst="rect">
            <a:avLst/>
          </a:prstGeom>
          <a:noFill/>
        </p:spPr>
      </p:pic>
      <p:pic>
        <p:nvPicPr>
          <p:cNvPr id="49157" name="Picture 5" descr="C:\Users\rmpe01\Documents\GitHub_2017.1\ISSDK\algorithms\sensorfusion\docs\SensorFusionTraining\Android Screen Dumps\xoom navigatio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19400" y="1828800"/>
            <a:ext cx="2857500" cy="4572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</p:pic>
      <p:pic>
        <p:nvPicPr>
          <p:cNvPr id="49155" name="Picture 3" descr="C:\Users\rmpe01\Documents\GitHub_2017.1\ISSDK\algorithms\sensorfusion\docs\SensorFusionTraining\Android Screen Dumps\xoom source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62000" y="1143000"/>
            <a:ext cx="2857500" cy="4572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838200" y="4648200"/>
            <a:ext cx="2819400" cy="457200"/>
          </a:xfrm>
          <a:prstGeom prst="rect">
            <a:avLst/>
          </a:prstGeom>
          <a:noFill/>
        </p:spPr>
        <p:txBody>
          <a:bodyPr wrap="none" lIns="91440" tIns="45720" rIns="91440" rtlCol="0" anchor="t"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The “Sources” Menu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895600" y="5791200"/>
            <a:ext cx="2819400" cy="457200"/>
          </a:xfrm>
          <a:prstGeom prst="rect">
            <a:avLst/>
          </a:prstGeom>
          <a:noFill/>
        </p:spPr>
        <p:txBody>
          <a:bodyPr wrap="none" lIns="91440" tIns="45720" rIns="91440" rtlCol="0" anchor="t"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The “Navigation” Menu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715000" y="4800600"/>
            <a:ext cx="2286000" cy="457200"/>
          </a:xfrm>
          <a:prstGeom prst="rect">
            <a:avLst/>
          </a:prstGeom>
          <a:noFill/>
        </p:spPr>
        <p:txBody>
          <a:bodyPr wrap="none" lIns="91440" tIns="45720" rIns="91440" rtlCol="0" anchor="t"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The “Options” Menu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7467600" y="3200400"/>
            <a:ext cx="76200" cy="1600200"/>
          </a:xfrm>
          <a:prstGeom prst="straightConnector1">
            <a:avLst/>
          </a:prstGeom>
          <a:ln w="19050">
            <a:solidFill>
              <a:schemeClr val="bg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4800600" y="3124200"/>
            <a:ext cx="304800" cy="2590800"/>
          </a:xfrm>
          <a:prstGeom prst="straightConnector1">
            <a:avLst/>
          </a:prstGeom>
          <a:ln w="19050">
            <a:solidFill>
              <a:schemeClr val="bg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1447800" y="3886200"/>
            <a:ext cx="0" cy="762000"/>
          </a:xfrm>
          <a:prstGeom prst="straightConnector1">
            <a:avLst/>
          </a:prstGeom>
          <a:ln w="19050">
            <a:solidFill>
              <a:schemeClr val="bg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More Utility Functions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1219200" y="1295400"/>
            <a:ext cx="6667500" cy="4572000"/>
            <a:chOff x="1219200" y="1295400"/>
            <a:chExt cx="6667500" cy="4572000"/>
          </a:xfrm>
        </p:grpSpPr>
        <p:pic>
          <p:nvPicPr>
            <p:cNvPr id="53250" name="Picture 2" descr="C:\Users\rmpe01\Documents\GitHub_2017.1\ISSDK\algorithms\sensorfusion\docs\SensorFusionTraining\Android Screen Dumps\xoom documentation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219200" y="1295400"/>
              <a:ext cx="2857500" cy="4572000"/>
            </a:xfrm>
            <a:prstGeom prst="rect">
              <a:avLst/>
            </a:prstGeom>
            <a:noFill/>
          </p:spPr>
        </p:pic>
        <p:pic>
          <p:nvPicPr>
            <p:cNvPr id="53251" name="Picture 3" descr="C:\Users\rmpe01\Documents\GitHub_2017.1\ISSDK\algorithms\sensorfusion\docs\SensorFusionTraining\Android Screen Dumps\xoom preferences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029200" y="1295400"/>
              <a:ext cx="2857500" cy="4572000"/>
            </a:xfrm>
            <a:prstGeom prst="rect">
              <a:avLst/>
            </a:prstGeom>
            <a:noFill/>
          </p:spPr>
        </p:pic>
      </p:grpSp>
      <p:sp>
        <p:nvSpPr>
          <p:cNvPr id="6" name="TextBox 5"/>
          <p:cNvSpPr txBox="1"/>
          <p:nvPr/>
        </p:nvSpPr>
        <p:spPr>
          <a:xfrm>
            <a:off x="1219200" y="5943600"/>
            <a:ext cx="2362200" cy="533400"/>
          </a:xfrm>
          <a:prstGeom prst="rect">
            <a:avLst/>
          </a:prstGeom>
          <a:noFill/>
        </p:spPr>
        <p:txBody>
          <a:bodyPr wrap="none" lIns="91440" tIns="45720" rIns="91440" rtlCol="0" anchor="t">
            <a:noAutofit/>
          </a:bodyPr>
          <a:lstStyle/>
          <a:p>
            <a:r>
              <a:rPr lang="en-US" sz="2200" dirty="0">
                <a:solidFill>
                  <a:schemeClr val="tx1"/>
                </a:solidFill>
              </a:rPr>
              <a:t>In-App Documentation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029200" y="5943600"/>
            <a:ext cx="2362200" cy="533400"/>
          </a:xfrm>
          <a:prstGeom prst="rect">
            <a:avLst/>
          </a:prstGeom>
          <a:noFill/>
        </p:spPr>
        <p:txBody>
          <a:bodyPr wrap="none" lIns="91440" tIns="45720" rIns="91440" rtlCol="0" anchor="t">
            <a:noAutofit/>
          </a:bodyPr>
          <a:lstStyle/>
          <a:p>
            <a:r>
              <a:rPr lang="en-US" sz="2200" dirty="0">
                <a:solidFill>
                  <a:schemeClr val="tx1"/>
                </a:solidFill>
              </a:rPr>
              <a:t>Setting Preferences</a:t>
            </a:r>
          </a:p>
        </p:txBody>
      </p:sp>
    </p:spTree>
  </p:cSld>
  <p:clrMapOvr>
    <a:masterClrMapping/>
  </p:clrMapOvr>
  <p:transition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you are using a FRDM-MULT2-B Board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381000" y="1143000"/>
            <a:ext cx="3383280" cy="5219101"/>
            <a:chOff x="2404400" y="1582102"/>
            <a:chExt cx="3383280" cy="5219101"/>
          </a:xfrm>
        </p:grpSpPr>
        <p:grpSp>
          <p:nvGrpSpPr>
            <p:cNvPr id="4" name="Group 7"/>
            <p:cNvGrpSpPr/>
            <p:nvPr/>
          </p:nvGrpSpPr>
          <p:grpSpPr>
            <a:xfrm>
              <a:off x="2404400" y="1582102"/>
              <a:ext cx="3383280" cy="4937760"/>
              <a:chOff x="2404400" y="1582102"/>
              <a:chExt cx="3383280" cy="4937760"/>
            </a:xfrm>
          </p:grpSpPr>
          <p:pic>
            <p:nvPicPr>
              <p:cNvPr id="7" name="Picture 6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5062" t="8747" r="3314" b="10249"/>
              <a:stretch/>
            </p:blipFill>
            <p:spPr>
              <a:xfrm rot="10800000">
                <a:off x="2404400" y="1582102"/>
                <a:ext cx="3383280" cy="4937760"/>
              </a:xfrm>
              <a:prstGeom prst="rect">
                <a:avLst/>
              </a:prstGeom>
            </p:spPr>
          </p:pic>
          <p:grpSp>
            <p:nvGrpSpPr>
              <p:cNvPr id="8" name="Group 4"/>
              <p:cNvGrpSpPr/>
              <p:nvPr/>
            </p:nvGrpSpPr>
            <p:grpSpPr>
              <a:xfrm>
                <a:off x="3943909" y="3486150"/>
                <a:ext cx="932579" cy="2471033"/>
                <a:chOff x="3943909" y="3486150"/>
                <a:chExt cx="932579" cy="2471033"/>
              </a:xfrm>
            </p:grpSpPr>
            <p:sp>
              <p:nvSpPr>
                <p:cNvPr id="9" name="Down Arrow 8"/>
                <p:cNvSpPr/>
                <p:nvPr/>
              </p:nvSpPr>
              <p:spPr>
                <a:xfrm rot="16200000" flipH="1" flipV="1">
                  <a:off x="4215204" y="3214855"/>
                  <a:ext cx="389989" cy="932579"/>
                </a:xfrm>
                <a:prstGeom prst="downArrow">
                  <a:avLst/>
                </a:prstGeom>
                <a:solidFill>
                  <a:srgbClr val="FF0000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" name="Down Arrow 6"/>
                <p:cNvSpPr/>
                <p:nvPr/>
              </p:nvSpPr>
              <p:spPr>
                <a:xfrm flipH="1" flipV="1">
                  <a:off x="3943909" y="5024604"/>
                  <a:ext cx="389989" cy="932579"/>
                </a:xfrm>
                <a:prstGeom prst="downArrow">
                  <a:avLst/>
                </a:prstGeom>
                <a:solidFill>
                  <a:srgbClr val="FF0000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5" name="TextBox 4"/>
            <p:cNvSpPr txBox="1"/>
            <p:nvPr/>
          </p:nvSpPr>
          <p:spPr>
            <a:xfrm>
              <a:off x="3859820" y="5970206"/>
              <a:ext cx="558166" cy="83099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4800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</a:rPr>
                <a:t>A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910048" y="3265645"/>
              <a:ext cx="529312" cy="83099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4800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</a:rPr>
                <a:t>B</a:t>
              </a: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4572000" y="1600200"/>
            <a:ext cx="4038600" cy="3810000"/>
          </a:xfrm>
          <a:prstGeom prst="rect">
            <a:avLst/>
          </a:prstGeom>
          <a:noFill/>
        </p:spPr>
        <p:txBody>
          <a:bodyPr wrap="square" lIns="91440" tIns="45720" rIns="91440" rtlCol="0" anchor="t">
            <a:noAutofit/>
          </a:bodyPr>
          <a:lstStyle/>
          <a:p>
            <a:pPr marL="457200" indent="-457200">
              <a:buAutoNum type="arabicPeriod"/>
            </a:pPr>
            <a:r>
              <a:rPr lang="en-US" sz="2200" b="1" dirty="0">
                <a:solidFill>
                  <a:schemeClr val="tx1"/>
                </a:solidFill>
              </a:rPr>
              <a:t>Make sure you check “Automatically enable Bluetooth on entry in the Preferences screen.</a:t>
            </a:r>
          </a:p>
          <a:p>
            <a:pPr marL="457200" indent="-457200">
              <a:buAutoNum type="arabicPeriod"/>
            </a:pPr>
            <a:r>
              <a:rPr lang="en-US" sz="2200" b="1" dirty="0"/>
              <a:t>Make sure you have a jumper </a:t>
            </a:r>
            <a:r>
              <a:rPr lang="en-US" sz="2200" b="1" dirty="0" err="1"/>
              <a:t>installled</a:t>
            </a:r>
            <a:r>
              <a:rPr lang="en-US" sz="2200" b="1" dirty="0"/>
              <a:t> at “A”</a:t>
            </a:r>
          </a:p>
          <a:p>
            <a:pPr marL="457200" indent="-457200">
              <a:buAutoNum type="arabicPeriod"/>
            </a:pPr>
            <a:r>
              <a:rPr lang="en-US" sz="2200" b="1" dirty="0">
                <a:solidFill>
                  <a:schemeClr val="tx1"/>
                </a:solidFill>
              </a:rPr>
              <a:t>The last few digits of the </a:t>
            </a:r>
            <a:r>
              <a:rPr lang="en-US" sz="2200" b="1" dirty="0" err="1">
                <a:solidFill>
                  <a:schemeClr val="tx1"/>
                </a:solidFill>
              </a:rPr>
              <a:t>BlueRadios</a:t>
            </a:r>
            <a:r>
              <a:rPr lang="en-US" sz="2200" b="1" dirty="0">
                <a:solidFill>
                  <a:schemeClr val="tx1"/>
                </a:solidFill>
              </a:rPr>
              <a:t> Bluetooth object name can be read on the module at “B”</a:t>
            </a:r>
          </a:p>
        </p:txBody>
      </p:sp>
    </p:spTree>
  </p:cSld>
  <p:clrMapOvr>
    <a:masterClrMapping/>
  </p:clrMapOvr>
  <p:transition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3" name="Picture 3" descr="C:\Users\rmpe01\Documents\GitHub_2017.1\ISSDK\algorithms\sensorfusion\docs\SensorFusionTraining\Android Screen Dumps\xoom wireless point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29200" y="1295400"/>
            <a:ext cx="2857500" cy="457200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Sample Applications</a:t>
            </a:r>
          </a:p>
        </p:txBody>
      </p:sp>
      <p:pic>
        <p:nvPicPr>
          <p:cNvPr id="51202" name="Picture 2" descr="C:\Users\rmpe01\Documents\GitHub_2017.1\ISSDK\algorithms\sensorfusion\docs\SensorFusionTraining\Android Screen Dumps\XoomPanorama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19200" y="1295400"/>
            <a:ext cx="2857501" cy="4572000"/>
          </a:xfrm>
          <a:prstGeom prst="rect">
            <a:avLst/>
          </a:prstGeom>
          <a:noFill/>
        </p:spPr>
      </p:pic>
      <p:sp>
        <p:nvSpPr>
          <p:cNvPr id="11" name="TextBox 10"/>
          <p:cNvSpPr txBox="1"/>
          <p:nvPr/>
        </p:nvSpPr>
        <p:spPr>
          <a:xfrm>
            <a:off x="1295400" y="4876800"/>
            <a:ext cx="2819400" cy="838200"/>
          </a:xfrm>
          <a:prstGeom prst="rect">
            <a:avLst/>
          </a:prstGeom>
          <a:noFill/>
        </p:spPr>
        <p:txBody>
          <a:bodyPr wrap="square" lIns="91440" tIns="45720" rIns="91440" rtlCol="0" anchor="t">
            <a:noAutofit/>
          </a:bodyPr>
          <a:lstStyle/>
          <a:p>
            <a:r>
              <a:rPr lang="en-US" sz="1400" b="1" dirty="0">
                <a:solidFill>
                  <a:schemeClr val="tx1"/>
                </a:solidFill>
              </a:rPr>
              <a:t>Virtual room view responds to both board and phone orientations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181600" y="4876800"/>
            <a:ext cx="2590800" cy="838200"/>
          </a:xfrm>
          <a:prstGeom prst="rect">
            <a:avLst/>
          </a:prstGeom>
          <a:noFill/>
        </p:spPr>
        <p:txBody>
          <a:bodyPr wrap="square" lIns="91440" tIns="45720" rIns="91440" rtlCol="0" anchor="t">
            <a:no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Experiment with an air mouse / pointer</a:t>
            </a:r>
          </a:p>
        </p:txBody>
      </p:sp>
    </p:spTree>
  </p:cSld>
  <p:clrMapOvr>
    <a:masterClrMapping/>
  </p:clrMapOvr>
  <p:transition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7" name="Picture 3" descr="C:\Users\rmpe01\Documents\GitHub_2017.1\ISSDK\algorithms\sensorfusion\docs\SensorFusionTraining\Android Screen Dumps\stats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29200" y="1295400"/>
            <a:ext cx="2857500" cy="457200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Data Collection</a:t>
            </a:r>
          </a:p>
        </p:txBody>
      </p:sp>
      <p:pic>
        <p:nvPicPr>
          <p:cNvPr id="52226" name="Picture 2" descr="C:\Users\rmpe01\Documents\GitHub_2017.1\ISSDK\algorithms\sensorfusion\docs\SensorFusionTraining\Android Screen Dumps\xoom logging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19200" y="1295400"/>
            <a:ext cx="2857500" cy="4572000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1447800" y="5943600"/>
            <a:ext cx="2362200" cy="533400"/>
          </a:xfrm>
          <a:prstGeom prst="rect">
            <a:avLst/>
          </a:prstGeom>
          <a:noFill/>
        </p:spPr>
        <p:txBody>
          <a:bodyPr wrap="none" lIns="91440" tIns="45720" rIns="91440" rtlCol="0" anchor="t">
            <a:noAutofit/>
          </a:bodyPr>
          <a:lstStyle/>
          <a:p>
            <a:r>
              <a:rPr lang="en-US" sz="2200" dirty="0">
                <a:solidFill>
                  <a:schemeClr val="tx1"/>
                </a:solidFill>
              </a:rPr>
              <a:t>Data Logging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029200" y="5943600"/>
            <a:ext cx="2362200" cy="533400"/>
          </a:xfrm>
          <a:prstGeom prst="rect">
            <a:avLst/>
          </a:prstGeom>
          <a:noFill/>
        </p:spPr>
        <p:txBody>
          <a:bodyPr wrap="none" lIns="91440" tIns="45720" rIns="91440" rtlCol="0" anchor="t">
            <a:noAutofit/>
          </a:bodyPr>
          <a:lstStyle/>
          <a:p>
            <a:r>
              <a:rPr lang="en-US" sz="2200" dirty="0">
                <a:solidFill>
                  <a:schemeClr val="tx1"/>
                </a:solidFill>
              </a:rPr>
              <a:t>Real-Time Statistics</a:t>
            </a:r>
          </a:p>
        </p:txBody>
      </p:sp>
    </p:spTree>
  </p:cSld>
  <p:clrMapOvr>
    <a:masterClrMapping/>
  </p:clrMapOvr>
  <p:transition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57380" y="252371"/>
            <a:ext cx="7440414" cy="654050"/>
          </a:xfrm>
        </p:spPr>
        <p:txBody>
          <a:bodyPr/>
          <a:lstStyle/>
          <a:p>
            <a:r>
              <a:rPr lang="en-US" sz="2000" dirty="0">
                <a:solidFill>
                  <a:schemeClr val="tx1"/>
                </a:solidFill>
              </a:rPr>
              <a:t>The Freescale Sensor Fusion Toolbox Features by Platform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3820300"/>
              </p:ext>
            </p:extLst>
          </p:nvPr>
        </p:nvGraphicFramePr>
        <p:xfrm>
          <a:off x="777240" y="651802"/>
          <a:ext cx="7589520" cy="55543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88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175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2889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Feature</a:t>
                      </a: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Android</a:t>
                      </a: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PC</a:t>
                      </a: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889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Bluetooth</a:t>
                      </a:r>
                      <a:r>
                        <a:rPr lang="en-US" sz="1200" b="1" baseline="0" dirty="0"/>
                        <a:t> wireless link</a:t>
                      </a:r>
                      <a:endParaRPr lang="en-US" sz="12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Symbol" pitchFamily="18" charset="2"/>
                          <a:sym typeface="Wingdings"/>
                        </a:rPr>
                        <a:t></a:t>
                      </a:r>
                      <a:endParaRPr lang="en-US" sz="12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Requires BT</a:t>
                      </a:r>
                      <a:r>
                        <a:rPr lang="en-US" sz="1200" b="1" baseline="0" dirty="0"/>
                        <a:t> on PC (built-in or dongle)</a:t>
                      </a:r>
                      <a:endParaRPr lang="en-US" sz="12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889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Ethernet</a:t>
                      </a:r>
                      <a:r>
                        <a:rPr lang="en-US" sz="1200" b="1" baseline="0" dirty="0"/>
                        <a:t> wireless link</a:t>
                      </a:r>
                      <a:endParaRPr lang="en-US" sz="1200" b="1" dirty="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On WiGo board only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-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889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UART over USB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-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Symbol" pitchFamily="18" charset="2"/>
                          <a:sym typeface="Wingdings"/>
                        </a:rPr>
                        <a:t></a:t>
                      </a:r>
                      <a:r>
                        <a:rPr lang="en-US" sz="1200" b="1" baseline="30000" dirty="0">
                          <a:latin typeface="Symbol" pitchFamily="18" charset="2"/>
                          <a:sym typeface="Wingdings"/>
                        </a:rPr>
                        <a:t>1</a:t>
                      </a:r>
                      <a:endParaRPr lang="en-US" sz="1200" b="1" baseline="30000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889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OS requirements</a:t>
                      </a:r>
                    </a:p>
                  </a:txBody>
                  <a:tcPr>
                    <a:solidFill>
                      <a:srgbClr val="C3C7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&gt;= Android 3.0</a:t>
                      </a:r>
                    </a:p>
                  </a:txBody>
                  <a:tcPr>
                    <a:solidFill>
                      <a:srgbClr val="C3C7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&gt;= Windows 7.0</a:t>
                      </a:r>
                    </a:p>
                  </a:txBody>
                  <a:tcPr>
                    <a:solidFill>
                      <a:srgbClr val="C3C7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889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Support for native sensors</a:t>
                      </a:r>
                    </a:p>
                  </a:txBody>
                  <a:tcPr>
                    <a:solidFill>
                      <a:srgbClr val="E1E3E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Symbol" pitchFamily="18" charset="2"/>
                          <a:sym typeface="Wingdings"/>
                        </a:rPr>
                        <a:t></a:t>
                      </a:r>
                      <a:endParaRPr lang="en-US" sz="1200" b="1" dirty="0"/>
                    </a:p>
                  </a:txBody>
                  <a:tcPr>
                    <a:solidFill>
                      <a:srgbClr val="E1E3E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-</a:t>
                      </a:r>
                    </a:p>
                  </a:txBody>
                  <a:tcPr>
                    <a:solidFill>
                      <a:srgbClr val="E1E3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2315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Advanced Calibration</a:t>
                      </a:r>
                    </a:p>
                  </a:txBody>
                  <a:tcPr>
                    <a:solidFill>
                      <a:srgbClr val="C3C7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-</a:t>
                      </a:r>
                    </a:p>
                  </a:txBody>
                  <a:tcPr>
                    <a:solidFill>
                      <a:srgbClr val="C3C7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>
                          <a:latin typeface="Symbol" pitchFamily="18" charset="2"/>
                          <a:sym typeface="Wingdings"/>
                        </a:rPr>
                        <a:t></a:t>
                      </a:r>
                      <a:endParaRPr lang="en-US" sz="1200" b="1" dirty="0"/>
                    </a:p>
                  </a:txBody>
                  <a:tcPr>
                    <a:solidFill>
                      <a:srgbClr val="C3C7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889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Device View</a:t>
                      </a:r>
                    </a:p>
                  </a:txBody>
                  <a:tcPr>
                    <a:solidFill>
                      <a:srgbClr val="C3C7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Symbol" pitchFamily="18" charset="2"/>
                          <a:sym typeface="Wingdings"/>
                        </a:rPr>
                        <a:t></a:t>
                      </a:r>
                      <a:endParaRPr lang="en-US" sz="1200" b="1" dirty="0"/>
                    </a:p>
                  </a:txBody>
                  <a:tcPr>
                    <a:solidFill>
                      <a:srgbClr val="C3C7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Symbol" pitchFamily="18" charset="2"/>
                          <a:sym typeface="Wingdings"/>
                        </a:rPr>
                        <a:t></a:t>
                      </a:r>
                      <a:endParaRPr lang="en-US" sz="1200" b="1" dirty="0"/>
                    </a:p>
                  </a:txBody>
                  <a:tcPr>
                    <a:solidFill>
                      <a:srgbClr val="C3C7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28890"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Panorama View</a:t>
                      </a:r>
                    </a:p>
                  </a:txBody>
                  <a:tcPr>
                    <a:solidFill>
                      <a:srgbClr val="E1E3E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Symbol" pitchFamily="18" charset="2"/>
                          <a:sym typeface="Wingdings"/>
                        </a:rPr>
                        <a:t></a:t>
                      </a:r>
                      <a:endParaRPr lang="en-US" sz="1200" b="1" dirty="0"/>
                    </a:p>
                  </a:txBody>
                  <a:tcPr>
                    <a:solidFill>
                      <a:srgbClr val="E1E3E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-</a:t>
                      </a:r>
                    </a:p>
                  </a:txBody>
                  <a:tcPr>
                    <a:solidFill>
                      <a:srgbClr val="E1E3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2889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Statistics View</a:t>
                      </a:r>
                    </a:p>
                  </a:txBody>
                  <a:tcPr>
                    <a:solidFill>
                      <a:srgbClr val="C3C7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Symbol" pitchFamily="18" charset="2"/>
                          <a:sym typeface="Wingdings"/>
                        </a:rPr>
                        <a:t></a:t>
                      </a:r>
                      <a:endParaRPr lang="en-US" sz="1200" b="1" dirty="0"/>
                    </a:p>
                  </a:txBody>
                  <a:tcPr>
                    <a:solidFill>
                      <a:srgbClr val="C3C7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-</a:t>
                      </a:r>
                    </a:p>
                  </a:txBody>
                  <a:tcPr>
                    <a:solidFill>
                      <a:srgbClr val="C3C7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2889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Canvas View</a:t>
                      </a:r>
                    </a:p>
                  </a:txBody>
                  <a:tcPr>
                    <a:solidFill>
                      <a:srgbClr val="E1E3E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Symbol" pitchFamily="18" charset="2"/>
                          <a:sym typeface="Wingdings"/>
                        </a:rPr>
                        <a:t></a:t>
                      </a:r>
                      <a:endParaRPr lang="en-US" sz="1200" b="1" dirty="0"/>
                    </a:p>
                  </a:txBody>
                  <a:tcPr>
                    <a:solidFill>
                      <a:srgbClr val="E1E3E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-</a:t>
                      </a:r>
                    </a:p>
                  </a:txBody>
                  <a:tcPr>
                    <a:solidFill>
                      <a:srgbClr val="E1E3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2889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Orientation XY Plots</a:t>
                      </a:r>
                    </a:p>
                  </a:txBody>
                  <a:tcPr>
                    <a:solidFill>
                      <a:srgbClr val="C3C7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-</a:t>
                      </a:r>
                    </a:p>
                  </a:txBody>
                  <a:tcPr>
                    <a:solidFill>
                      <a:srgbClr val="C3C7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Symbol" pitchFamily="18" charset="2"/>
                          <a:sym typeface="Wingdings"/>
                        </a:rPr>
                        <a:t></a:t>
                      </a:r>
                      <a:endParaRPr lang="en-US" sz="1200" b="1" dirty="0"/>
                    </a:p>
                  </a:txBody>
                  <a:tcPr>
                    <a:solidFill>
                      <a:srgbClr val="C3C7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2889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Inertial XY Plots</a:t>
                      </a:r>
                    </a:p>
                  </a:txBody>
                  <a:tcPr>
                    <a:solidFill>
                      <a:srgbClr val="E1E3E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-</a:t>
                      </a:r>
                    </a:p>
                  </a:txBody>
                  <a:tcPr>
                    <a:solidFill>
                      <a:srgbClr val="E1E3E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Symbol" pitchFamily="18" charset="2"/>
                          <a:sym typeface="Wingdings"/>
                        </a:rPr>
                        <a:t></a:t>
                      </a:r>
                      <a:endParaRPr lang="en-US" sz="1200" b="1" dirty="0"/>
                    </a:p>
                  </a:txBody>
                  <a:tcPr>
                    <a:solidFill>
                      <a:srgbClr val="E1E3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2889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Magnetics</a:t>
                      </a:r>
                    </a:p>
                  </a:txBody>
                  <a:tcPr>
                    <a:solidFill>
                      <a:srgbClr val="C3C7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-</a:t>
                      </a:r>
                    </a:p>
                  </a:txBody>
                  <a:tcPr>
                    <a:solidFill>
                      <a:srgbClr val="C3C7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Symbol" pitchFamily="18" charset="2"/>
                          <a:sym typeface="Wingdings"/>
                        </a:rPr>
                        <a:t></a:t>
                      </a:r>
                      <a:endParaRPr lang="en-US" sz="1200" b="1" dirty="0"/>
                    </a:p>
                  </a:txBody>
                  <a:tcPr>
                    <a:solidFill>
                      <a:srgbClr val="C3C7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2889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Kalman</a:t>
                      </a:r>
                    </a:p>
                  </a:txBody>
                  <a:tcPr>
                    <a:solidFill>
                      <a:srgbClr val="E1E3E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-</a:t>
                      </a:r>
                    </a:p>
                  </a:txBody>
                  <a:tcPr>
                    <a:solidFill>
                      <a:srgbClr val="E1E3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>
                          <a:latin typeface="Symbol" pitchFamily="18" charset="2"/>
                          <a:sym typeface="Wingdings"/>
                        </a:rPr>
                        <a:t></a:t>
                      </a:r>
                      <a:endParaRPr lang="en-US" sz="1200" b="1" dirty="0"/>
                    </a:p>
                  </a:txBody>
                  <a:tcPr>
                    <a:solidFill>
                      <a:srgbClr val="E1E3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2889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Altimeter XY</a:t>
                      </a:r>
                      <a:r>
                        <a:rPr lang="en-US" sz="1200" b="1" baseline="0" dirty="0"/>
                        <a:t> Plots</a:t>
                      </a:r>
                      <a:endParaRPr lang="en-US" sz="1200" b="1" dirty="0"/>
                    </a:p>
                  </a:txBody>
                  <a:tcPr>
                    <a:solidFill>
                      <a:srgbClr val="C3C7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-</a:t>
                      </a:r>
                    </a:p>
                  </a:txBody>
                  <a:tcPr>
                    <a:solidFill>
                      <a:srgbClr val="C3C7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Symbol" pitchFamily="18" charset="2"/>
                          <a:sym typeface="Wingdings"/>
                        </a:rPr>
                        <a:t></a:t>
                      </a:r>
                      <a:endParaRPr lang="en-US" sz="1200" b="1" dirty="0"/>
                    </a:p>
                  </a:txBody>
                  <a:tcPr>
                    <a:solidFill>
                      <a:srgbClr val="C3C7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2889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Data Logging Capability</a:t>
                      </a:r>
                    </a:p>
                  </a:txBody>
                  <a:tcPr>
                    <a:solidFill>
                      <a:srgbClr val="E1E3E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Symbol" pitchFamily="18" charset="2"/>
                          <a:sym typeface="Wingdings"/>
                        </a:rPr>
                        <a:t></a:t>
                      </a:r>
                      <a:endParaRPr lang="en-US" sz="1200" b="1" dirty="0"/>
                    </a:p>
                  </a:txBody>
                  <a:tcPr>
                    <a:solidFill>
                      <a:srgbClr val="E1E3E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Symbol" pitchFamily="18" charset="2"/>
                          <a:sym typeface="Wingdings"/>
                        </a:rPr>
                        <a:t></a:t>
                      </a:r>
                      <a:endParaRPr lang="en-US" sz="1200" b="1" dirty="0"/>
                    </a:p>
                  </a:txBody>
                  <a:tcPr>
                    <a:solidFill>
                      <a:srgbClr val="E1E3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2889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Integrated documentation</a:t>
                      </a:r>
                    </a:p>
                  </a:txBody>
                  <a:tcPr>
                    <a:solidFill>
                      <a:srgbClr val="C3C7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Symbol" pitchFamily="18" charset="2"/>
                          <a:sym typeface="Wingdings"/>
                        </a:rPr>
                        <a:t></a:t>
                      </a:r>
                      <a:endParaRPr lang="en-US" sz="1200" b="1" dirty="0"/>
                    </a:p>
                  </a:txBody>
                  <a:tcPr>
                    <a:solidFill>
                      <a:srgbClr val="C3C7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Symbol" pitchFamily="18" charset="2"/>
                          <a:sym typeface="Wingdings"/>
                        </a:rPr>
                        <a:t></a:t>
                      </a:r>
                      <a:endParaRPr lang="en-US" sz="1200" b="1" dirty="0"/>
                    </a:p>
                  </a:txBody>
                  <a:tcPr>
                    <a:solidFill>
                      <a:srgbClr val="C3C7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2889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Availability</a:t>
                      </a:r>
                    </a:p>
                  </a:txBody>
                  <a:tcPr>
                    <a:solidFill>
                      <a:srgbClr val="C3C7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Google</a:t>
                      </a:r>
                      <a:r>
                        <a:rPr lang="en-US" sz="1200" b="1" baseline="0" dirty="0"/>
                        <a:t> Play</a:t>
                      </a:r>
                      <a:endParaRPr lang="en-US" sz="1200" b="1" dirty="0"/>
                    </a:p>
                  </a:txBody>
                  <a:tcPr>
                    <a:solidFill>
                      <a:srgbClr val="C3C7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Freescale</a:t>
                      </a:r>
                      <a:r>
                        <a:rPr lang="en-US" sz="1200" b="1" baseline="0" dirty="0"/>
                        <a:t> website</a:t>
                      </a:r>
                      <a:endParaRPr lang="en-US" sz="1200" b="1" dirty="0"/>
                    </a:p>
                  </a:txBody>
                  <a:tcPr>
                    <a:solidFill>
                      <a:srgbClr val="C3C7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2889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Price</a:t>
                      </a:r>
                    </a:p>
                  </a:txBody>
                  <a:tcPr>
                    <a:solidFill>
                      <a:srgbClr val="C3C7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Free</a:t>
                      </a:r>
                    </a:p>
                  </a:txBody>
                  <a:tcPr>
                    <a:solidFill>
                      <a:srgbClr val="C3C7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Free</a:t>
                      </a:r>
                    </a:p>
                  </a:txBody>
                  <a:tcPr>
                    <a:solidFill>
                      <a:srgbClr val="C3C7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2216989" y="6326677"/>
            <a:ext cx="5693433" cy="393300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rtlCol="0" anchor="t">
            <a:noAutofit/>
          </a:bodyPr>
          <a:lstStyle/>
          <a:p>
            <a:r>
              <a:rPr lang="en-US" sz="1000" baseline="30000" dirty="0"/>
              <a:t>1 </a:t>
            </a:r>
            <a:r>
              <a:rPr lang="en-US" sz="1000" dirty="0"/>
              <a:t>FRDM_K64F and FRDM_K20D50M projects require a Processor Expert configuration change to run in wired mode.</a:t>
            </a:r>
          </a:p>
        </p:txBody>
      </p:sp>
    </p:spTree>
  </p:cSld>
  <p:clrMapOvr>
    <a:masterClrMapping/>
  </p:clrMapOvr>
  <p:transition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Using the </a:t>
            </a:r>
            <a:r>
              <a:rPr lang="en-US" dirty="0" err="1"/>
              <a:t>MCUXpresso</a:t>
            </a:r>
            <a:r>
              <a:rPr lang="en-US" dirty="0"/>
              <a:t> </a:t>
            </a:r>
            <a:r>
              <a:rPr lang="en-US" dirty="0" err="1"/>
              <a:t>Config</a:t>
            </a:r>
            <a:r>
              <a:rPr lang="en-US" dirty="0"/>
              <a:t> Tools to generate a Version 7.00 sensor-fusion enabled SDK</a:t>
            </a:r>
            <a:br>
              <a:rPr lang="en-US" dirty="0"/>
            </a:br>
            <a:endParaRPr lang="en-US" dirty="0"/>
          </a:p>
        </p:txBody>
      </p: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Sensors 101</a:t>
            </a:r>
            <a:br>
              <a:rPr lang="en-US" dirty="0"/>
            </a:br>
            <a:endParaRPr lang="en-US" dirty="0"/>
          </a:p>
        </p:txBody>
      </p:sp>
    </p:spTree>
  </p:cSld>
  <p:clrMapOvr>
    <a:masterClrMapping/>
  </p:clrMapOvr>
  <p:transition>
    <p:fade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Getting the KSDK - https://mcuxpresso.nxp.com</a:t>
            </a:r>
          </a:p>
        </p:txBody>
      </p:sp>
      <p:pic>
        <p:nvPicPr>
          <p:cNvPr id="5837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0425" y="1016000"/>
            <a:ext cx="7423150" cy="482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2" descr="Image result for shopping icon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53200" y="5562600"/>
            <a:ext cx="1143000" cy="1143000"/>
          </a:xfrm>
          <a:prstGeom prst="rect">
            <a:avLst/>
          </a:prstGeom>
          <a:noFill/>
        </p:spPr>
      </p:pic>
      <p:sp>
        <p:nvSpPr>
          <p:cNvPr id="6" name="Right Arrow 5"/>
          <p:cNvSpPr/>
          <p:nvPr/>
        </p:nvSpPr>
        <p:spPr>
          <a:xfrm flipH="1">
            <a:off x="5562600" y="4572000"/>
            <a:ext cx="609600" cy="381000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>
    <p:fad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New Configuration</a:t>
            </a:r>
          </a:p>
        </p:txBody>
      </p:sp>
      <p:pic>
        <p:nvPicPr>
          <p:cNvPr id="593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0425" y="1016000"/>
            <a:ext cx="7423150" cy="482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ight Arrow 3"/>
          <p:cNvSpPr/>
          <p:nvPr/>
        </p:nvSpPr>
        <p:spPr>
          <a:xfrm flipH="1">
            <a:off x="6019800" y="4876800"/>
            <a:ext cx="609600" cy="381000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>
    <p:fad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0425" y="250825"/>
            <a:ext cx="7423150" cy="6356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ight Arrow 3"/>
          <p:cNvSpPr/>
          <p:nvPr/>
        </p:nvSpPr>
        <p:spPr>
          <a:xfrm flipH="1">
            <a:off x="3581400" y="2667000"/>
            <a:ext cx="609600" cy="381000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267200" y="2362200"/>
            <a:ext cx="1219200" cy="106680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lIns="91440" tIns="45720" rIns="91440" rtlCol="0" anchor="t">
            <a:noAutofit/>
          </a:bodyPr>
          <a:lstStyle/>
          <a:p>
            <a:r>
              <a:rPr lang="en-US" sz="2200" dirty="0">
                <a:solidFill>
                  <a:schemeClr val="tx1"/>
                </a:solidFill>
              </a:rPr>
              <a:t>Search for your board</a:t>
            </a:r>
          </a:p>
        </p:txBody>
      </p:sp>
    </p:spTree>
  </p:cSld>
  <p:clrMapOvr>
    <a:masterClrMapping/>
  </p:clrMapOvr>
  <p:transition>
    <p:fad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0425" y="250825"/>
            <a:ext cx="7423150" cy="6356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ight Arrow 3"/>
          <p:cNvSpPr/>
          <p:nvPr/>
        </p:nvSpPr>
        <p:spPr>
          <a:xfrm flipH="1">
            <a:off x="3429000" y="5486400"/>
            <a:ext cx="609600" cy="381000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191000" y="5105400"/>
            <a:ext cx="3124200" cy="106680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lIns="91440" tIns="45720" rIns="91440" rtlCol="0" anchor="t">
            <a:noAutofit/>
          </a:bodyPr>
          <a:lstStyle/>
          <a:p>
            <a:r>
              <a:rPr lang="en-US" sz="2200" dirty="0"/>
              <a:t>Click here and follow the prompts </a:t>
            </a:r>
            <a:endParaRPr lang="en-US" sz="22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>
    <p:fad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Hint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38200" y="1828800"/>
            <a:ext cx="7086600" cy="3505200"/>
          </a:xfrm>
          <a:prstGeom prst="rect">
            <a:avLst/>
          </a:prstGeom>
          <a:noFill/>
        </p:spPr>
        <p:txBody>
          <a:bodyPr wrap="square" lIns="91440" tIns="45720" rIns="91440" rtlCol="0" anchor="t">
            <a:noAutofit/>
          </a:bodyPr>
          <a:lstStyle/>
          <a:p>
            <a:r>
              <a:rPr lang="en-US" sz="2200" b="1" dirty="0">
                <a:solidFill>
                  <a:schemeClr val="tx1"/>
                </a:solidFill>
              </a:rPr>
              <a:t>When you install your SDK, do not install it deep within a file hierarchy</a:t>
            </a:r>
            <a:r>
              <a:rPr lang="en-US" sz="2200" b="1" dirty="0"/>
              <a:t>.  Apparently KDS has problems with long path names.</a:t>
            </a:r>
            <a:endParaRPr lang="en-US" sz="2200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>
    <p:fade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6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968375"/>
            <a:ext cx="6673850" cy="4921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After downloading and expanding the SDK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00800" y="2667000"/>
            <a:ext cx="2286000" cy="2362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91440" tIns="45720" rIns="91440" rtlCol="0" anchor="t">
            <a:noAutofit/>
          </a:bodyPr>
          <a:lstStyle/>
          <a:p>
            <a:r>
              <a:rPr lang="en-US" sz="2200" dirty="0"/>
              <a:t>Additional tool options a</a:t>
            </a:r>
            <a:r>
              <a:rPr lang="en-US" sz="2200" dirty="0">
                <a:solidFill>
                  <a:schemeClr val="tx1"/>
                </a:solidFill>
              </a:rPr>
              <a:t>re available when you configure the SDK download</a:t>
            </a:r>
          </a:p>
        </p:txBody>
      </p:sp>
      <p:cxnSp>
        <p:nvCxnSpPr>
          <p:cNvPr id="6" name="Shape 5"/>
          <p:cNvCxnSpPr>
            <a:stCxn id="4" idx="0"/>
          </p:cNvCxnSpPr>
          <p:nvPr/>
        </p:nvCxnSpPr>
        <p:spPr>
          <a:xfrm rot="16200000" flipV="1">
            <a:off x="5219700" y="342900"/>
            <a:ext cx="685800" cy="3962400"/>
          </a:xfrm>
          <a:prstGeom prst="bentConnector2">
            <a:avLst/>
          </a:prstGeom>
          <a:ln w="1905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Supported development tools and how to get them</a:t>
            </a:r>
            <a:br>
              <a:rPr lang="en-US" dirty="0"/>
            </a:br>
            <a:endParaRPr lang="en-US" dirty="0"/>
          </a:p>
        </p:txBody>
      </p:sp>
    </p:spTree>
  </p:cSld>
  <p:clrMapOvr>
    <a:masterClrMapping/>
  </p:clrMapOvr>
  <p:transition>
    <p:fade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4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01700" y="377825"/>
            <a:ext cx="7340600" cy="6102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5490357" cy="557485"/>
          </a:xfrm>
          <a:solidFill>
            <a:schemeClr val="bg1"/>
          </a:solidFill>
          <a:ln>
            <a:solidFill>
              <a:schemeClr val="tx1"/>
            </a:solidFill>
          </a:ln>
        </p:spPr>
        <p:txBody>
          <a:bodyPr/>
          <a:lstStyle/>
          <a:p>
            <a:r>
              <a:rPr lang="en-US" dirty="0"/>
              <a:t>http://www.nxp.com/mcuxpresso</a:t>
            </a:r>
          </a:p>
        </p:txBody>
      </p:sp>
      <p:pic>
        <p:nvPicPr>
          <p:cNvPr id="4" name="Picture 2" descr="Image result for shopping icon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53200" y="5562600"/>
            <a:ext cx="1143000" cy="1143000"/>
          </a:xfrm>
          <a:prstGeom prst="rect">
            <a:avLst/>
          </a:prstGeom>
          <a:noFill/>
        </p:spPr>
      </p:pic>
    </p:spTree>
  </p:cSld>
  <p:clrMapOvr>
    <a:masterClrMapping/>
  </p:clrMapOvr>
  <p:transition>
    <p:fade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Kinetis Design Studio : http://www.nxp.com/kds</a:t>
            </a:r>
          </a:p>
        </p:txBody>
      </p:sp>
      <p:pic>
        <p:nvPicPr>
          <p:cNvPr id="563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0425" y="1016000"/>
            <a:ext cx="7423150" cy="482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2" descr="Image result for shopping icon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53200" y="5562600"/>
            <a:ext cx="1143000" cy="1143000"/>
          </a:xfrm>
          <a:prstGeom prst="rect">
            <a:avLst/>
          </a:prstGeom>
          <a:noFill/>
        </p:spPr>
      </p:pic>
      <p:sp>
        <p:nvSpPr>
          <p:cNvPr id="5" name="Right Arrow 4"/>
          <p:cNvSpPr/>
          <p:nvPr/>
        </p:nvSpPr>
        <p:spPr>
          <a:xfrm flipH="1">
            <a:off x="3962400" y="5410200"/>
            <a:ext cx="609600" cy="381000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>
    <p:fade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367" y="304800"/>
            <a:ext cx="8747266" cy="654049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When Invoking KDS, you will be asked to select a workspace</a:t>
            </a:r>
          </a:p>
        </p:txBody>
      </p:sp>
      <p:pic>
        <p:nvPicPr>
          <p:cNvPr id="6349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0" y="1371600"/>
            <a:ext cx="6096000" cy="3038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4572000" y="1981200"/>
            <a:ext cx="45719" cy="304800"/>
          </a:xfrm>
          <a:prstGeom prst="rect">
            <a:avLst/>
          </a:prstGeom>
          <a:noFill/>
        </p:spPr>
        <p:txBody>
          <a:bodyPr wrap="square" lIns="91440" tIns="45720" rIns="91440" rtlCol="0" anchor="t">
            <a:noAutofit/>
          </a:bodyPr>
          <a:lstStyle/>
          <a:p>
            <a:endParaRPr lang="en-US" sz="2200" dirty="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43000" y="4953000"/>
            <a:ext cx="7543800" cy="914400"/>
          </a:xfrm>
          <a:prstGeom prst="rect">
            <a:avLst/>
          </a:prstGeom>
          <a:noFill/>
        </p:spPr>
        <p:txBody>
          <a:bodyPr wrap="square" lIns="91440" tIns="45720" rIns="91440" rtlCol="0" anchor="t">
            <a:noAutofit/>
          </a:bodyPr>
          <a:lstStyle/>
          <a:p>
            <a:r>
              <a:rPr lang="en-US" sz="2200" dirty="0">
                <a:solidFill>
                  <a:schemeClr val="tx1"/>
                </a:solidFill>
              </a:rPr>
              <a:t>Choose: &lt;SDK root&gt; /boards /frdmk22f_agm01 /</a:t>
            </a:r>
            <a:r>
              <a:rPr lang="en-US" sz="2200" dirty="0" err="1">
                <a:solidFill>
                  <a:schemeClr val="tx1"/>
                </a:solidFill>
              </a:rPr>
              <a:t>issdk_examples</a:t>
            </a:r>
            <a:r>
              <a:rPr lang="en-US" sz="2200" dirty="0"/>
              <a:t> </a:t>
            </a:r>
            <a:r>
              <a:rPr lang="en-US" sz="2200" dirty="0">
                <a:solidFill>
                  <a:schemeClr val="tx1"/>
                </a:solidFill>
              </a:rPr>
              <a:t>/algorithms /</a:t>
            </a:r>
            <a:r>
              <a:rPr lang="en-US" sz="2200" dirty="0" err="1">
                <a:solidFill>
                  <a:schemeClr val="tx1"/>
                </a:solidFill>
              </a:rPr>
              <a:t>sensorfusion</a:t>
            </a:r>
            <a:endParaRPr lang="en-US" sz="2200" dirty="0">
              <a:solidFill>
                <a:schemeClr val="tx1"/>
              </a:solidFill>
            </a:endParaRPr>
          </a:p>
        </p:txBody>
      </p:sp>
      <p:sp>
        <p:nvSpPr>
          <p:cNvPr id="8" name="Right Arrow 7"/>
          <p:cNvSpPr/>
          <p:nvPr/>
        </p:nvSpPr>
        <p:spPr>
          <a:xfrm flipH="1">
            <a:off x="6553200" y="2438400"/>
            <a:ext cx="609600" cy="381000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 flipH="1">
            <a:off x="6553200" y="3886200"/>
            <a:ext cx="609600" cy="381000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An Accelerometer Measures Linear Acceleration plus Gravity</a:t>
            </a:r>
          </a:p>
        </p:txBody>
      </p:sp>
      <p:sp>
        <p:nvSpPr>
          <p:cNvPr id="5" name="Parallelogram 4"/>
          <p:cNvSpPr/>
          <p:nvPr/>
        </p:nvSpPr>
        <p:spPr>
          <a:xfrm>
            <a:off x="906681" y="2766665"/>
            <a:ext cx="7544513" cy="3092014"/>
          </a:xfrm>
          <a:prstGeom prst="parallelogram">
            <a:avLst>
              <a:gd name="adj" fmla="val 75000"/>
            </a:avLst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>
            <a:off x="3627653" y="5116595"/>
            <a:ext cx="494722" cy="2577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rot="10800000">
            <a:off x="2885570" y="5116595"/>
            <a:ext cx="2226250" cy="2577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rot="5400000" flipH="1" flipV="1">
            <a:off x="3565813" y="3570588"/>
            <a:ext cx="3092014" cy="2577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rot="5400000" flipH="1" flipV="1">
            <a:off x="4864458" y="3385067"/>
            <a:ext cx="1978889" cy="1484166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368591" y="5130942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+Y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620790" y="3017564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+X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169477" y="1772869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+Z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 rot="19140000" flipV="1">
            <a:off x="4117118" y="5206009"/>
            <a:ext cx="116127" cy="8247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704303" y="3278879"/>
            <a:ext cx="1906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17475" indent="-117475">
              <a:buFont typeface="Arial" pitchFamily="34" charset="0"/>
              <a:buChar char="•"/>
            </a:pPr>
            <a:r>
              <a:rPr lang="en-US" b="1" dirty="0"/>
              <a:t>Accelerometer</a:t>
            </a:r>
          </a:p>
        </p:txBody>
      </p:sp>
      <p:cxnSp>
        <p:nvCxnSpPr>
          <p:cNvPr id="15" name="Straight Connector 23"/>
          <p:cNvCxnSpPr/>
          <p:nvPr/>
        </p:nvCxnSpPr>
        <p:spPr>
          <a:xfrm>
            <a:off x="3875014" y="5116595"/>
            <a:ext cx="494722" cy="2577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rot="7560000">
            <a:off x="5811613" y="3731167"/>
            <a:ext cx="685507" cy="2061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5400000">
            <a:off x="4765733" y="2740807"/>
            <a:ext cx="692431" cy="2061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4086970" y="5122482"/>
            <a:ext cx="540689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5112687" y="2593967"/>
            <a:ext cx="2753" cy="32915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6003234" y="3389099"/>
            <a:ext cx="397565" cy="54068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666989" y="1229148"/>
            <a:ext cx="530145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An accelerometer by itself is a “3 axis” system</a:t>
            </a:r>
          </a:p>
          <a:p>
            <a:endParaRPr lang="en-US" b="1" dirty="0"/>
          </a:p>
          <a:p>
            <a:r>
              <a:rPr lang="en-US" b="1" dirty="0"/>
              <a:t>When any axis is vertical, we cannot</a:t>
            </a:r>
          </a:p>
          <a:p>
            <a:r>
              <a:rPr lang="en-US" b="1" dirty="0"/>
              <a:t>detect rotation about that axis</a:t>
            </a:r>
          </a:p>
        </p:txBody>
      </p:sp>
    </p:spTree>
    <p:extLst>
      <p:ext uri="{BB962C8B-B14F-4D97-AF65-F5344CB8AC3E}">
        <p14:creationId xmlns:p14="http://schemas.microsoft.com/office/powerpoint/2010/main" val="4070343850"/>
      </p:ext>
    </p:extLst>
  </p:cSld>
  <p:clrMapOvr>
    <a:masterClrMapping/>
  </p:clrMapOvr>
  <p:transition>
    <p:fade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Close the welcome screen</a:t>
            </a:r>
          </a:p>
        </p:txBody>
      </p:sp>
      <p:pic>
        <p:nvPicPr>
          <p:cNvPr id="655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20800" y="990600"/>
            <a:ext cx="65024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ight Arrow 3"/>
          <p:cNvSpPr/>
          <p:nvPr/>
        </p:nvSpPr>
        <p:spPr>
          <a:xfrm flipH="1">
            <a:off x="2209800" y="1219200"/>
            <a:ext cx="609600" cy="381000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>
    <p:fade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File-&gt;Import-&gt;Existing Projects Into Workspace</a:t>
            </a:r>
          </a:p>
        </p:txBody>
      </p:sp>
      <p:pic>
        <p:nvPicPr>
          <p:cNvPr id="6656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3200" y="1143000"/>
            <a:ext cx="8552640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ight Arrow 4"/>
          <p:cNvSpPr/>
          <p:nvPr/>
        </p:nvSpPr>
        <p:spPr>
          <a:xfrm flipH="1">
            <a:off x="8686800" y="1905000"/>
            <a:ext cx="609600" cy="381000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Arrow 5"/>
          <p:cNvSpPr/>
          <p:nvPr/>
        </p:nvSpPr>
        <p:spPr>
          <a:xfrm flipH="1">
            <a:off x="7848600" y="5181600"/>
            <a:ext cx="609600" cy="381000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>
    <p:fade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You can now double click on one of the projects to open it.</a:t>
            </a:r>
          </a:p>
        </p:txBody>
      </p:sp>
      <p:pic>
        <p:nvPicPr>
          <p:cNvPr id="6758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20800" y="1371600"/>
            <a:ext cx="65024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ight Arrow 4"/>
          <p:cNvSpPr/>
          <p:nvPr/>
        </p:nvSpPr>
        <p:spPr>
          <a:xfrm flipH="1">
            <a:off x="2895600" y="4038600"/>
            <a:ext cx="609600" cy="381000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>
    <p:fade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After clicking the hammer icon to build, you may have a few warnings…</a:t>
            </a:r>
          </a:p>
        </p:txBody>
      </p:sp>
      <p:pic>
        <p:nvPicPr>
          <p:cNvPr id="6963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8310" y="1371600"/>
            <a:ext cx="860738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ight Arrow 5"/>
          <p:cNvSpPr/>
          <p:nvPr/>
        </p:nvSpPr>
        <p:spPr>
          <a:xfrm flipH="1">
            <a:off x="1295400" y="1524000"/>
            <a:ext cx="609600" cy="381000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>
    <p:fade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Run-&gt;Debug Configurations</a:t>
            </a:r>
          </a:p>
        </p:txBody>
      </p:sp>
      <p:pic>
        <p:nvPicPr>
          <p:cNvPr id="68613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41425" y="1676400"/>
            <a:ext cx="6661150" cy="4222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457200" y="1066800"/>
            <a:ext cx="7772400" cy="838200"/>
          </a:xfrm>
          <a:prstGeom prst="rect">
            <a:avLst/>
          </a:prstGeom>
          <a:noFill/>
        </p:spPr>
        <p:txBody>
          <a:bodyPr wrap="none" lIns="91440" tIns="45720" rIns="91440" rtlCol="0" anchor="t">
            <a:noAutofit/>
          </a:bodyPr>
          <a:lstStyle/>
          <a:p>
            <a:r>
              <a:rPr lang="en-US" sz="2200" dirty="0">
                <a:solidFill>
                  <a:schemeClr val="tx1"/>
                </a:solidFill>
              </a:rPr>
              <a:t>You need to tell KDS what </a:t>
            </a:r>
            <a:r>
              <a:rPr lang="en-US" sz="2200" dirty="0" err="1">
                <a:solidFill>
                  <a:schemeClr val="tx1"/>
                </a:solidFill>
              </a:rPr>
              <a:t>OpenSDA</a:t>
            </a:r>
            <a:r>
              <a:rPr lang="en-US" sz="2200" dirty="0">
                <a:solidFill>
                  <a:schemeClr val="tx1"/>
                </a:solidFill>
              </a:rPr>
              <a:t> implementation you are using.</a:t>
            </a:r>
          </a:p>
        </p:txBody>
      </p:sp>
      <p:sp>
        <p:nvSpPr>
          <p:cNvPr id="8" name="Right Arrow 7"/>
          <p:cNvSpPr/>
          <p:nvPr/>
        </p:nvSpPr>
        <p:spPr>
          <a:xfrm flipH="1">
            <a:off x="3429000" y="4038600"/>
            <a:ext cx="609600" cy="381000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057400" y="6096000"/>
            <a:ext cx="3810000" cy="609600"/>
          </a:xfrm>
          <a:prstGeom prst="rect">
            <a:avLst/>
          </a:prstGeom>
          <a:noFill/>
        </p:spPr>
        <p:txBody>
          <a:bodyPr wrap="none" lIns="91440" tIns="45720" rIns="91440" rtlCol="0" anchor="t">
            <a:noAutofit/>
          </a:bodyPr>
          <a:lstStyle/>
          <a:p>
            <a:r>
              <a:rPr lang="en-US" sz="2200" dirty="0">
                <a:solidFill>
                  <a:schemeClr val="tx1"/>
                </a:solidFill>
              </a:rPr>
              <a:t>Here, I am using </a:t>
            </a:r>
            <a:r>
              <a:rPr lang="en-US" sz="2200" dirty="0" err="1">
                <a:solidFill>
                  <a:schemeClr val="tx1"/>
                </a:solidFill>
              </a:rPr>
              <a:t>Segger</a:t>
            </a:r>
            <a:r>
              <a:rPr lang="en-US" sz="2200" dirty="0">
                <a:solidFill>
                  <a:schemeClr val="tx1"/>
                </a:solidFill>
              </a:rPr>
              <a:t> </a:t>
            </a:r>
            <a:r>
              <a:rPr lang="en-US" sz="2200" dirty="0" err="1">
                <a:solidFill>
                  <a:schemeClr val="tx1"/>
                </a:solidFill>
              </a:rPr>
              <a:t>jlink</a:t>
            </a:r>
            <a:endParaRPr lang="en-US" sz="22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>
    <p:fade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4642" y="280715"/>
            <a:ext cx="8919357" cy="862285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Uncheck the “Enable SWO” checkbox on the Startup Tab.  Then click the “Debug” button</a:t>
            </a:r>
          </a:p>
        </p:txBody>
      </p:sp>
      <p:pic>
        <p:nvPicPr>
          <p:cNvPr id="7065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2175" y="1447800"/>
            <a:ext cx="7359650" cy="4222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ight Arrow 4"/>
          <p:cNvSpPr/>
          <p:nvPr/>
        </p:nvSpPr>
        <p:spPr>
          <a:xfrm>
            <a:off x="3124200" y="3238500"/>
            <a:ext cx="609600" cy="381000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Arrow 5"/>
          <p:cNvSpPr/>
          <p:nvPr/>
        </p:nvSpPr>
        <p:spPr>
          <a:xfrm>
            <a:off x="6324600" y="5257800"/>
            <a:ext cx="609600" cy="381000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>
    <p:fade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Your program has been downloaded , is paused at the start of execution and is ready to run/debug</a:t>
            </a:r>
          </a:p>
        </p:txBody>
      </p:sp>
      <p:pic>
        <p:nvPicPr>
          <p:cNvPr id="7168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3494" y="1447800"/>
            <a:ext cx="8177011" cy="434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ight Arrow 4"/>
          <p:cNvSpPr/>
          <p:nvPr/>
        </p:nvSpPr>
        <p:spPr>
          <a:xfrm flipH="1">
            <a:off x="3048000" y="1600200"/>
            <a:ext cx="609600" cy="381000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>
    <p:fade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Version 7.00 sensor fusion library structure</a:t>
            </a:r>
            <a:br>
              <a:rPr lang="en-US" dirty="0"/>
            </a:br>
            <a:endParaRPr lang="en-US" dirty="0"/>
          </a:p>
        </p:txBody>
      </p:sp>
    </p:spTree>
  </p:cSld>
  <p:clrMapOvr>
    <a:masterClrMapping/>
  </p:clrMapOvr>
  <p:transition>
    <p:fade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472519" y="2072776"/>
            <a:ext cx="8366682" cy="1432424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/>
          </a:p>
        </p:txBody>
      </p:sp>
      <p:sp>
        <p:nvSpPr>
          <p:cNvPr id="5" name="Rectangle 4"/>
          <p:cNvSpPr/>
          <p:nvPr/>
        </p:nvSpPr>
        <p:spPr>
          <a:xfrm>
            <a:off x="876869" y="2594832"/>
            <a:ext cx="3988194" cy="73882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6" name="Rectangle 5"/>
          <p:cNvSpPr/>
          <p:nvPr/>
        </p:nvSpPr>
        <p:spPr>
          <a:xfrm>
            <a:off x="5145583" y="2593726"/>
            <a:ext cx="3415676" cy="73882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10" name="Rounded Rectangle 9"/>
          <p:cNvSpPr/>
          <p:nvPr/>
        </p:nvSpPr>
        <p:spPr>
          <a:xfrm>
            <a:off x="450495" y="1523999"/>
            <a:ext cx="8388705" cy="39975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Application-specific bare metal or RTOS-based main()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2338970" y="2721151"/>
            <a:ext cx="1062453" cy="504913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install Sensor()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3517319" y="2712626"/>
            <a:ext cx="1262048" cy="513438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initialize Fusion Engine()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343018" y="2721151"/>
            <a:ext cx="904715" cy="495801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read Sensors()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7457907" y="2712626"/>
            <a:ext cx="982113" cy="517947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err="1"/>
              <a:t>runFusion</a:t>
            </a:r>
            <a:r>
              <a:rPr lang="en-US" sz="1000" b="1" dirty="0"/>
              <a:t>()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972365" y="2710239"/>
            <a:ext cx="1270262" cy="515825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err="1"/>
              <a:t>initSensor</a:t>
            </a:r>
            <a:r>
              <a:rPr lang="en-US" sz="1000" b="1" dirty="0"/>
              <a:t> </a:t>
            </a:r>
            <a:r>
              <a:rPr lang="en-US" sz="1000" b="1" dirty="0" err="1"/>
              <a:t>FusionGlobals</a:t>
            </a:r>
            <a:r>
              <a:rPr lang="en-US" sz="1000" b="1" dirty="0"/>
              <a:t>()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450496" y="3669755"/>
            <a:ext cx="1605061" cy="528614"/>
          </a:xfrm>
          <a:prstGeom prst="round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Status </a:t>
            </a:r>
            <a:r>
              <a:rPr lang="en-US" sz="1100" b="1" dirty="0" err="1"/>
              <a:t>SubSystem</a:t>
            </a:r>
            <a:endParaRPr lang="en-US" sz="1100" b="1" dirty="0"/>
          </a:p>
        </p:txBody>
      </p:sp>
      <p:sp>
        <p:nvSpPr>
          <p:cNvPr id="21" name="Rounded Rectangle 20"/>
          <p:cNvSpPr/>
          <p:nvPr/>
        </p:nvSpPr>
        <p:spPr>
          <a:xfrm>
            <a:off x="2139706" y="3669755"/>
            <a:ext cx="1746494" cy="528614"/>
          </a:xfrm>
          <a:prstGeom prst="round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Control </a:t>
            </a:r>
            <a:r>
              <a:rPr lang="en-US" sz="1100" b="1" dirty="0" err="1"/>
              <a:t>SubSystem</a:t>
            </a:r>
            <a:endParaRPr lang="en-US" sz="1100" b="1" dirty="0"/>
          </a:p>
        </p:txBody>
      </p:sp>
      <p:sp>
        <p:nvSpPr>
          <p:cNvPr id="27" name="Rounded Rectangle 26"/>
          <p:cNvSpPr/>
          <p:nvPr/>
        </p:nvSpPr>
        <p:spPr>
          <a:xfrm>
            <a:off x="6979632" y="3657599"/>
            <a:ext cx="1902947" cy="533400"/>
          </a:xfrm>
          <a:prstGeom prst="round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Board specific Hardware Abstraction Layer</a:t>
            </a:r>
          </a:p>
        </p:txBody>
      </p:sp>
      <p:sp>
        <p:nvSpPr>
          <p:cNvPr id="34" name="Rounded Rectangle 33"/>
          <p:cNvSpPr/>
          <p:nvPr/>
        </p:nvSpPr>
        <p:spPr>
          <a:xfrm>
            <a:off x="450495" y="4299260"/>
            <a:ext cx="6483705" cy="501340"/>
          </a:xfrm>
          <a:prstGeom prst="round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b="1" dirty="0"/>
          </a:p>
          <a:p>
            <a:pPr algn="ctr"/>
            <a:r>
              <a:rPr lang="en-US" sz="1100" b="1" dirty="0" err="1"/>
              <a:t>MCUXpresso</a:t>
            </a:r>
            <a:r>
              <a:rPr lang="en-US" sz="1100" b="1" dirty="0"/>
              <a:t> Software Design Kit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1066800" y="304800"/>
            <a:ext cx="73932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NXP Sensor Fusion for </a:t>
            </a:r>
            <a:r>
              <a:rPr lang="en-US" sz="2400" b="1" dirty="0" err="1"/>
              <a:t>Kinetis</a:t>
            </a:r>
            <a:r>
              <a:rPr lang="en-US" sz="2400" b="1" dirty="0"/>
              <a:t> MCUs </a:t>
            </a:r>
            <a:r>
              <a:rPr lang="en-US" sz="2400" b="1" dirty="0" err="1"/>
              <a:t>Verson</a:t>
            </a:r>
            <a:r>
              <a:rPr lang="en-US" sz="2400" b="1" dirty="0"/>
              <a:t> 7.00</a:t>
            </a:r>
          </a:p>
        </p:txBody>
      </p:sp>
      <p:sp>
        <p:nvSpPr>
          <p:cNvPr id="46" name="Rounded Rectangle 45"/>
          <p:cNvSpPr/>
          <p:nvPr/>
        </p:nvSpPr>
        <p:spPr>
          <a:xfrm>
            <a:off x="5411032" y="3669755"/>
            <a:ext cx="1485992" cy="540199"/>
          </a:xfrm>
          <a:prstGeom prst="round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err="1"/>
              <a:t>NonVolatile</a:t>
            </a:r>
            <a:r>
              <a:rPr lang="en-US" sz="1100" b="1" dirty="0"/>
              <a:t> Storage</a:t>
            </a:r>
          </a:p>
        </p:txBody>
      </p:sp>
      <p:sp>
        <p:nvSpPr>
          <p:cNvPr id="47" name="Rounded Rectangle 46"/>
          <p:cNvSpPr/>
          <p:nvPr/>
        </p:nvSpPr>
        <p:spPr>
          <a:xfrm>
            <a:off x="3962400" y="3667181"/>
            <a:ext cx="1357373" cy="528614"/>
          </a:xfrm>
          <a:prstGeom prst="round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Intelligent Sensor SDK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990600" y="2090596"/>
            <a:ext cx="525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Sensor Fusion Core Functions</a:t>
            </a:r>
          </a:p>
        </p:txBody>
      </p:sp>
      <p:cxnSp>
        <p:nvCxnSpPr>
          <p:cNvPr id="56" name="Straight Arrow Connector 55"/>
          <p:cNvCxnSpPr>
            <a:stCxn id="5" idx="3"/>
          </p:cNvCxnSpPr>
          <p:nvPr/>
        </p:nvCxnSpPr>
        <p:spPr>
          <a:xfrm flipV="1">
            <a:off x="4865063" y="2963137"/>
            <a:ext cx="468633" cy="110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Elbow Connector 159"/>
          <p:cNvCxnSpPr>
            <a:stCxn id="14" idx="3"/>
            <a:endCxn id="13" idx="0"/>
          </p:cNvCxnSpPr>
          <p:nvPr/>
        </p:nvCxnSpPr>
        <p:spPr>
          <a:xfrm flipH="1" flipV="1">
            <a:off x="5795376" y="2721151"/>
            <a:ext cx="2644644" cy="250449"/>
          </a:xfrm>
          <a:prstGeom prst="bentConnector4">
            <a:avLst>
              <a:gd name="adj1" fmla="val -8644"/>
              <a:gd name="adj2" fmla="val 194680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endCxn id="15" idx="1"/>
          </p:cNvCxnSpPr>
          <p:nvPr/>
        </p:nvCxnSpPr>
        <p:spPr>
          <a:xfrm>
            <a:off x="680393" y="2963137"/>
            <a:ext cx="291972" cy="501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893310" y="4273111"/>
            <a:ext cx="5357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chemeClr val="bg1"/>
                </a:solidFill>
              </a:rPr>
              <a:t>GPIO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2760468" y="4275432"/>
            <a:ext cx="57900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chemeClr val="bg1"/>
                </a:solidFill>
              </a:rPr>
              <a:t>UART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4543310" y="4273111"/>
            <a:ext cx="72167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chemeClr val="bg1"/>
                </a:solidFill>
              </a:rPr>
              <a:t>I</a:t>
            </a:r>
            <a:r>
              <a:rPr lang="en-US" sz="1100" b="1" baseline="30000" dirty="0">
                <a:solidFill>
                  <a:schemeClr val="bg1"/>
                </a:solidFill>
              </a:rPr>
              <a:t>2</a:t>
            </a:r>
            <a:r>
              <a:rPr lang="en-US" sz="1100" b="1" dirty="0">
                <a:solidFill>
                  <a:schemeClr val="bg1"/>
                </a:solidFill>
              </a:rPr>
              <a:t>C / SPI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5749898" y="4291738"/>
            <a:ext cx="11320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chemeClr val="bg1"/>
                </a:solidFill>
              </a:rPr>
              <a:t>Flash Memory</a:t>
            </a:r>
          </a:p>
        </p:txBody>
      </p:sp>
      <p:cxnSp>
        <p:nvCxnSpPr>
          <p:cNvPr id="65" name="Elbow Connector 64"/>
          <p:cNvCxnSpPr>
            <a:stCxn id="10" idx="1"/>
            <a:endCxn id="34" idx="1"/>
          </p:cNvCxnSpPr>
          <p:nvPr/>
        </p:nvCxnSpPr>
        <p:spPr>
          <a:xfrm rot="10800000" flipV="1">
            <a:off x="450495" y="1723874"/>
            <a:ext cx="12700" cy="2826055"/>
          </a:xfrm>
          <a:prstGeom prst="bentConnector3">
            <a:avLst>
              <a:gd name="adj1" fmla="val 1800000"/>
            </a:avLst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 rot="16200000">
            <a:off x="-1177711" y="3181444"/>
            <a:ext cx="256352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The KSDK is available to main as well</a:t>
            </a:r>
          </a:p>
        </p:txBody>
      </p:sp>
      <p:sp>
        <p:nvSpPr>
          <p:cNvPr id="68" name="Rounded Rectangle 67"/>
          <p:cNvSpPr/>
          <p:nvPr/>
        </p:nvSpPr>
        <p:spPr>
          <a:xfrm>
            <a:off x="6348187" y="2712626"/>
            <a:ext cx="967013" cy="517947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condition Sensor Readings()</a:t>
            </a:r>
          </a:p>
        </p:txBody>
      </p:sp>
    </p:spTree>
  </p:cSld>
  <p:clrMapOvr>
    <a:masterClrMapping/>
  </p:clrMapOvr>
  <p:transition>
    <p:fade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Primary Subsystems and Associated Peripherals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723900" y="1600200"/>
          <a:ext cx="7696200" cy="2059940"/>
        </p:xfrm>
        <a:graphic>
          <a:graphicData uri="http://schemas.openxmlformats.org/drawingml/2006/table">
            <a:tbl>
              <a:tblPr/>
              <a:tblGrid>
                <a:gridCol w="10494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2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240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6064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4986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400" b="1" dirty="0">
                          <a:solidFill>
                            <a:schemeClr val="bg1"/>
                          </a:solidFill>
                          <a:latin typeface="Arial"/>
                          <a:ea typeface="Times New Roman"/>
                        </a:rPr>
                        <a:t>Subsystem</a:t>
                      </a: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400" b="1" dirty="0">
                          <a:solidFill>
                            <a:schemeClr val="bg1"/>
                          </a:solidFill>
                          <a:latin typeface="Arial"/>
                          <a:ea typeface="Times New Roman"/>
                        </a:rPr>
                        <a:t>Required</a:t>
                      </a: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400" b="1" dirty="0">
                          <a:solidFill>
                            <a:schemeClr val="bg1"/>
                          </a:solidFill>
                          <a:latin typeface="Arial"/>
                          <a:ea typeface="Times New Roman"/>
                        </a:rPr>
                        <a:t>Peripherals Required</a:t>
                      </a: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400" b="1" dirty="0">
                          <a:solidFill>
                            <a:schemeClr val="bg1"/>
                          </a:solidFill>
                          <a:latin typeface="Arial"/>
                          <a:ea typeface="Times New Roman"/>
                        </a:rPr>
                        <a:t>Comments</a:t>
                      </a: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293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400" b="1" dirty="0">
                          <a:latin typeface="Arial"/>
                          <a:ea typeface="Times New Roman"/>
                        </a:rPr>
                        <a:t>Main</a:t>
                      </a: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400" b="1" dirty="0">
                          <a:latin typeface="Arial"/>
                          <a:ea typeface="Times New Roman"/>
                        </a:rPr>
                        <a:t>Yes</a:t>
                      </a: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400" b="1" dirty="0">
                          <a:latin typeface="Arial"/>
                          <a:ea typeface="Times New Roman"/>
                        </a:rPr>
                        <a:t>Timer</a:t>
                      </a: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400" b="1" dirty="0">
                          <a:latin typeface="Arial"/>
                          <a:ea typeface="Times New Roman"/>
                        </a:rPr>
                        <a:t>PIT or similar if bare metal;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400" b="1" dirty="0" err="1">
                          <a:latin typeface="Arial"/>
                          <a:ea typeface="Times New Roman"/>
                        </a:rPr>
                        <a:t>SysTick</a:t>
                      </a:r>
                      <a:r>
                        <a:rPr lang="en-US" sz="1400" b="1" dirty="0">
                          <a:latin typeface="Arial"/>
                          <a:ea typeface="Times New Roman"/>
                        </a:rPr>
                        <a:t> commonly used for RTOS</a:t>
                      </a: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990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400" b="1">
                          <a:latin typeface="Arial"/>
                          <a:ea typeface="Times New Roman"/>
                        </a:rPr>
                        <a:t>Control</a:t>
                      </a: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400" b="1">
                          <a:latin typeface="Arial"/>
                          <a:ea typeface="Times New Roman"/>
                        </a:rPr>
                        <a:t>Debug minimum</a:t>
                      </a: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400" b="1">
                          <a:latin typeface="Arial"/>
                          <a:ea typeface="Times New Roman"/>
                        </a:rPr>
                        <a:t>UART</a:t>
                      </a: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400" b="1">
                          <a:latin typeface="Arial"/>
                          <a:ea typeface="Times New Roman"/>
                        </a:rPr>
                        <a:t>Example projects utilize two, one for OpenSDA wired connections, one for Bluetooth.</a:t>
                      </a: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212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400" b="1" dirty="0">
                          <a:latin typeface="Arial"/>
                          <a:ea typeface="Times New Roman"/>
                        </a:rPr>
                        <a:t>Status</a:t>
                      </a: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400" b="1" dirty="0">
                          <a:latin typeface="Arial"/>
                          <a:ea typeface="Times New Roman"/>
                        </a:rPr>
                        <a:t>No</a:t>
                      </a: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400" b="1" dirty="0">
                          <a:latin typeface="Arial"/>
                          <a:ea typeface="Times New Roman"/>
                        </a:rPr>
                        <a:t>Tri-Color LED</a:t>
                      </a: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endParaRPr lang="en-US" sz="1400" b="1" dirty="0">
                        <a:latin typeface="Arial"/>
                        <a:ea typeface="Times New Roman"/>
                      </a:endParaRP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212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400" b="1">
                          <a:latin typeface="Arial"/>
                          <a:ea typeface="Times New Roman"/>
                        </a:rPr>
                        <a:t>ISSDK</a:t>
                      </a: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400" b="1" dirty="0">
                          <a:latin typeface="Arial"/>
                          <a:ea typeface="Times New Roman"/>
                        </a:rPr>
                        <a:t>Yes</a:t>
                      </a: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400" b="1">
                          <a:latin typeface="Arial"/>
                          <a:ea typeface="Times New Roman"/>
                        </a:rPr>
                        <a:t>I</a:t>
                      </a:r>
                      <a:r>
                        <a:rPr lang="en-US" sz="1400" b="1" baseline="30000">
                          <a:latin typeface="Arial"/>
                          <a:ea typeface="Times New Roman"/>
                        </a:rPr>
                        <a:t>2</a:t>
                      </a:r>
                      <a:r>
                        <a:rPr lang="en-US" sz="1400" b="1">
                          <a:latin typeface="Arial"/>
                          <a:ea typeface="Times New Roman"/>
                        </a:rPr>
                        <a:t>C and/or SPI</a:t>
                      </a: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400" b="1" dirty="0">
                          <a:latin typeface="Arial"/>
                          <a:ea typeface="Times New Roman"/>
                        </a:rPr>
                        <a:t>As required by the specific set of sensors used</a:t>
                      </a: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24643" y="276225"/>
            <a:ext cx="8747266" cy="65405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What do we mean: Accelerometers measure linear acceleration plus gravity?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65518" y="1653886"/>
            <a:ext cx="1971675" cy="1943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1177627" y="3733809"/>
            <a:ext cx="313419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When horizontal, and at rest:</a:t>
            </a:r>
          </a:p>
          <a:p>
            <a:r>
              <a:rPr lang="en-US" dirty="0"/>
              <a:t>X = 0</a:t>
            </a:r>
          </a:p>
          <a:p>
            <a:r>
              <a:rPr lang="en-US" dirty="0"/>
              <a:t>Y = 0</a:t>
            </a:r>
          </a:p>
          <a:p>
            <a:r>
              <a:rPr lang="en-US" dirty="0"/>
              <a:t>Z = 1g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560436" y="1653886"/>
            <a:ext cx="1971675" cy="1943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8" name="Straight Arrow Connector 7"/>
          <p:cNvCxnSpPr/>
          <p:nvPr/>
        </p:nvCxnSpPr>
        <p:spPr>
          <a:xfrm flipH="1" flipV="1">
            <a:off x="4350327" y="1392382"/>
            <a:ext cx="1357746" cy="83820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209309" y="3733809"/>
            <a:ext cx="358832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When horizontal, and accelerating at 1g in the direction of the arrow:</a:t>
            </a:r>
          </a:p>
          <a:p>
            <a:r>
              <a:rPr lang="en-US" dirty="0"/>
              <a:t>X = 1g</a:t>
            </a:r>
          </a:p>
          <a:p>
            <a:r>
              <a:rPr lang="en-US" dirty="0"/>
              <a:t>Y = 0</a:t>
            </a:r>
          </a:p>
          <a:p>
            <a:r>
              <a:rPr lang="en-US" dirty="0"/>
              <a:t>Z = 1g</a:t>
            </a:r>
          </a:p>
        </p:txBody>
      </p:sp>
    </p:spTree>
    <p:extLst>
      <p:ext uri="{BB962C8B-B14F-4D97-AF65-F5344CB8AC3E}">
        <p14:creationId xmlns:p14="http://schemas.microsoft.com/office/powerpoint/2010/main" val="3324644190"/>
      </p:ext>
    </p:extLst>
  </p:cSld>
  <p:clrMapOvr>
    <a:masterClrMapping/>
  </p:clrMapOvr>
  <p:transition>
    <p:fade/>
  </p:transition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399" y="280715"/>
            <a:ext cx="8438509" cy="654049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Example: FRDM-K64F and FRDM-FXS-MULT2-B / peripheral assignments</a:t>
            </a:r>
            <a:br>
              <a:rPr lang="en-US" dirty="0"/>
            </a:br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609600" y="1295400"/>
          <a:ext cx="7924800" cy="4538980"/>
        </p:xfrm>
        <a:graphic>
          <a:graphicData uri="http://schemas.openxmlformats.org/drawingml/2006/table">
            <a:tbl>
              <a:tblPr/>
              <a:tblGrid>
                <a:gridCol w="1672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00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75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550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400" b="1" dirty="0">
                          <a:solidFill>
                            <a:schemeClr val="bg1"/>
                          </a:solidFill>
                          <a:latin typeface="Arial"/>
                          <a:ea typeface="Times New Roman"/>
                        </a:rPr>
                        <a:t>Subsystem</a:t>
                      </a: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400" b="1" dirty="0">
                          <a:solidFill>
                            <a:schemeClr val="bg1"/>
                          </a:solidFill>
                          <a:latin typeface="Arial"/>
                          <a:ea typeface="Times New Roman"/>
                        </a:rPr>
                        <a:t>Function</a:t>
                      </a: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400" b="1" dirty="0">
                          <a:solidFill>
                            <a:schemeClr val="bg1"/>
                          </a:solidFill>
                          <a:latin typeface="Arial"/>
                          <a:ea typeface="Times New Roman"/>
                        </a:rPr>
                        <a:t>Suggestion</a:t>
                      </a: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400" b="1" dirty="0">
                          <a:solidFill>
                            <a:schemeClr val="bg1"/>
                          </a:solidFill>
                          <a:latin typeface="Arial"/>
                          <a:ea typeface="Times New Roman"/>
                        </a:rPr>
                        <a:t>Comments</a:t>
                      </a: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400" b="1">
                          <a:latin typeface="Arial"/>
                          <a:ea typeface="Times New Roman"/>
                        </a:rPr>
                        <a:t>Bare-metal main</a:t>
                      </a: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400" b="1">
                          <a:latin typeface="Arial"/>
                          <a:ea typeface="Times New Roman"/>
                        </a:rPr>
                        <a:t>Timer</a:t>
                      </a: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400" b="1">
                          <a:latin typeface="Arial"/>
                          <a:ea typeface="Times New Roman"/>
                        </a:rPr>
                        <a:t>PIT0</a:t>
                      </a: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400" b="1">
                          <a:latin typeface="Arial"/>
                          <a:ea typeface="Times New Roman"/>
                        </a:rPr>
                        <a:t>Encapsulated in driver_pit.c/.h</a:t>
                      </a: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400" b="1" dirty="0" err="1">
                          <a:latin typeface="Arial"/>
                          <a:ea typeface="Times New Roman"/>
                        </a:rPr>
                        <a:t>FreeRTOS</a:t>
                      </a:r>
                      <a:r>
                        <a:rPr lang="en-US" sz="1400" b="1" dirty="0">
                          <a:latin typeface="Arial"/>
                          <a:ea typeface="Times New Roman"/>
                        </a:rPr>
                        <a:t> main</a:t>
                      </a: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400" b="1" dirty="0">
                          <a:latin typeface="Arial"/>
                          <a:ea typeface="Times New Roman"/>
                        </a:rPr>
                        <a:t>Timer</a:t>
                      </a: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400" b="1" dirty="0" err="1">
                          <a:latin typeface="Arial"/>
                          <a:ea typeface="Times New Roman"/>
                        </a:rPr>
                        <a:t>SysTick</a:t>
                      </a:r>
                      <a:endParaRPr lang="en-US" sz="1400" b="1" dirty="0">
                        <a:latin typeface="Arial"/>
                        <a:ea typeface="Times New Roman"/>
                      </a:endParaRP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400" b="1" dirty="0">
                          <a:latin typeface="Arial"/>
                          <a:ea typeface="Times New Roman"/>
                        </a:rPr>
                        <a:t>Possible interaction with Sensor Toolbox metrics measurement</a:t>
                      </a: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400" b="1">
                          <a:latin typeface="Arial"/>
                          <a:ea typeface="Times New Roman"/>
                        </a:rPr>
                        <a:t>Control</a:t>
                      </a: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400" b="1">
                          <a:latin typeface="Arial"/>
                          <a:ea typeface="Times New Roman"/>
                        </a:rPr>
                        <a:t>UART</a:t>
                      </a: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400" b="1">
                          <a:latin typeface="Arial"/>
                          <a:ea typeface="Times New Roman"/>
                        </a:rPr>
                        <a:t>UART3 on PTC17:16</a:t>
                      </a: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400" b="1">
                          <a:latin typeface="Arial"/>
                          <a:ea typeface="Times New Roman"/>
                        </a:rPr>
                        <a:t>Connects to Bluetooth module on sensor shields</a:t>
                      </a: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endParaRPr lang="en-US" sz="1400" b="1" dirty="0">
                        <a:latin typeface="Arial"/>
                        <a:ea typeface="Times New Roman"/>
                      </a:endParaRP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endParaRPr lang="en-US" sz="1400" b="1" dirty="0">
                        <a:latin typeface="Arial"/>
                        <a:ea typeface="Times New Roman"/>
                      </a:endParaRP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400" b="1" dirty="0">
                          <a:latin typeface="Arial"/>
                          <a:ea typeface="Times New Roman"/>
                        </a:rPr>
                        <a:t>UART0 on PTB17:16</a:t>
                      </a: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400" b="1" dirty="0">
                          <a:latin typeface="Arial"/>
                          <a:ea typeface="Times New Roman"/>
                        </a:rPr>
                        <a:t>Connects to </a:t>
                      </a:r>
                      <a:r>
                        <a:rPr lang="en-US" sz="1400" b="1" dirty="0" err="1">
                          <a:latin typeface="Arial"/>
                          <a:ea typeface="Times New Roman"/>
                        </a:rPr>
                        <a:t>OpenSDA</a:t>
                      </a:r>
                      <a:r>
                        <a:rPr lang="en-US" sz="1400" b="1" dirty="0">
                          <a:latin typeface="Arial"/>
                          <a:ea typeface="Times New Roman"/>
                        </a:rPr>
                        <a:t> CDC (UART/USB) on the Freedom board</a:t>
                      </a: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400" b="1">
                          <a:latin typeface="Arial"/>
                          <a:ea typeface="Times New Roman"/>
                        </a:rPr>
                        <a:t>Status</a:t>
                      </a: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400" b="1">
                          <a:latin typeface="Arial"/>
                          <a:ea typeface="Times New Roman"/>
                        </a:rPr>
                        <a:t>Red LED</a:t>
                      </a: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400" b="1">
                          <a:latin typeface="Arial"/>
                          <a:ea typeface="Times New Roman"/>
                        </a:rPr>
                        <a:t>PTB22</a:t>
                      </a: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endParaRPr lang="en-US" sz="1400" b="1">
                        <a:latin typeface="Arial"/>
                        <a:ea typeface="Times New Roman"/>
                      </a:endParaRP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endParaRPr lang="en-US" sz="1400" b="1">
                        <a:latin typeface="Arial"/>
                        <a:ea typeface="Times New Roman"/>
                      </a:endParaRP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400" b="1">
                          <a:latin typeface="Arial"/>
                          <a:ea typeface="Times New Roman"/>
                        </a:rPr>
                        <a:t>Green LED</a:t>
                      </a: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400" b="1">
                          <a:latin typeface="Arial"/>
                          <a:ea typeface="Times New Roman"/>
                        </a:rPr>
                        <a:t>PTE26</a:t>
                      </a: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endParaRPr lang="en-US" sz="1400" b="1">
                        <a:latin typeface="Arial"/>
                        <a:ea typeface="Times New Roman"/>
                      </a:endParaRP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400" b="1" dirty="0">
                          <a:latin typeface="Arial"/>
                          <a:ea typeface="Times New Roman"/>
                        </a:rPr>
                        <a:t>ISSDK</a:t>
                      </a: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400" b="1" dirty="0">
                          <a:latin typeface="Arial"/>
                          <a:ea typeface="Times New Roman"/>
                        </a:rPr>
                        <a:t>I</a:t>
                      </a:r>
                      <a:r>
                        <a:rPr lang="en-US" sz="1400" b="1" baseline="30000" dirty="0">
                          <a:latin typeface="Arial"/>
                          <a:ea typeface="Times New Roman"/>
                        </a:rPr>
                        <a:t>2</a:t>
                      </a:r>
                      <a:r>
                        <a:rPr lang="en-US" sz="1400" b="1" dirty="0">
                          <a:latin typeface="Arial"/>
                          <a:ea typeface="Times New Roman"/>
                        </a:rPr>
                        <a:t>C</a:t>
                      </a: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400" b="1" dirty="0">
                          <a:latin typeface="Arial"/>
                          <a:ea typeface="Times New Roman"/>
                        </a:rPr>
                        <a:t>I</a:t>
                      </a:r>
                      <a:r>
                        <a:rPr lang="en-US" sz="1400" b="1" baseline="30000" dirty="0">
                          <a:latin typeface="Arial"/>
                          <a:ea typeface="Times New Roman"/>
                        </a:rPr>
                        <a:t>2</a:t>
                      </a:r>
                      <a:r>
                        <a:rPr lang="en-US" sz="1400" b="1" dirty="0">
                          <a:latin typeface="Arial"/>
                          <a:ea typeface="Times New Roman"/>
                        </a:rPr>
                        <a:t>C0 on PTC11:10</a:t>
                      </a: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400" b="1" dirty="0">
                          <a:latin typeface="Arial"/>
                          <a:ea typeface="Times New Roman"/>
                        </a:rPr>
                        <a:t>All I</a:t>
                      </a:r>
                      <a:r>
                        <a:rPr lang="en-US" sz="1400" b="1" baseline="30000" dirty="0">
                          <a:latin typeface="Arial"/>
                          <a:ea typeface="Times New Roman"/>
                        </a:rPr>
                        <a:t>2</a:t>
                      </a:r>
                      <a:r>
                        <a:rPr lang="en-US" sz="1400" b="1" dirty="0">
                          <a:latin typeface="Arial"/>
                          <a:ea typeface="Times New Roman"/>
                        </a:rPr>
                        <a:t>C sensors on FRDM-FXS-MULT2-B (excluding the FXLS8471Q)</a:t>
                      </a: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endParaRPr lang="en-US" sz="1400" b="1">
                        <a:latin typeface="Arial"/>
                        <a:ea typeface="Times New Roman"/>
                      </a:endParaRP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400" b="1">
                          <a:latin typeface="Arial"/>
                          <a:ea typeface="Times New Roman"/>
                        </a:rPr>
                        <a:t>Accel/Mag</a:t>
                      </a: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400" b="1">
                          <a:latin typeface="Arial"/>
                          <a:ea typeface="Times New Roman"/>
                        </a:rPr>
                        <a:t>FXOS8700</a:t>
                      </a: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400" b="1">
                          <a:latin typeface="Arial"/>
                          <a:ea typeface="Times New Roman"/>
                        </a:rPr>
                        <a:t>I</a:t>
                      </a:r>
                      <a:r>
                        <a:rPr lang="en-US" sz="1400" b="1" baseline="30000">
                          <a:latin typeface="Arial"/>
                          <a:ea typeface="Times New Roman"/>
                        </a:rPr>
                        <a:t>2</a:t>
                      </a:r>
                      <a:r>
                        <a:rPr lang="en-US" sz="1400" b="1">
                          <a:latin typeface="Arial"/>
                          <a:ea typeface="Times New Roman"/>
                        </a:rPr>
                        <a:t>C address 0x1E on the FRDM-FXS-MULT2-B</a:t>
                      </a: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endParaRPr lang="en-US" sz="1400" b="1" dirty="0">
                        <a:latin typeface="Arial"/>
                        <a:ea typeface="Times New Roman"/>
                      </a:endParaRP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400" b="1" dirty="0">
                          <a:latin typeface="Arial"/>
                          <a:ea typeface="Times New Roman"/>
                        </a:rPr>
                        <a:t>Gyro</a:t>
                      </a: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400" b="1" dirty="0">
                          <a:latin typeface="Arial"/>
                          <a:ea typeface="Times New Roman"/>
                        </a:rPr>
                        <a:t>FXAS21002</a:t>
                      </a: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400" b="1" dirty="0">
                          <a:latin typeface="Arial"/>
                          <a:ea typeface="Times New Roman"/>
                        </a:rPr>
                        <a:t>I</a:t>
                      </a:r>
                      <a:r>
                        <a:rPr lang="en-US" sz="1400" b="1" baseline="30000" dirty="0">
                          <a:latin typeface="Arial"/>
                          <a:ea typeface="Times New Roman"/>
                        </a:rPr>
                        <a:t>2</a:t>
                      </a:r>
                      <a:r>
                        <a:rPr lang="en-US" sz="1400" b="1" dirty="0">
                          <a:latin typeface="Arial"/>
                          <a:ea typeface="Times New Roman"/>
                        </a:rPr>
                        <a:t>C address 0x20 on the FRDM-FXS-MULT2-B</a:t>
                      </a: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endParaRPr lang="en-US" sz="1400" b="1">
                        <a:latin typeface="Arial"/>
                        <a:ea typeface="Times New Roman"/>
                      </a:endParaRP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400" b="1">
                          <a:latin typeface="Arial"/>
                          <a:ea typeface="Times New Roman"/>
                        </a:rPr>
                        <a:t>Altimeter</a:t>
                      </a: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400" b="1">
                          <a:latin typeface="Arial"/>
                          <a:ea typeface="Times New Roman"/>
                        </a:rPr>
                        <a:t>MPL3115A2</a:t>
                      </a: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400" b="1" dirty="0">
                          <a:latin typeface="Arial"/>
                          <a:ea typeface="Times New Roman"/>
                        </a:rPr>
                        <a:t>I</a:t>
                      </a:r>
                      <a:r>
                        <a:rPr lang="en-US" sz="1400" b="1" baseline="30000" dirty="0">
                          <a:latin typeface="Arial"/>
                          <a:ea typeface="Times New Roman"/>
                        </a:rPr>
                        <a:t>2</a:t>
                      </a:r>
                      <a:r>
                        <a:rPr lang="en-US" sz="1400" b="1" dirty="0">
                          <a:latin typeface="Arial"/>
                          <a:ea typeface="Times New Roman"/>
                        </a:rPr>
                        <a:t>C address 0x60 on the FRDM-FXS-MULT2-B</a:t>
                      </a: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88065" name="Rectangle 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</a:b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88066" name="Rectangle 2"/>
          <p:cNvSpPr>
            <a:spLocks noChangeArrowheads="1"/>
          </p:cNvSpPr>
          <p:nvPr/>
        </p:nvSpPr>
        <p:spPr bwMode="auto">
          <a:xfrm>
            <a:off x="0" y="0"/>
            <a:ext cx="3017838" cy="7938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prstDash val="solid"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</p:cSld>
  <p:clrMapOvr>
    <a:masterClrMapping/>
  </p:clrMapOvr>
  <p:transition>
    <p:fade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Observations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2400" b="1" dirty="0"/>
              <a:t>The status and control subsystems are available to both the sensor fusion core and customer functions.</a:t>
            </a:r>
          </a:p>
          <a:p>
            <a:r>
              <a:rPr lang="en-US" sz="2400" b="1" dirty="0"/>
              <a:t>Everything is coded in C, but with a top level organization that could easily be recast into C++ in the future.</a:t>
            </a:r>
          </a:p>
          <a:p>
            <a:r>
              <a:rPr lang="en-US" sz="2400" b="1" dirty="0"/>
              <a:t>The sensor fusion core is (with the possible exception of some covariance numbers) completely hardware independent.</a:t>
            </a:r>
          </a:p>
          <a:p>
            <a:r>
              <a:rPr lang="en-US" sz="2400" b="1" dirty="0"/>
              <a:t>There are no low level procedural interfaces, you just look up sensor fusion outputs from standard global locations.</a:t>
            </a:r>
          </a:p>
          <a:p>
            <a:endParaRPr lang="en-US" sz="2400" b="1" dirty="0"/>
          </a:p>
        </p:txBody>
      </p:sp>
    </p:spTree>
  </p:cSld>
  <p:clrMapOvr>
    <a:masterClrMapping/>
  </p:clrMapOvr>
  <p:transition>
    <p:fade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 Road trip-</a:t>
            </a:r>
            <a:br>
              <a:rPr lang="en-US" dirty="0"/>
            </a:br>
            <a:r>
              <a:rPr lang="en-US" dirty="0"/>
              <a:t>Pause here to interactively review a project</a:t>
            </a:r>
          </a:p>
        </p:txBody>
      </p:sp>
    </p:spTree>
  </p:cSld>
  <p:clrMapOvr>
    <a:masterClrMapping/>
  </p:clrMapOvr>
  <p:transition>
    <p:fade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Sensor Fusion File Structure Within the SDK</a:t>
            </a:r>
          </a:p>
        </p:txBody>
      </p:sp>
      <p:sp>
        <p:nvSpPr>
          <p:cNvPr id="5" name="Rectangle 4"/>
          <p:cNvSpPr/>
          <p:nvPr/>
        </p:nvSpPr>
        <p:spPr>
          <a:xfrm>
            <a:off x="228600" y="1066800"/>
            <a:ext cx="2514600" cy="381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>
                <a:solidFill>
                  <a:schemeClr val="bg1"/>
                </a:solidFill>
              </a:rPr>
              <a:t>SDK_2.1_FRDM-K22F-AGM01</a:t>
            </a:r>
          </a:p>
        </p:txBody>
      </p:sp>
      <p:sp>
        <p:nvSpPr>
          <p:cNvPr id="6" name="Rectangle 5"/>
          <p:cNvSpPr/>
          <p:nvPr/>
        </p:nvSpPr>
        <p:spPr>
          <a:xfrm>
            <a:off x="1219200" y="1828800"/>
            <a:ext cx="1327150" cy="381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boards</a:t>
            </a:r>
          </a:p>
        </p:txBody>
      </p:sp>
      <p:sp>
        <p:nvSpPr>
          <p:cNvPr id="7" name="Rectangle 6"/>
          <p:cNvSpPr/>
          <p:nvPr/>
        </p:nvSpPr>
        <p:spPr>
          <a:xfrm>
            <a:off x="1828800" y="2362200"/>
            <a:ext cx="1327150" cy="381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frdmk22f_agm01</a:t>
            </a:r>
          </a:p>
        </p:txBody>
      </p:sp>
      <p:sp>
        <p:nvSpPr>
          <p:cNvPr id="8" name="Rectangle 7"/>
          <p:cNvSpPr/>
          <p:nvPr/>
        </p:nvSpPr>
        <p:spPr>
          <a:xfrm>
            <a:off x="2895600" y="2819400"/>
            <a:ext cx="1447800" cy="381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Issdk_examples</a:t>
            </a:r>
            <a:endParaRPr lang="en-US" sz="1200" dirty="0"/>
          </a:p>
        </p:txBody>
      </p:sp>
      <p:sp>
        <p:nvSpPr>
          <p:cNvPr id="9" name="Rectangle 8"/>
          <p:cNvSpPr/>
          <p:nvPr/>
        </p:nvSpPr>
        <p:spPr>
          <a:xfrm>
            <a:off x="4038600" y="3276600"/>
            <a:ext cx="1447800" cy="381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algorithms</a:t>
            </a:r>
          </a:p>
        </p:txBody>
      </p:sp>
      <p:sp>
        <p:nvSpPr>
          <p:cNvPr id="10" name="Rectangle 9"/>
          <p:cNvSpPr/>
          <p:nvPr/>
        </p:nvSpPr>
        <p:spPr>
          <a:xfrm>
            <a:off x="5257800" y="3733800"/>
            <a:ext cx="1447800" cy="381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sensorfusion</a:t>
            </a:r>
            <a:endParaRPr lang="en-US" sz="1200" dirty="0"/>
          </a:p>
        </p:txBody>
      </p:sp>
      <p:sp>
        <p:nvSpPr>
          <p:cNvPr id="11" name="Rectangle 10"/>
          <p:cNvSpPr/>
          <p:nvPr/>
        </p:nvSpPr>
        <p:spPr>
          <a:xfrm>
            <a:off x="3886200" y="1295400"/>
            <a:ext cx="1981200" cy="381000"/>
          </a:xfrm>
          <a:prstGeom prst="rect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frdm_k22f.c / .h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886200" y="1752600"/>
            <a:ext cx="2057400" cy="381000"/>
          </a:xfrm>
          <a:prstGeom prst="rect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frdm_stbc_agm01_shield.h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886200" y="2209800"/>
            <a:ext cx="1628775" cy="38100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Issdk_hal.h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15" name="Shape 14"/>
          <p:cNvCxnSpPr>
            <a:endCxn id="6" idx="1"/>
          </p:cNvCxnSpPr>
          <p:nvPr/>
        </p:nvCxnSpPr>
        <p:spPr>
          <a:xfrm>
            <a:off x="457200" y="1447800"/>
            <a:ext cx="762000" cy="571500"/>
          </a:xfrm>
          <a:prstGeom prst="bentConnector3">
            <a:avLst>
              <a:gd name="adj1" fmla="val 0"/>
            </a:avLst>
          </a:prstGeom>
          <a:ln w="1905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hape 27"/>
          <p:cNvCxnSpPr>
            <a:stCxn id="6" idx="2"/>
            <a:endCxn id="7" idx="1"/>
          </p:cNvCxnSpPr>
          <p:nvPr/>
        </p:nvCxnSpPr>
        <p:spPr>
          <a:xfrm rot="5400000">
            <a:off x="1684338" y="2354263"/>
            <a:ext cx="342900" cy="53975"/>
          </a:xfrm>
          <a:prstGeom prst="bentConnector4">
            <a:avLst>
              <a:gd name="adj1" fmla="val 22222"/>
              <a:gd name="adj2" fmla="val 523529"/>
            </a:avLst>
          </a:prstGeom>
          <a:ln w="1905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hape 29"/>
          <p:cNvCxnSpPr>
            <a:stCxn id="7" idx="2"/>
            <a:endCxn id="8" idx="1"/>
          </p:cNvCxnSpPr>
          <p:nvPr/>
        </p:nvCxnSpPr>
        <p:spPr>
          <a:xfrm rot="16200000" flipH="1">
            <a:off x="2560637" y="2674937"/>
            <a:ext cx="266700" cy="403225"/>
          </a:xfrm>
          <a:prstGeom prst="bentConnector2">
            <a:avLst/>
          </a:prstGeom>
          <a:ln w="1905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hape 31"/>
          <p:cNvCxnSpPr>
            <a:stCxn id="8" idx="2"/>
            <a:endCxn id="9" idx="1"/>
          </p:cNvCxnSpPr>
          <p:nvPr/>
        </p:nvCxnSpPr>
        <p:spPr>
          <a:xfrm rot="16200000" flipH="1">
            <a:off x="3695700" y="3124200"/>
            <a:ext cx="266700" cy="419100"/>
          </a:xfrm>
          <a:prstGeom prst="bentConnector2">
            <a:avLst/>
          </a:prstGeom>
          <a:ln w="1905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hape 33"/>
          <p:cNvCxnSpPr>
            <a:stCxn id="9" idx="2"/>
            <a:endCxn id="10" idx="1"/>
          </p:cNvCxnSpPr>
          <p:nvPr/>
        </p:nvCxnSpPr>
        <p:spPr>
          <a:xfrm rot="16200000" flipH="1">
            <a:off x="4876800" y="3543300"/>
            <a:ext cx="266700" cy="495300"/>
          </a:xfrm>
          <a:prstGeom prst="bentConnector2">
            <a:avLst/>
          </a:prstGeom>
          <a:ln w="1905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685800" y="2819400"/>
            <a:ext cx="1327150" cy="381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middleware</a:t>
            </a:r>
          </a:p>
        </p:txBody>
      </p:sp>
      <p:sp>
        <p:nvSpPr>
          <p:cNvPr id="36" name="Rectangle 35"/>
          <p:cNvSpPr/>
          <p:nvPr/>
        </p:nvSpPr>
        <p:spPr>
          <a:xfrm>
            <a:off x="1752600" y="3276600"/>
            <a:ext cx="1327150" cy="381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Issdk_1.1</a:t>
            </a:r>
          </a:p>
        </p:txBody>
      </p:sp>
      <p:sp>
        <p:nvSpPr>
          <p:cNvPr id="37" name="Rectangle 36"/>
          <p:cNvSpPr/>
          <p:nvPr/>
        </p:nvSpPr>
        <p:spPr>
          <a:xfrm>
            <a:off x="2819400" y="3733800"/>
            <a:ext cx="1447800" cy="381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algorithms</a:t>
            </a:r>
          </a:p>
        </p:txBody>
      </p:sp>
      <p:sp>
        <p:nvSpPr>
          <p:cNvPr id="38" name="Rectangle 37"/>
          <p:cNvSpPr/>
          <p:nvPr/>
        </p:nvSpPr>
        <p:spPr>
          <a:xfrm>
            <a:off x="3733800" y="4419600"/>
            <a:ext cx="1447800" cy="381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sensorfusion</a:t>
            </a:r>
            <a:endParaRPr lang="en-US" sz="1200" dirty="0"/>
          </a:p>
        </p:txBody>
      </p:sp>
      <p:sp>
        <p:nvSpPr>
          <p:cNvPr id="39" name="Rectangle 38"/>
          <p:cNvSpPr/>
          <p:nvPr/>
        </p:nvSpPr>
        <p:spPr>
          <a:xfrm>
            <a:off x="5257800" y="4876800"/>
            <a:ext cx="1447800" cy="381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docs</a:t>
            </a:r>
          </a:p>
        </p:txBody>
      </p:sp>
      <p:sp>
        <p:nvSpPr>
          <p:cNvPr id="40" name="Rectangle 39"/>
          <p:cNvSpPr/>
          <p:nvPr/>
        </p:nvSpPr>
        <p:spPr>
          <a:xfrm>
            <a:off x="5257800" y="5334000"/>
            <a:ext cx="1447800" cy="381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sources</a:t>
            </a:r>
          </a:p>
        </p:txBody>
      </p:sp>
      <p:cxnSp>
        <p:nvCxnSpPr>
          <p:cNvPr id="43" name="Shape 42"/>
          <p:cNvCxnSpPr>
            <a:endCxn id="35" idx="1"/>
          </p:cNvCxnSpPr>
          <p:nvPr/>
        </p:nvCxnSpPr>
        <p:spPr>
          <a:xfrm rot="16200000" flipH="1">
            <a:off x="-209550" y="2114550"/>
            <a:ext cx="1562100" cy="228600"/>
          </a:xfrm>
          <a:prstGeom prst="bentConnector2">
            <a:avLst/>
          </a:prstGeom>
          <a:ln w="1905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hape 44"/>
          <p:cNvCxnSpPr>
            <a:stCxn id="35" idx="2"/>
            <a:endCxn id="36" idx="1"/>
          </p:cNvCxnSpPr>
          <p:nvPr/>
        </p:nvCxnSpPr>
        <p:spPr>
          <a:xfrm rot="16200000" flipH="1">
            <a:off x="1417637" y="3132137"/>
            <a:ext cx="266700" cy="403225"/>
          </a:xfrm>
          <a:prstGeom prst="bentConnector2">
            <a:avLst/>
          </a:prstGeom>
          <a:ln w="1905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hape 46"/>
          <p:cNvCxnSpPr>
            <a:stCxn id="36" idx="2"/>
            <a:endCxn id="37" idx="1"/>
          </p:cNvCxnSpPr>
          <p:nvPr/>
        </p:nvCxnSpPr>
        <p:spPr>
          <a:xfrm rot="16200000" flipH="1">
            <a:off x="2484437" y="3589337"/>
            <a:ext cx="266700" cy="403225"/>
          </a:xfrm>
          <a:prstGeom prst="bentConnector2">
            <a:avLst/>
          </a:prstGeom>
          <a:ln w="1905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hape 48"/>
          <p:cNvCxnSpPr>
            <a:stCxn id="37" idx="2"/>
            <a:endCxn id="38" idx="1"/>
          </p:cNvCxnSpPr>
          <p:nvPr/>
        </p:nvCxnSpPr>
        <p:spPr>
          <a:xfrm rot="16200000" flipH="1">
            <a:off x="3390900" y="4267200"/>
            <a:ext cx="495300" cy="190500"/>
          </a:xfrm>
          <a:prstGeom prst="bentConnector2">
            <a:avLst/>
          </a:prstGeom>
          <a:ln w="1905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hape 50"/>
          <p:cNvCxnSpPr>
            <a:stCxn id="38" idx="2"/>
            <a:endCxn id="39" idx="1"/>
          </p:cNvCxnSpPr>
          <p:nvPr/>
        </p:nvCxnSpPr>
        <p:spPr>
          <a:xfrm rot="16200000" flipH="1">
            <a:off x="4724400" y="4533900"/>
            <a:ext cx="266700" cy="800100"/>
          </a:xfrm>
          <a:prstGeom prst="bentConnector2">
            <a:avLst/>
          </a:prstGeom>
          <a:ln w="1905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hape 52"/>
          <p:cNvCxnSpPr>
            <a:stCxn id="38" idx="2"/>
            <a:endCxn id="40" idx="1"/>
          </p:cNvCxnSpPr>
          <p:nvPr/>
        </p:nvCxnSpPr>
        <p:spPr>
          <a:xfrm rot="16200000" flipH="1">
            <a:off x="4495800" y="4762500"/>
            <a:ext cx="723900" cy="800100"/>
          </a:xfrm>
          <a:prstGeom prst="bentConnector2">
            <a:avLst/>
          </a:prstGeom>
          <a:ln w="1905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Elbow Connector 80"/>
          <p:cNvCxnSpPr>
            <a:stCxn id="7" idx="3"/>
            <a:endCxn id="11" idx="1"/>
          </p:cNvCxnSpPr>
          <p:nvPr/>
        </p:nvCxnSpPr>
        <p:spPr>
          <a:xfrm flipV="1">
            <a:off x="3155950" y="1485900"/>
            <a:ext cx="730250" cy="1066800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Elbow Connector 82"/>
          <p:cNvCxnSpPr>
            <a:stCxn id="7" idx="3"/>
            <a:endCxn id="13" idx="1"/>
          </p:cNvCxnSpPr>
          <p:nvPr/>
        </p:nvCxnSpPr>
        <p:spPr>
          <a:xfrm flipV="1">
            <a:off x="3155950" y="2400300"/>
            <a:ext cx="730250" cy="152400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Elbow Connector 84"/>
          <p:cNvCxnSpPr>
            <a:stCxn id="7" idx="3"/>
            <a:endCxn id="12" idx="1"/>
          </p:cNvCxnSpPr>
          <p:nvPr/>
        </p:nvCxnSpPr>
        <p:spPr>
          <a:xfrm flipV="1">
            <a:off x="3155950" y="1943100"/>
            <a:ext cx="730250" cy="609600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Rectangle 98"/>
          <p:cNvSpPr/>
          <p:nvPr/>
        </p:nvSpPr>
        <p:spPr>
          <a:xfrm>
            <a:off x="7086600" y="3581400"/>
            <a:ext cx="1447800" cy="381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baremetal_agm01</a:t>
            </a:r>
          </a:p>
        </p:txBody>
      </p:sp>
      <p:sp>
        <p:nvSpPr>
          <p:cNvPr id="100" name="Rectangle 99"/>
          <p:cNvSpPr/>
          <p:nvPr/>
        </p:nvSpPr>
        <p:spPr>
          <a:xfrm>
            <a:off x="7086600" y="4038600"/>
            <a:ext cx="1447800" cy="381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freertos_agm01</a:t>
            </a:r>
          </a:p>
        </p:txBody>
      </p:sp>
      <p:cxnSp>
        <p:nvCxnSpPr>
          <p:cNvPr id="104" name="Elbow Connector 103"/>
          <p:cNvCxnSpPr>
            <a:stCxn id="10" idx="3"/>
            <a:endCxn id="99" idx="1"/>
          </p:cNvCxnSpPr>
          <p:nvPr/>
        </p:nvCxnSpPr>
        <p:spPr>
          <a:xfrm flipV="1">
            <a:off x="6705600" y="3771900"/>
            <a:ext cx="381000" cy="152400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Elbow Connector 105"/>
          <p:cNvCxnSpPr>
            <a:stCxn id="10" idx="3"/>
            <a:endCxn id="100" idx="1"/>
          </p:cNvCxnSpPr>
          <p:nvPr/>
        </p:nvCxnSpPr>
        <p:spPr>
          <a:xfrm>
            <a:off x="6705600" y="3924300"/>
            <a:ext cx="381000" cy="304800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Rectangle 121"/>
          <p:cNvSpPr/>
          <p:nvPr/>
        </p:nvSpPr>
        <p:spPr>
          <a:xfrm>
            <a:off x="8001000" y="4800600"/>
            <a:ext cx="838200" cy="38100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build.h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23" name="Rectangle 122"/>
          <p:cNvSpPr/>
          <p:nvPr/>
        </p:nvSpPr>
        <p:spPr>
          <a:xfrm>
            <a:off x="7315200" y="5257800"/>
            <a:ext cx="1600200" cy="38100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FreeRTOSConfig.h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125" name="Shape 124"/>
          <p:cNvCxnSpPr>
            <a:stCxn id="100" idx="2"/>
            <a:endCxn id="123" idx="1"/>
          </p:cNvCxnSpPr>
          <p:nvPr/>
        </p:nvCxnSpPr>
        <p:spPr>
          <a:xfrm rot="5400000">
            <a:off x="7048500" y="4686300"/>
            <a:ext cx="1028700" cy="495300"/>
          </a:xfrm>
          <a:prstGeom prst="bentConnector4">
            <a:avLst>
              <a:gd name="adj1" fmla="val 40741"/>
              <a:gd name="adj2" fmla="val 146154"/>
            </a:avLst>
          </a:prstGeom>
          <a:ln w="1905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hape 126"/>
          <p:cNvCxnSpPr>
            <a:stCxn id="100" idx="2"/>
            <a:endCxn id="122" idx="1"/>
          </p:cNvCxnSpPr>
          <p:nvPr/>
        </p:nvCxnSpPr>
        <p:spPr>
          <a:xfrm rot="16200000" flipH="1">
            <a:off x="7620000" y="4610100"/>
            <a:ext cx="571500" cy="190500"/>
          </a:xfrm>
          <a:prstGeom prst="bentConnector2">
            <a:avLst/>
          </a:prstGeom>
          <a:ln w="1905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/>
  </p:transition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Various gory details</a:t>
            </a:r>
          </a:p>
        </p:txBody>
      </p:sp>
    </p:spTree>
  </p:cSld>
  <p:clrMapOvr>
    <a:masterClrMapping/>
  </p:clrMapOvr>
  <p:transition>
    <p:fade/>
  </p:transition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look for in the sources directory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350520" y="990600"/>
          <a:ext cx="8442960" cy="494538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949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Filenames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Descriptions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err="1"/>
                        <a:t>approximations.c</a:t>
                      </a:r>
                      <a:r>
                        <a:rPr lang="en-US" b="1" dirty="0"/>
                        <a:t> / .h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Contains custom trig functions optimized</a:t>
                      </a:r>
                      <a:r>
                        <a:rPr lang="en-US" b="1" baseline="0" dirty="0"/>
                        <a:t> for performance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err="1"/>
                        <a:t>calibration_storage.c</a:t>
                      </a:r>
                      <a:r>
                        <a:rPr lang="en-US" b="1" dirty="0"/>
                        <a:t> / .h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Functions for</a:t>
                      </a:r>
                      <a:r>
                        <a:rPr lang="en-US" b="1" baseline="0" dirty="0"/>
                        <a:t> storing and retrieving trim parameters to/from flash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err="1"/>
                        <a:t>control.c</a:t>
                      </a:r>
                      <a:r>
                        <a:rPr lang="en-US" b="1" baseline="0" dirty="0"/>
                        <a:t> / .h</a:t>
                      </a:r>
                    </a:p>
                    <a:p>
                      <a:r>
                        <a:rPr lang="en-US" b="1" baseline="0" dirty="0" err="1"/>
                        <a:t>control_lpsci.c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The control subsystem – responsible for communicating with the Sensor Fusion Toolbox.  </a:t>
                      </a:r>
                      <a:r>
                        <a:rPr lang="en-US" b="1" dirty="0" err="1"/>
                        <a:t>control_lpsci.c</a:t>
                      </a:r>
                      <a:r>
                        <a:rPr lang="en-US" b="1" dirty="0"/>
                        <a:t> is a custom version</a:t>
                      </a:r>
                      <a:r>
                        <a:rPr lang="en-US" b="1" baseline="0" dirty="0"/>
                        <a:t> for the KL25Z low power UART.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err="1"/>
                        <a:t>debug.c</a:t>
                      </a:r>
                      <a:r>
                        <a:rPr lang="en-US" b="1" dirty="0"/>
                        <a:t> / .h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Debug</a:t>
                      </a:r>
                      <a:r>
                        <a:rPr lang="en-US" b="1" baseline="0" dirty="0"/>
                        <a:t> function in support of the Sensor Fusion Toolbox for Windows.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err="1"/>
                        <a:t>DecodeCommandBytes.c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Responsible for decoding serial command stream from the Sensor Fusion Toolbox.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driver_&lt;</a:t>
                      </a:r>
                      <a:r>
                        <a:rPr lang="en-US" b="1" dirty="0" err="1"/>
                        <a:t>objectName</a:t>
                      </a:r>
                      <a:r>
                        <a:rPr lang="en-US" b="1" dirty="0"/>
                        <a:t>&gt;.c / .h</a:t>
                      </a:r>
                    </a:p>
                    <a:p>
                      <a:r>
                        <a:rPr lang="en-US" b="1" dirty="0" err="1"/>
                        <a:t>driver.h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sensor drivers, timer drivers.  </a:t>
                      </a:r>
                      <a:r>
                        <a:rPr lang="en-US" b="1" dirty="0" err="1"/>
                        <a:t>driver.h</a:t>
                      </a:r>
                      <a:r>
                        <a:rPr lang="en-US" b="1" dirty="0"/>
                        <a:t> is a common header file for</a:t>
                      </a:r>
                      <a:r>
                        <a:rPr lang="en-US" b="1" baseline="0" dirty="0"/>
                        <a:t> the sensors.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err="1"/>
                        <a:t>fusion.c</a:t>
                      </a:r>
                      <a:r>
                        <a:rPr lang="en-US" b="1" baseline="0" dirty="0"/>
                        <a:t> / .h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The</a:t>
                      </a:r>
                      <a:r>
                        <a:rPr lang="en-US" b="1" baseline="0" dirty="0"/>
                        <a:t> “hard core” sensor fusion routines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hal_frdm_fxs_mult2_b.c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Hardware abstraction layer for NXP sensor placement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err="1"/>
                        <a:t>magnetic.c</a:t>
                      </a:r>
                      <a:r>
                        <a:rPr lang="en-US" b="1" dirty="0"/>
                        <a:t> / .h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The magnetic compensation sub-system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main_&lt;&gt;.c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A variety of example main()’s highlighting various options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</p:cSld>
  <p:clrMapOvr>
    <a:masterClrMapping/>
  </p:clrMapOvr>
  <p:transition>
    <p:fade/>
  </p:transition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look for in the sources directory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350520" y="990600"/>
          <a:ext cx="8442960" cy="360172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949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Filenames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Descriptions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err="1"/>
                        <a:t>matrix.c</a:t>
                      </a:r>
                      <a:r>
                        <a:rPr lang="en-US" b="1" baseline="0" dirty="0"/>
                        <a:t> / .h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Generic matrix manipulation</a:t>
                      </a:r>
                      <a:r>
                        <a:rPr lang="en-US" b="1" baseline="0" dirty="0"/>
                        <a:t> routines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err="1"/>
                        <a:t>motionCheck.c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Routine</a:t>
                      </a:r>
                      <a:r>
                        <a:rPr lang="en-US" b="1" baseline="0" dirty="0"/>
                        <a:t> to implement low power check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err="1"/>
                        <a:t>orientation.c</a:t>
                      </a:r>
                      <a:r>
                        <a:rPr lang="en-US" b="1" dirty="0"/>
                        <a:t> / .h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Routines</a:t>
                      </a:r>
                      <a:r>
                        <a:rPr lang="en-US" b="1" baseline="0" dirty="0"/>
                        <a:t> for converting between various frames of reference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err="1"/>
                        <a:t>output_stream.h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The file responsible for streaming information to the Sensor</a:t>
                      </a:r>
                      <a:r>
                        <a:rPr lang="en-US" b="1" baseline="0" dirty="0"/>
                        <a:t> Fusion toolbox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err="1"/>
                        <a:t>precisionAccelerometer.c</a:t>
                      </a:r>
                      <a:r>
                        <a:rPr lang="en-US" b="1" baseline="0" dirty="0"/>
                        <a:t> / .h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The routines for implementing precision</a:t>
                      </a:r>
                      <a:r>
                        <a:rPr lang="en-US" b="1" baseline="0" dirty="0"/>
                        <a:t> accelerometer trim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err="1"/>
                        <a:t>sensor_fusion</a:t>
                      </a:r>
                      <a:r>
                        <a:rPr lang="en-US" b="1" dirty="0"/>
                        <a:t> .c / .h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The top level sensor fusion interface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err="1"/>
                        <a:t>standard_build.h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A</a:t>
                      </a:r>
                      <a:r>
                        <a:rPr lang="en-US" b="1" baseline="0" dirty="0"/>
                        <a:t> standard project configuration file (an example of which should go into your project directory)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err="1"/>
                        <a:t>status.c</a:t>
                      </a:r>
                      <a:r>
                        <a:rPr lang="en-US" b="1" dirty="0"/>
                        <a:t> / .h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The status subsystem (basically controls the LEDs)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  <p:transition>
    <p:fade/>
  </p:transition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Other Important Files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350520" y="990600"/>
          <a:ext cx="8442960" cy="333756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949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Filenames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Descriptions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err="1"/>
                        <a:t>build.h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configures the Sensor Fusion</a:t>
                      </a:r>
                      <a:r>
                        <a:rPr lang="en-US" b="1" baseline="0" dirty="0"/>
                        <a:t> build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frdm_k22f.c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Provides </a:t>
                      </a:r>
                      <a:r>
                        <a:rPr lang="en-US" b="1" dirty="0" err="1"/>
                        <a:t>Arduino</a:t>
                      </a:r>
                      <a:r>
                        <a:rPr lang="en-US" b="1" baseline="0" dirty="0"/>
                        <a:t> pin mapping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frdm_k22f.h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Defines for</a:t>
                      </a:r>
                      <a:r>
                        <a:rPr lang="en-US" b="1" baseline="0" dirty="0"/>
                        <a:t> required peripheral pins, NVM locations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err="1"/>
                        <a:t>issdk_hal.h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Top level .h file for board hardware abstraction layer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frdm_stbc_agm01_shield.h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Sensor addresses and</a:t>
                      </a:r>
                      <a:r>
                        <a:rPr lang="en-US" b="1" baseline="0" dirty="0"/>
                        <a:t> shield identifier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err="1"/>
                        <a:t>FreeRTOSConfig.h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 err="1"/>
                        <a:t>FreeRTOS</a:t>
                      </a:r>
                      <a:r>
                        <a:rPr lang="en-US" b="1" dirty="0"/>
                        <a:t> configuration file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  <p:transition>
    <p:fade/>
  </p:transition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9475824"/>
              </p:ext>
            </p:extLst>
          </p:nvPr>
        </p:nvGraphicFramePr>
        <p:xfrm>
          <a:off x="381000" y="324134"/>
          <a:ext cx="3388255" cy="6431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882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90910">
                <a:tc>
                  <a:txBody>
                    <a:bodyPr/>
                    <a:lstStyle/>
                    <a:p>
                      <a:r>
                        <a:rPr lang="en-US" sz="1600" b="1" dirty="0" err="1"/>
                        <a:t>SensorFusionGlobals</a:t>
                      </a:r>
                      <a:endParaRPr lang="en-US" sz="1600" b="1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0910">
                <a:tc>
                  <a:txBody>
                    <a:bodyPr/>
                    <a:lstStyle/>
                    <a:p>
                      <a:r>
                        <a:rPr lang="en-US" sz="1400" dirty="0" err="1"/>
                        <a:t>ControlSubsystem</a:t>
                      </a:r>
                      <a:r>
                        <a:rPr lang="en-US" sz="1400" dirty="0"/>
                        <a:t> *</a:t>
                      </a:r>
                      <a:r>
                        <a:rPr lang="en-US" sz="1400" dirty="0" err="1"/>
                        <a:t>pControlSubsystem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0910">
                <a:tc>
                  <a:txBody>
                    <a:bodyPr/>
                    <a:lstStyle/>
                    <a:p>
                      <a:r>
                        <a:rPr lang="en-US" sz="1400" dirty="0" err="1"/>
                        <a:t>StatusSubsystem</a:t>
                      </a:r>
                      <a:r>
                        <a:rPr lang="en-US" sz="1400" dirty="0"/>
                        <a:t> *</a:t>
                      </a:r>
                      <a:r>
                        <a:rPr lang="en-US" sz="1400" dirty="0" err="1"/>
                        <a:t>pStatusSubsystem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0910">
                <a:tc>
                  <a:txBody>
                    <a:bodyPr/>
                    <a:lstStyle/>
                    <a:p>
                      <a:r>
                        <a:rPr lang="en-US" sz="1400" dirty="0" err="1"/>
                        <a:t>PhysicalSensor</a:t>
                      </a:r>
                      <a:r>
                        <a:rPr lang="en-US" sz="1400" dirty="0"/>
                        <a:t> *</a:t>
                      </a:r>
                      <a:r>
                        <a:rPr lang="en-US" sz="1400" dirty="0" err="1"/>
                        <a:t>pSensors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0910">
                <a:tc>
                  <a:txBody>
                    <a:bodyPr/>
                    <a:lstStyle/>
                    <a:p>
                      <a:r>
                        <a:rPr lang="en-US" sz="1400" b="1" dirty="0" err="1"/>
                        <a:t>PressureSensor</a:t>
                      </a:r>
                      <a:endParaRPr lang="en-US" sz="1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0910">
                <a:tc>
                  <a:txBody>
                    <a:bodyPr/>
                    <a:lstStyle/>
                    <a:p>
                      <a:r>
                        <a:rPr lang="en-US" sz="1400" b="1" dirty="0" err="1"/>
                        <a:t>AccelSensor</a:t>
                      </a:r>
                      <a:endParaRPr lang="en-US" sz="1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0910">
                <a:tc>
                  <a:txBody>
                    <a:bodyPr/>
                    <a:lstStyle/>
                    <a:p>
                      <a:r>
                        <a:rPr lang="en-US" sz="1400" b="1" dirty="0" err="1"/>
                        <a:t>AccelCalibration</a:t>
                      </a:r>
                      <a:endParaRPr lang="en-US" sz="1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0910">
                <a:tc>
                  <a:txBody>
                    <a:bodyPr/>
                    <a:lstStyle/>
                    <a:p>
                      <a:r>
                        <a:rPr lang="en-US" sz="1400" b="1" dirty="0" err="1"/>
                        <a:t>AccelBuffer</a:t>
                      </a:r>
                      <a:endParaRPr lang="en-US" sz="1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0910">
                <a:tc>
                  <a:txBody>
                    <a:bodyPr/>
                    <a:lstStyle/>
                    <a:p>
                      <a:r>
                        <a:rPr lang="en-US" sz="1400" b="1" dirty="0" err="1"/>
                        <a:t>MagSensor</a:t>
                      </a:r>
                      <a:endParaRPr lang="en-US" sz="1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90910">
                <a:tc>
                  <a:txBody>
                    <a:bodyPr/>
                    <a:lstStyle/>
                    <a:p>
                      <a:r>
                        <a:rPr lang="en-US" sz="1400" b="1" dirty="0" err="1"/>
                        <a:t>MagCalibration</a:t>
                      </a:r>
                      <a:endParaRPr lang="en-US" sz="1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90910">
                <a:tc>
                  <a:txBody>
                    <a:bodyPr/>
                    <a:lstStyle/>
                    <a:p>
                      <a:r>
                        <a:rPr lang="en-US" sz="1400" b="1" dirty="0" err="1"/>
                        <a:t>MagBuffer</a:t>
                      </a:r>
                      <a:endParaRPr lang="en-US" sz="1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90910">
                <a:tc>
                  <a:txBody>
                    <a:bodyPr/>
                    <a:lstStyle/>
                    <a:p>
                      <a:r>
                        <a:rPr lang="en-US" sz="1400" b="1" dirty="0" err="1"/>
                        <a:t>GyroSensor</a:t>
                      </a:r>
                      <a:endParaRPr lang="en-US" sz="1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90910">
                <a:tc>
                  <a:txBody>
                    <a:bodyPr/>
                    <a:lstStyle/>
                    <a:p>
                      <a:r>
                        <a:rPr lang="en-US" sz="1400" b="1" dirty="0"/>
                        <a:t>SV_1DOF_P_BASIC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90910">
                <a:tc>
                  <a:txBody>
                    <a:bodyPr/>
                    <a:lstStyle/>
                    <a:p>
                      <a:r>
                        <a:rPr lang="en-US" sz="1400" b="1" dirty="0"/>
                        <a:t>SV_3DOF_G_BASIC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90910">
                <a:tc>
                  <a:txBody>
                    <a:bodyPr/>
                    <a:lstStyle/>
                    <a:p>
                      <a:r>
                        <a:rPr lang="en-US" sz="1400" b="1" dirty="0"/>
                        <a:t>SV_3DOF_B_BASIC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90910">
                <a:tc>
                  <a:txBody>
                    <a:bodyPr/>
                    <a:lstStyle/>
                    <a:p>
                      <a:r>
                        <a:rPr lang="en-US" sz="1400" b="1" dirty="0"/>
                        <a:t>SV_3DOF_Y_BASIC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90910">
                <a:tc>
                  <a:txBody>
                    <a:bodyPr/>
                    <a:lstStyle/>
                    <a:p>
                      <a:r>
                        <a:rPr lang="en-US" sz="1400" b="1" dirty="0"/>
                        <a:t>SV_6DOF_GB_BASIC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90910">
                <a:tc>
                  <a:txBody>
                    <a:bodyPr/>
                    <a:lstStyle/>
                    <a:p>
                      <a:r>
                        <a:rPr lang="en-US" sz="1400" b="1" dirty="0"/>
                        <a:t>SV_6DOF_GY_KALMAN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90910">
                <a:tc>
                  <a:txBody>
                    <a:bodyPr/>
                    <a:lstStyle/>
                    <a:p>
                      <a:r>
                        <a:rPr lang="en-US" sz="1400" b="1" dirty="0"/>
                        <a:t>SV_9DOF_GBY_KALMAN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90910">
                <a:tc>
                  <a:txBody>
                    <a:bodyPr/>
                    <a:lstStyle/>
                    <a:p>
                      <a:r>
                        <a:rPr lang="en-US" sz="1400" dirty="0"/>
                        <a:t>miscellaneous</a:t>
                      </a:r>
                      <a:r>
                        <a:rPr lang="en-US" sz="1400" baseline="0" dirty="0"/>
                        <a:t> individual parameters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90910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rgbClr val="C00000"/>
                          </a:solidFill>
                        </a:rPr>
                        <a:t>miscellaneous function pointers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</a:tbl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1465293"/>
              </p:ext>
            </p:extLst>
          </p:nvPr>
        </p:nvGraphicFramePr>
        <p:xfrm>
          <a:off x="4315640" y="3634403"/>
          <a:ext cx="1887868" cy="2682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878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90910">
                <a:tc>
                  <a:txBody>
                    <a:bodyPr/>
                    <a:lstStyle/>
                    <a:p>
                      <a:r>
                        <a:rPr lang="en-US" sz="1600" dirty="0" err="1"/>
                        <a:t>Physical</a:t>
                      </a:r>
                      <a:r>
                        <a:rPr lang="en-US" sz="1600" baseline="0" dirty="0" err="1"/>
                        <a:t>Sensor</a:t>
                      </a:r>
                      <a:endParaRPr lang="en-US" sz="16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0910">
                <a:tc>
                  <a:txBody>
                    <a:bodyPr/>
                    <a:lstStyle/>
                    <a:p>
                      <a:r>
                        <a:rPr lang="en-US" sz="1400" dirty="0" err="1"/>
                        <a:t>PhysicalSensor</a:t>
                      </a:r>
                      <a:r>
                        <a:rPr lang="en-US" sz="1400" dirty="0"/>
                        <a:t> *next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0910">
                <a:tc>
                  <a:txBody>
                    <a:bodyPr/>
                    <a:lstStyle/>
                    <a:p>
                      <a:r>
                        <a:rPr lang="en-US" sz="1400" dirty="0"/>
                        <a:t>void *</a:t>
                      </a:r>
                      <a:r>
                        <a:rPr lang="en-US" sz="1400" dirty="0" err="1"/>
                        <a:t>bus_driver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0910">
                <a:tc>
                  <a:txBody>
                    <a:bodyPr/>
                    <a:lstStyle/>
                    <a:p>
                      <a:r>
                        <a:rPr lang="en-US" sz="1400" dirty="0"/>
                        <a:t>uint16_t type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0910">
                <a:tc>
                  <a:txBody>
                    <a:bodyPr/>
                    <a:lstStyle/>
                    <a:p>
                      <a:r>
                        <a:rPr lang="en-US" sz="1400" dirty="0"/>
                        <a:t>uint16_t </a:t>
                      </a:r>
                      <a:r>
                        <a:rPr lang="en-US" sz="1400" dirty="0" err="1"/>
                        <a:t>addr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0910">
                <a:tc>
                  <a:txBody>
                    <a:bodyPr/>
                    <a:lstStyle/>
                    <a:p>
                      <a:r>
                        <a:rPr lang="en-US" sz="1400" dirty="0"/>
                        <a:t>uint16_t schedule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0910">
                <a:tc>
                  <a:txBody>
                    <a:bodyPr/>
                    <a:lstStyle/>
                    <a:p>
                      <a:r>
                        <a:rPr lang="en-US" sz="1400" b="1" dirty="0" err="1">
                          <a:solidFill>
                            <a:srgbClr val="C00000"/>
                          </a:solidFill>
                        </a:rPr>
                        <a:t>initializeSensor_t</a:t>
                      </a:r>
                      <a:r>
                        <a:rPr lang="en-US" sz="1400" b="1" baseline="0" dirty="0">
                          <a:solidFill>
                            <a:srgbClr val="C00000"/>
                          </a:solidFill>
                        </a:rPr>
                        <a:t> *initialize</a:t>
                      </a:r>
                      <a:endParaRPr lang="en-US" sz="1400" b="1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091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 err="1">
                          <a:solidFill>
                            <a:srgbClr val="C00000"/>
                          </a:solidFill>
                        </a:rPr>
                        <a:t>readSensor_t</a:t>
                      </a:r>
                      <a:r>
                        <a:rPr lang="en-US" sz="1400" b="1" dirty="0">
                          <a:solidFill>
                            <a:srgbClr val="C00000"/>
                          </a:solidFill>
                        </a:rPr>
                        <a:t> *read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391852"/>
              </p:ext>
            </p:extLst>
          </p:nvPr>
        </p:nvGraphicFramePr>
        <p:xfrm>
          <a:off x="6635902" y="3634403"/>
          <a:ext cx="1887868" cy="2682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878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90910">
                <a:tc>
                  <a:txBody>
                    <a:bodyPr/>
                    <a:lstStyle/>
                    <a:p>
                      <a:r>
                        <a:rPr lang="en-US" sz="1600" dirty="0" err="1"/>
                        <a:t>Physical</a:t>
                      </a:r>
                      <a:r>
                        <a:rPr lang="en-US" sz="1600" baseline="0" dirty="0" err="1"/>
                        <a:t>Sensor</a:t>
                      </a:r>
                      <a:endParaRPr lang="en-US" sz="16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0910">
                <a:tc>
                  <a:txBody>
                    <a:bodyPr/>
                    <a:lstStyle/>
                    <a:p>
                      <a:r>
                        <a:rPr lang="en-US" sz="1400" dirty="0" err="1"/>
                        <a:t>PhysicalSensor</a:t>
                      </a:r>
                      <a:r>
                        <a:rPr lang="en-US" sz="1400" dirty="0"/>
                        <a:t> *next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0910">
                <a:tc>
                  <a:txBody>
                    <a:bodyPr/>
                    <a:lstStyle/>
                    <a:p>
                      <a:r>
                        <a:rPr lang="en-US" sz="1400" dirty="0"/>
                        <a:t>void *</a:t>
                      </a:r>
                      <a:r>
                        <a:rPr lang="en-US" sz="1400" dirty="0" err="1"/>
                        <a:t>bus_driver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0910">
                <a:tc>
                  <a:txBody>
                    <a:bodyPr/>
                    <a:lstStyle/>
                    <a:p>
                      <a:r>
                        <a:rPr lang="en-US" sz="1400" dirty="0"/>
                        <a:t>uint16_t type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0910">
                <a:tc>
                  <a:txBody>
                    <a:bodyPr/>
                    <a:lstStyle/>
                    <a:p>
                      <a:r>
                        <a:rPr lang="en-US" sz="1400" dirty="0"/>
                        <a:t>uint16_t </a:t>
                      </a:r>
                      <a:r>
                        <a:rPr lang="en-US" sz="1400" dirty="0" err="1"/>
                        <a:t>addr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0910">
                <a:tc>
                  <a:txBody>
                    <a:bodyPr/>
                    <a:lstStyle/>
                    <a:p>
                      <a:r>
                        <a:rPr lang="en-US" sz="1400" dirty="0"/>
                        <a:t>uint16_t schedule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0910">
                <a:tc>
                  <a:txBody>
                    <a:bodyPr/>
                    <a:lstStyle/>
                    <a:p>
                      <a:r>
                        <a:rPr lang="en-US" sz="1400" b="1" dirty="0" err="1">
                          <a:solidFill>
                            <a:srgbClr val="C00000"/>
                          </a:solidFill>
                        </a:rPr>
                        <a:t>initializeSensor_t</a:t>
                      </a:r>
                      <a:r>
                        <a:rPr lang="en-US" sz="1400" b="1" baseline="0" dirty="0">
                          <a:solidFill>
                            <a:srgbClr val="C00000"/>
                          </a:solidFill>
                        </a:rPr>
                        <a:t> *initialize</a:t>
                      </a:r>
                      <a:endParaRPr lang="en-US" sz="1400" b="1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091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 err="1">
                          <a:solidFill>
                            <a:srgbClr val="C00000"/>
                          </a:solidFill>
                        </a:rPr>
                        <a:t>readSensor_t</a:t>
                      </a:r>
                      <a:r>
                        <a:rPr lang="en-US" sz="1400" b="1" dirty="0">
                          <a:solidFill>
                            <a:srgbClr val="C00000"/>
                          </a:solidFill>
                        </a:rPr>
                        <a:t> *read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6" name="Oval 5"/>
          <p:cNvSpPr/>
          <p:nvPr/>
        </p:nvSpPr>
        <p:spPr>
          <a:xfrm>
            <a:off x="6005045" y="4043918"/>
            <a:ext cx="106325" cy="127591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8315862" y="4036829"/>
            <a:ext cx="106325" cy="127591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7813660"/>
              </p:ext>
            </p:extLst>
          </p:nvPr>
        </p:nvGraphicFramePr>
        <p:xfrm>
          <a:off x="5680462" y="228600"/>
          <a:ext cx="2843308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433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90910">
                <a:tc>
                  <a:txBody>
                    <a:bodyPr/>
                    <a:lstStyle/>
                    <a:p>
                      <a:r>
                        <a:rPr lang="en-US" sz="1600" dirty="0" err="1"/>
                        <a:t>ControlSubsystem</a:t>
                      </a:r>
                      <a:endParaRPr lang="en-US" sz="16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0910">
                <a:tc>
                  <a:txBody>
                    <a:bodyPr/>
                    <a:lstStyle/>
                    <a:p>
                      <a:r>
                        <a:rPr lang="en-US" sz="1400" dirty="0"/>
                        <a:t>miscellaneous</a:t>
                      </a:r>
                      <a:r>
                        <a:rPr lang="en-US" sz="1400" baseline="0" dirty="0"/>
                        <a:t> individual parameters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0910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rgbClr val="C00000"/>
                          </a:solidFill>
                        </a:rPr>
                        <a:t>miscellaneous function pointers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1302775"/>
              </p:ext>
            </p:extLst>
          </p:nvPr>
        </p:nvGraphicFramePr>
        <p:xfrm>
          <a:off x="5680462" y="1742558"/>
          <a:ext cx="2843308" cy="1341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433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90910">
                <a:tc>
                  <a:txBody>
                    <a:bodyPr/>
                    <a:lstStyle/>
                    <a:p>
                      <a:r>
                        <a:rPr lang="en-US" sz="1400" dirty="0" err="1"/>
                        <a:t>StatusSubsystem</a:t>
                      </a:r>
                      <a:endParaRPr lang="en-US" sz="14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0910">
                <a:tc>
                  <a:txBody>
                    <a:bodyPr/>
                    <a:lstStyle/>
                    <a:p>
                      <a:r>
                        <a:rPr lang="en-US" sz="1400" dirty="0"/>
                        <a:t>miscellaneous</a:t>
                      </a:r>
                      <a:r>
                        <a:rPr lang="en-US" sz="1400" baseline="0" dirty="0"/>
                        <a:t> individual parameters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0910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rgbClr val="C00000"/>
                          </a:solidFill>
                        </a:rPr>
                        <a:t>miscellaneous function pointers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0" name="Oval 9"/>
          <p:cNvSpPr/>
          <p:nvPr/>
        </p:nvSpPr>
        <p:spPr>
          <a:xfrm>
            <a:off x="3703675" y="1339702"/>
            <a:ext cx="106325" cy="127591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Elbow Connector 8"/>
          <p:cNvCxnSpPr>
            <a:stCxn id="10" idx="6"/>
          </p:cNvCxnSpPr>
          <p:nvPr/>
        </p:nvCxnSpPr>
        <p:spPr>
          <a:xfrm>
            <a:off x="3810000" y="1403498"/>
            <a:ext cx="1371600" cy="2177902"/>
          </a:xfrm>
          <a:prstGeom prst="bentConnector2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6111370" y="4107713"/>
            <a:ext cx="52453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8422187" y="4100624"/>
            <a:ext cx="533977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/>
        </p:nvSpPr>
        <p:spPr>
          <a:xfrm>
            <a:off x="3703675" y="996802"/>
            <a:ext cx="106325" cy="127591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3703675" y="704702"/>
            <a:ext cx="106325" cy="127591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3741774" y="768497"/>
            <a:ext cx="193868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6"/>
          <p:cNvCxnSpPr/>
          <p:nvPr/>
        </p:nvCxnSpPr>
        <p:spPr>
          <a:xfrm>
            <a:off x="3741774" y="1060597"/>
            <a:ext cx="1938688" cy="830965"/>
          </a:xfrm>
          <a:prstGeom prst="bentConnector3">
            <a:avLst>
              <a:gd name="adj1" fmla="val 86030"/>
            </a:avLst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/>
  </p:transition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228604" y="685800"/>
          <a:ext cx="8686795" cy="5612824"/>
        </p:xfrm>
        <a:graphic>
          <a:graphicData uri="http://schemas.openxmlformats.org/drawingml/2006/table">
            <a:tbl>
              <a:tblPr/>
              <a:tblGrid>
                <a:gridCol w="12937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41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412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412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2412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2412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2412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2412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24127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275531">
                <a:tc rowSpan="2">
                  <a:txBody>
                    <a:bodyPr/>
                    <a:lstStyle/>
                    <a:p>
                      <a:pPr marL="0" marR="0">
                        <a:lnSpc>
                          <a:spcPts val="11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</a:pPr>
                      <a:r>
                        <a:rPr lang="en-US" sz="1100" b="1" dirty="0">
                          <a:solidFill>
                            <a:schemeClr val="tx1"/>
                          </a:solidFill>
                          <a:latin typeface="Arial"/>
                          <a:ea typeface="Times New Roman"/>
                        </a:rPr>
                        <a:t>Description</a:t>
                      </a:r>
                    </a:p>
                  </a:txBody>
                  <a:tcPr marL="18208" marR="36416" marT="9104" marB="0" anchor="ctr">
                    <a:lnL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DEC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ts val="11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</a:pPr>
                      <a:r>
                        <a:rPr lang="en-US" sz="1100" b="1" dirty="0">
                          <a:solidFill>
                            <a:schemeClr val="tx1"/>
                          </a:solidFill>
                          <a:latin typeface="Arial"/>
                          <a:ea typeface="Times New Roman"/>
                        </a:rPr>
                        <a:t>Data Type</a:t>
                      </a:r>
                    </a:p>
                  </a:txBody>
                  <a:tcPr marL="18208" marR="36416" marT="9104" marB="0" anchor="ctr">
                    <a:lnL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DEC"/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0" marR="0" algn="ctr">
                        <a:lnSpc>
                          <a:spcPts val="11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</a:pPr>
                      <a:r>
                        <a:rPr lang="en-US" sz="1100" b="1" dirty="0">
                          <a:solidFill>
                            <a:schemeClr val="tx1"/>
                          </a:solidFill>
                          <a:latin typeface="Arial"/>
                          <a:ea typeface="Times New Roman"/>
                        </a:rPr>
                        <a:t>Fusion algorithm option</a:t>
                      </a:r>
                    </a:p>
                  </a:txBody>
                  <a:tcPr marL="18208" marR="36416" marT="9104" marB="0" anchor="ctr">
                    <a:lnL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DE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>
                        <a:lnSpc>
                          <a:spcPts val="11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</a:pPr>
                      <a:r>
                        <a:rPr lang="en-US" sz="1000" b="1">
                          <a:solidFill>
                            <a:schemeClr val="tx1"/>
                          </a:solidFill>
                          <a:latin typeface="Arial"/>
                          <a:ea typeface="Times New Roman"/>
                        </a:rPr>
                        <a:t>SV_COMMON</a:t>
                      </a:r>
                    </a:p>
                  </a:txBody>
                  <a:tcPr marL="18208" marR="36416" marT="9104" marB="0" anchor="ctr">
                    <a:lnL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D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351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000" b="1">
                          <a:solidFill>
                            <a:schemeClr val="tx1"/>
                          </a:solidFill>
                          <a:latin typeface="Arial"/>
                          <a:ea typeface="Times New Roman"/>
                          <a:cs typeface="Times New Roman"/>
                        </a:rPr>
                        <a:t>G</a:t>
                      </a:r>
                    </a:p>
                    <a:p>
                      <a:pPr marL="0" marR="0"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000" b="1">
                          <a:solidFill>
                            <a:schemeClr val="tx1"/>
                          </a:solidFill>
                          <a:latin typeface="Arial"/>
                          <a:ea typeface="Times New Roman"/>
                          <a:cs typeface="Times New Roman"/>
                        </a:rPr>
                        <a:t>(accel)</a:t>
                      </a:r>
                    </a:p>
                  </a:txBody>
                  <a:tcPr marL="18208" marR="36416" marT="9104" marB="0" anchor="ctr">
                    <a:lnL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DE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000" b="1">
                          <a:solidFill>
                            <a:schemeClr val="tx1"/>
                          </a:solidFill>
                          <a:latin typeface="Arial"/>
                          <a:ea typeface="Times New Roman"/>
                          <a:cs typeface="Times New Roman"/>
                        </a:rPr>
                        <a:t>B</a:t>
                      </a:r>
                    </a:p>
                    <a:p>
                      <a:pPr marL="0" marR="0"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000" b="1">
                          <a:solidFill>
                            <a:schemeClr val="tx1"/>
                          </a:solidFill>
                          <a:latin typeface="Arial"/>
                          <a:ea typeface="Times New Roman"/>
                          <a:cs typeface="Times New Roman"/>
                        </a:rPr>
                        <a:t>(auto compass)</a:t>
                      </a:r>
                    </a:p>
                  </a:txBody>
                  <a:tcPr marL="18208" marR="36416" marT="9104" marB="0" anchor="ctr">
                    <a:lnL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DE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Arial"/>
                          <a:ea typeface="Times New Roman"/>
                          <a:cs typeface="Times New Roman"/>
                        </a:rPr>
                        <a:t>Y</a:t>
                      </a:r>
                    </a:p>
                    <a:p>
                      <a:pPr marL="0" marR="0"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Arial"/>
                          <a:ea typeface="Times New Roman"/>
                          <a:cs typeface="Times New Roman"/>
                        </a:rPr>
                        <a:t>(gyro)</a:t>
                      </a:r>
                    </a:p>
                  </a:txBody>
                  <a:tcPr marL="18208" marR="36416" marT="9104" marB="0" anchor="ctr">
                    <a:lnL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DE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Arial"/>
                          <a:ea typeface="Times New Roman"/>
                          <a:cs typeface="Times New Roman"/>
                        </a:rPr>
                        <a:t>GB</a:t>
                      </a:r>
                    </a:p>
                    <a:p>
                      <a:pPr marL="0" marR="0"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Arial"/>
                          <a:ea typeface="Times New Roman"/>
                          <a:cs typeface="Times New Roman"/>
                        </a:rPr>
                        <a:t>(</a:t>
                      </a:r>
                      <a:r>
                        <a:rPr lang="en-US" sz="1000" b="1" dirty="0" err="1">
                          <a:solidFill>
                            <a:schemeClr val="tx1"/>
                          </a:solidFill>
                          <a:latin typeface="Arial"/>
                          <a:ea typeface="Times New Roman"/>
                          <a:cs typeface="Times New Roman"/>
                        </a:rPr>
                        <a:t>eCompass</a:t>
                      </a:r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Arial"/>
                          <a:ea typeface="Times New Roman"/>
                          <a:cs typeface="Times New Roman"/>
                        </a:rPr>
                        <a:t>)</a:t>
                      </a:r>
                    </a:p>
                  </a:txBody>
                  <a:tcPr marL="18208" marR="36416" marT="9104" marB="0" anchor="ctr">
                    <a:lnL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DE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Arial"/>
                          <a:ea typeface="Times New Roman"/>
                          <a:cs typeface="Times New Roman"/>
                        </a:rPr>
                        <a:t>GY</a:t>
                      </a:r>
                    </a:p>
                    <a:p>
                      <a:pPr marL="0" marR="0"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Arial"/>
                          <a:ea typeface="Times New Roman"/>
                          <a:cs typeface="Times New Roman"/>
                        </a:rPr>
                        <a:t>(</a:t>
                      </a:r>
                      <a:r>
                        <a:rPr lang="en-US" sz="1000" b="1" dirty="0" err="1">
                          <a:solidFill>
                            <a:schemeClr val="tx1"/>
                          </a:solidFill>
                          <a:latin typeface="Arial"/>
                          <a:ea typeface="Times New Roman"/>
                          <a:cs typeface="Times New Roman"/>
                        </a:rPr>
                        <a:t>accel</a:t>
                      </a:r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Arial"/>
                          <a:ea typeface="Times New Roman"/>
                          <a:cs typeface="Times New Roman"/>
                        </a:rPr>
                        <a:t> + gyro)</a:t>
                      </a:r>
                    </a:p>
                  </a:txBody>
                  <a:tcPr marL="18208" marR="36416" marT="9104" marB="0" anchor="ctr">
                    <a:lnL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DE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Arial"/>
                          <a:ea typeface="Times New Roman"/>
                          <a:cs typeface="Times New Roman"/>
                        </a:rPr>
                        <a:t>GBY</a:t>
                      </a:r>
                    </a:p>
                    <a:p>
                      <a:pPr marL="0" marR="0" algn="ctr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Arial"/>
                          <a:ea typeface="Times New Roman"/>
                          <a:cs typeface="Times New Roman"/>
                        </a:rPr>
                        <a:t>(9-axis)</a:t>
                      </a:r>
                    </a:p>
                  </a:txBody>
                  <a:tcPr marL="18208" marR="36416" marT="9104" marB="0" anchor="ctr">
                    <a:lnL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DEC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0815">
                <a:tc>
                  <a:txBody>
                    <a:bodyPr/>
                    <a:lstStyle/>
                    <a:p>
                      <a:pPr marL="0" marR="0">
                        <a:lnSpc>
                          <a:spcPts val="1250"/>
                        </a:lnSpc>
                        <a:spcBef>
                          <a:spcPts val="500"/>
                        </a:spcBef>
                        <a:spcAft>
                          <a:spcPts val="400"/>
                        </a:spcAft>
                      </a:pPr>
                      <a:r>
                        <a:rPr lang="en-US" sz="1100" b="1" dirty="0">
                          <a:solidFill>
                            <a:schemeClr val="tx1"/>
                          </a:solidFill>
                          <a:latin typeface="Arial"/>
                          <a:ea typeface="Times New Roman"/>
                        </a:rPr>
                        <a:t>roll in degrees</a:t>
                      </a:r>
                    </a:p>
                  </a:txBody>
                  <a:tcPr marL="18208" marR="36416" marT="9104" marB="0">
                    <a:lnL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50"/>
                        </a:lnSpc>
                        <a:spcBef>
                          <a:spcPts val="500"/>
                        </a:spcBef>
                        <a:spcAft>
                          <a:spcPts val="400"/>
                        </a:spcAft>
                      </a:pPr>
                      <a:r>
                        <a:rPr lang="en-US" sz="1100" b="1">
                          <a:solidFill>
                            <a:schemeClr val="tx1"/>
                          </a:solidFill>
                          <a:latin typeface="Arial"/>
                          <a:ea typeface="Times New Roman"/>
                        </a:rPr>
                        <a:t>float</a:t>
                      </a:r>
                    </a:p>
                  </a:txBody>
                  <a:tcPr marL="18208" marR="36416" marT="9104" marB="0" anchor="ctr">
                    <a:lnL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50"/>
                        </a:lnSpc>
                        <a:spcBef>
                          <a:spcPts val="500"/>
                        </a:spcBef>
                        <a:spcAft>
                          <a:spcPts val="400"/>
                        </a:spcAft>
                      </a:pPr>
                      <a:r>
                        <a:rPr lang="en-US" sz="1100" b="1">
                          <a:solidFill>
                            <a:schemeClr val="tx1"/>
                          </a:solidFill>
                          <a:latin typeface="Arial"/>
                          <a:ea typeface="Times New Roman"/>
                        </a:rPr>
                        <a:t>fLPPhi</a:t>
                      </a:r>
                    </a:p>
                  </a:txBody>
                  <a:tcPr marL="18208" marR="36416" marT="9104" marB="0" anchor="ctr">
                    <a:lnL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50"/>
                        </a:lnSpc>
                        <a:spcBef>
                          <a:spcPts val="500"/>
                        </a:spcBef>
                        <a:spcAft>
                          <a:spcPts val="400"/>
                        </a:spcAft>
                      </a:pPr>
                      <a:r>
                        <a:rPr lang="en-US" sz="1100" b="1">
                          <a:solidFill>
                            <a:schemeClr val="tx1"/>
                          </a:solidFill>
                          <a:latin typeface="Arial"/>
                          <a:ea typeface="Times New Roman"/>
                        </a:rPr>
                        <a:t>fLPPhi</a:t>
                      </a:r>
                    </a:p>
                  </a:txBody>
                  <a:tcPr marL="18208" marR="36416" marT="9104" marB="0" anchor="ctr">
                    <a:lnL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50"/>
                        </a:lnSpc>
                        <a:spcBef>
                          <a:spcPts val="500"/>
                        </a:spcBef>
                        <a:spcAft>
                          <a:spcPts val="400"/>
                        </a:spcAft>
                      </a:pPr>
                      <a:r>
                        <a:rPr lang="en-US" sz="1100" b="1">
                          <a:solidFill>
                            <a:schemeClr val="tx1"/>
                          </a:solidFill>
                          <a:latin typeface="Arial"/>
                          <a:ea typeface="Courier New"/>
                        </a:rPr>
                        <a:t>fPhi</a:t>
                      </a:r>
                      <a:endParaRPr lang="en-US" sz="1100" b="1">
                        <a:solidFill>
                          <a:schemeClr val="tx1"/>
                        </a:solidFill>
                        <a:latin typeface="Arial"/>
                        <a:ea typeface="Times New Roman"/>
                      </a:endParaRPr>
                    </a:p>
                  </a:txBody>
                  <a:tcPr marL="18208" marR="36416" marT="9104" marB="0" anchor="ctr">
                    <a:lnL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50"/>
                        </a:lnSpc>
                        <a:spcBef>
                          <a:spcPts val="500"/>
                        </a:spcBef>
                        <a:spcAft>
                          <a:spcPts val="400"/>
                        </a:spcAft>
                      </a:pPr>
                      <a:r>
                        <a:rPr lang="en-US" sz="1100" b="1">
                          <a:solidFill>
                            <a:schemeClr val="tx1"/>
                          </a:solidFill>
                          <a:latin typeface="Arial"/>
                          <a:ea typeface="Times New Roman"/>
                        </a:rPr>
                        <a:t>fLPPhi</a:t>
                      </a:r>
                    </a:p>
                  </a:txBody>
                  <a:tcPr marL="18208" marR="36416" marT="9104" marB="0" anchor="ctr">
                    <a:lnL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50"/>
                        </a:lnSpc>
                        <a:spcBef>
                          <a:spcPts val="500"/>
                        </a:spcBef>
                        <a:spcAft>
                          <a:spcPts val="400"/>
                        </a:spcAft>
                      </a:pPr>
                      <a:r>
                        <a:rPr lang="en-US" sz="1100" b="1">
                          <a:solidFill>
                            <a:schemeClr val="tx1"/>
                          </a:solidFill>
                          <a:latin typeface="Arial"/>
                          <a:ea typeface="Times New Roman"/>
                        </a:rPr>
                        <a:t>fPhiPl</a:t>
                      </a:r>
                    </a:p>
                  </a:txBody>
                  <a:tcPr marL="18208" marR="36416" marT="9104" marB="0" anchor="ctr">
                    <a:lnL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50"/>
                        </a:lnSpc>
                        <a:spcBef>
                          <a:spcPts val="500"/>
                        </a:spcBef>
                        <a:spcAft>
                          <a:spcPts val="400"/>
                        </a:spcAft>
                      </a:pPr>
                      <a:r>
                        <a:rPr lang="en-US" sz="1100" b="1">
                          <a:solidFill>
                            <a:schemeClr val="tx1"/>
                          </a:solidFill>
                          <a:latin typeface="Arial"/>
                          <a:ea typeface="Times New Roman"/>
                        </a:rPr>
                        <a:t>fPhiPl</a:t>
                      </a:r>
                    </a:p>
                  </a:txBody>
                  <a:tcPr marL="18208" marR="36416" marT="9104" marB="0" anchor="ctr">
                    <a:lnL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50"/>
                        </a:lnSpc>
                        <a:spcBef>
                          <a:spcPts val="500"/>
                        </a:spcBef>
                        <a:spcAft>
                          <a:spcPts val="400"/>
                        </a:spcAft>
                      </a:pPr>
                      <a:r>
                        <a:rPr lang="en-US" sz="1100" b="1">
                          <a:solidFill>
                            <a:schemeClr val="tx1"/>
                          </a:solidFill>
                          <a:latin typeface="Arial"/>
                          <a:ea typeface="Times New Roman"/>
                        </a:rPr>
                        <a:t>fPhi</a:t>
                      </a:r>
                    </a:p>
                  </a:txBody>
                  <a:tcPr marL="18208" marR="36416" marT="9104" marB="0">
                    <a:lnL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2562">
                <a:tc>
                  <a:txBody>
                    <a:bodyPr/>
                    <a:lstStyle/>
                    <a:p>
                      <a:pPr marL="0" marR="0">
                        <a:lnSpc>
                          <a:spcPts val="1250"/>
                        </a:lnSpc>
                        <a:spcBef>
                          <a:spcPts val="500"/>
                        </a:spcBef>
                        <a:spcAft>
                          <a:spcPts val="400"/>
                        </a:spcAft>
                      </a:pPr>
                      <a:r>
                        <a:rPr lang="en-US" sz="1100" b="1" dirty="0">
                          <a:solidFill>
                            <a:schemeClr val="tx1"/>
                          </a:solidFill>
                          <a:latin typeface="Arial"/>
                          <a:ea typeface="Times New Roman"/>
                        </a:rPr>
                        <a:t>pitch in degrees</a:t>
                      </a:r>
                    </a:p>
                  </a:txBody>
                  <a:tcPr marL="18208" marR="36416" marT="9104" marB="0">
                    <a:lnL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50"/>
                        </a:lnSpc>
                        <a:spcBef>
                          <a:spcPts val="500"/>
                        </a:spcBef>
                        <a:spcAft>
                          <a:spcPts val="400"/>
                        </a:spcAft>
                      </a:pPr>
                      <a:r>
                        <a:rPr lang="en-US" sz="1100" b="1" dirty="0">
                          <a:solidFill>
                            <a:schemeClr val="tx1"/>
                          </a:solidFill>
                          <a:latin typeface="Arial"/>
                          <a:ea typeface="Times New Roman"/>
                        </a:rPr>
                        <a:t>float</a:t>
                      </a:r>
                    </a:p>
                  </a:txBody>
                  <a:tcPr marL="18208" marR="36416" marT="9104" marB="0" anchor="ctr">
                    <a:lnL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50"/>
                        </a:lnSpc>
                        <a:spcBef>
                          <a:spcPts val="500"/>
                        </a:spcBef>
                        <a:spcAft>
                          <a:spcPts val="400"/>
                        </a:spcAft>
                      </a:pPr>
                      <a:r>
                        <a:rPr lang="en-US" sz="1100" b="1">
                          <a:solidFill>
                            <a:schemeClr val="tx1"/>
                          </a:solidFill>
                          <a:latin typeface="Arial"/>
                          <a:ea typeface="Times New Roman"/>
                        </a:rPr>
                        <a:t>fLPThe</a:t>
                      </a:r>
                    </a:p>
                  </a:txBody>
                  <a:tcPr marL="18208" marR="36416" marT="9104" marB="0" anchor="ctr">
                    <a:lnL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50"/>
                        </a:lnSpc>
                        <a:spcBef>
                          <a:spcPts val="500"/>
                        </a:spcBef>
                        <a:spcAft>
                          <a:spcPts val="400"/>
                        </a:spcAft>
                      </a:pPr>
                      <a:r>
                        <a:rPr lang="en-US" sz="1100" b="1">
                          <a:solidFill>
                            <a:schemeClr val="tx1"/>
                          </a:solidFill>
                          <a:latin typeface="Arial"/>
                          <a:ea typeface="Times New Roman"/>
                        </a:rPr>
                        <a:t>fLPThe</a:t>
                      </a:r>
                    </a:p>
                  </a:txBody>
                  <a:tcPr marL="18208" marR="36416" marT="9104" marB="0" anchor="ctr">
                    <a:lnL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50"/>
                        </a:lnSpc>
                        <a:spcBef>
                          <a:spcPts val="500"/>
                        </a:spcBef>
                        <a:spcAft>
                          <a:spcPts val="400"/>
                        </a:spcAft>
                      </a:pPr>
                      <a:r>
                        <a:rPr lang="en-US" sz="1100" b="1">
                          <a:solidFill>
                            <a:schemeClr val="tx1"/>
                          </a:solidFill>
                          <a:latin typeface="Arial"/>
                          <a:ea typeface="Courier New"/>
                        </a:rPr>
                        <a:t>fThe</a:t>
                      </a:r>
                      <a:endParaRPr lang="en-US" sz="1100" b="1">
                        <a:solidFill>
                          <a:schemeClr val="tx1"/>
                        </a:solidFill>
                        <a:latin typeface="Arial"/>
                        <a:ea typeface="Times New Roman"/>
                      </a:endParaRPr>
                    </a:p>
                  </a:txBody>
                  <a:tcPr marL="18208" marR="36416" marT="9104" marB="0" anchor="ctr">
                    <a:lnL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50"/>
                        </a:lnSpc>
                        <a:spcBef>
                          <a:spcPts val="500"/>
                        </a:spcBef>
                        <a:spcAft>
                          <a:spcPts val="400"/>
                        </a:spcAft>
                      </a:pPr>
                      <a:r>
                        <a:rPr lang="en-US" sz="1100" b="1">
                          <a:solidFill>
                            <a:schemeClr val="tx1"/>
                          </a:solidFill>
                          <a:latin typeface="Arial"/>
                          <a:ea typeface="Times New Roman"/>
                        </a:rPr>
                        <a:t>fLPThe</a:t>
                      </a:r>
                    </a:p>
                  </a:txBody>
                  <a:tcPr marL="18208" marR="36416" marT="9104" marB="0" anchor="ctr">
                    <a:lnL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50"/>
                        </a:lnSpc>
                        <a:spcBef>
                          <a:spcPts val="500"/>
                        </a:spcBef>
                        <a:spcAft>
                          <a:spcPts val="400"/>
                        </a:spcAft>
                      </a:pPr>
                      <a:r>
                        <a:rPr lang="en-US" sz="1100" b="1">
                          <a:solidFill>
                            <a:schemeClr val="tx1"/>
                          </a:solidFill>
                          <a:latin typeface="Arial"/>
                          <a:ea typeface="Times New Roman"/>
                        </a:rPr>
                        <a:t>fThePl</a:t>
                      </a:r>
                    </a:p>
                  </a:txBody>
                  <a:tcPr marL="18208" marR="36416" marT="9104" marB="0" anchor="ctr">
                    <a:lnL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50"/>
                        </a:lnSpc>
                        <a:spcBef>
                          <a:spcPts val="500"/>
                        </a:spcBef>
                        <a:spcAft>
                          <a:spcPts val="400"/>
                        </a:spcAft>
                      </a:pPr>
                      <a:r>
                        <a:rPr lang="en-US" sz="1100" b="1">
                          <a:solidFill>
                            <a:schemeClr val="tx1"/>
                          </a:solidFill>
                          <a:latin typeface="Arial"/>
                          <a:ea typeface="Times New Roman"/>
                        </a:rPr>
                        <a:t>fThePl</a:t>
                      </a:r>
                    </a:p>
                  </a:txBody>
                  <a:tcPr marL="18208" marR="36416" marT="9104" marB="0" anchor="ctr">
                    <a:lnL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50"/>
                        </a:lnSpc>
                        <a:spcBef>
                          <a:spcPts val="500"/>
                        </a:spcBef>
                        <a:spcAft>
                          <a:spcPts val="400"/>
                        </a:spcAft>
                      </a:pPr>
                      <a:r>
                        <a:rPr lang="en-US" sz="1100" b="1">
                          <a:solidFill>
                            <a:schemeClr val="tx1"/>
                          </a:solidFill>
                          <a:latin typeface="Arial"/>
                          <a:ea typeface="Times New Roman"/>
                        </a:rPr>
                        <a:t>fThe</a:t>
                      </a:r>
                    </a:p>
                  </a:txBody>
                  <a:tcPr marL="18208" marR="36416" marT="9104" marB="0">
                    <a:lnL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2562">
                <a:tc>
                  <a:txBody>
                    <a:bodyPr/>
                    <a:lstStyle/>
                    <a:p>
                      <a:pPr marL="0" marR="0">
                        <a:lnSpc>
                          <a:spcPts val="1250"/>
                        </a:lnSpc>
                        <a:spcBef>
                          <a:spcPts val="500"/>
                        </a:spcBef>
                        <a:spcAft>
                          <a:spcPts val="400"/>
                        </a:spcAft>
                      </a:pPr>
                      <a:r>
                        <a:rPr lang="en-US" sz="1100" b="1">
                          <a:solidFill>
                            <a:schemeClr val="tx1"/>
                          </a:solidFill>
                          <a:latin typeface="Arial"/>
                          <a:ea typeface="Times New Roman"/>
                        </a:rPr>
                        <a:t>yaw in degrees</a:t>
                      </a:r>
                    </a:p>
                  </a:txBody>
                  <a:tcPr marL="18208" marR="36416" marT="9104" marB="0">
                    <a:lnL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50"/>
                        </a:lnSpc>
                        <a:spcBef>
                          <a:spcPts val="500"/>
                        </a:spcBef>
                        <a:spcAft>
                          <a:spcPts val="400"/>
                        </a:spcAft>
                      </a:pPr>
                      <a:r>
                        <a:rPr lang="en-US" sz="1100" b="1" dirty="0">
                          <a:solidFill>
                            <a:schemeClr val="tx1"/>
                          </a:solidFill>
                          <a:latin typeface="Arial"/>
                          <a:ea typeface="Times New Roman"/>
                        </a:rPr>
                        <a:t>float</a:t>
                      </a:r>
                    </a:p>
                  </a:txBody>
                  <a:tcPr marL="18208" marR="36416" marT="9104" marB="0" anchor="ctr">
                    <a:lnL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50"/>
                        </a:lnSpc>
                        <a:spcBef>
                          <a:spcPts val="500"/>
                        </a:spcBef>
                        <a:spcAft>
                          <a:spcPts val="400"/>
                        </a:spcAft>
                      </a:pPr>
                      <a:r>
                        <a:rPr lang="en-US" sz="1100" b="1">
                          <a:solidFill>
                            <a:schemeClr val="tx1"/>
                          </a:solidFill>
                          <a:latin typeface="Arial"/>
                          <a:ea typeface="Times New Roman"/>
                        </a:rPr>
                        <a:t>fLPPsi</a:t>
                      </a:r>
                    </a:p>
                  </a:txBody>
                  <a:tcPr marL="18208" marR="36416" marT="9104" marB="0" anchor="ctr">
                    <a:lnL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50"/>
                        </a:lnSpc>
                        <a:spcBef>
                          <a:spcPts val="500"/>
                        </a:spcBef>
                        <a:spcAft>
                          <a:spcPts val="400"/>
                        </a:spcAft>
                      </a:pPr>
                      <a:r>
                        <a:rPr lang="en-US" sz="1100" b="1">
                          <a:solidFill>
                            <a:schemeClr val="tx1"/>
                          </a:solidFill>
                          <a:latin typeface="Arial"/>
                          <a:ea typeface="Times New Roman"/>
                        </a:rPr>
                        <a:t>fLPPsi</a:t>
                      </a:r>
                    </a:p>
                  </a:txBody>
                  <a:tcPr marL="18208" marR="36416" marT="9104" marB="0" anchor="ctr">
                    <a:lnL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50"/>
                        </a:lnSpc>
                        <a:spcBef>
                          <a:spcPts val="500"/>
                        </a:spcBef>
                        <a:spcAft>
                          <a:spcPts val="400"/>
                        </a:spcAft>
                      </a:pPr>
                      <a:r>
                        <a:rPr lang="en-US" sz="1100" b="1">
                          <a:solidFill>
                            <a:schemeClr val="tx1"/>
                          </a:solidFill>
                          <a:latin typeface="Arial"/>
                          <a:ea typeface="Courier New"/>
                        </a:rPr>
                        <a:t>fPsi</a:t>
                      </a:r>
                      <a:endParaRPr lang="en-US" sz="1100" b="1">
                        <a:solidFill>
                          <a:schemeClr val="tx1"/>
                        </a:solidFill>
                        <a:latin typeface="Arial"/>
                        <a:ea typeface="Times New Roman"/>
                      </a:endParaRPr>
                    </a:p>
                  </a:txBody>
                  <a:tcPr marL="18208" marR="36416" marT="9104" marB="0" anchor="ctr">
                    <a:lnL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50"/>
                        </a:lnSpc>
                        <a:spcBef>
                          <a:spcPts val="500"/>
                        </a:spcBef>
                        <a:spcAft>
                          <a:spcPts val="400"/>
                        </a:spcAft>
                      </a:pPr>
                      <a:r>
                        <a:rPr lang="en-US" sz="1100" b="1">
                          <a:solidFill>
                            <a:schemeClr val="tx1"/>
                          </a:solidFill>
                          <a:latin typeface="Arial"/>
                          <a:ea typeface="Times New Roman"/>
                        </a:rPr>
                        <a:t>fLPPsi</a:t>
                      </a:r>
                    </a:p>
                  </a:txBody>
                  <a:tcPr marL="18208" marR="36416" marT="9104" marB="0" anchor="ctr">
                    <a:lnL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50"/>
                        </a:lnSpc>
                        <a:spcBef>
                          <a:spcPts val="500"/>
                        </a:spcBef>
                        <a:spcAft>
                          <a:spcPts val="400"/>
                        </a:spcAft>
                      </a:pPr>
                      <a:r>
                        <a:rPr lang="en-US" sz="1100" b="1">
                          <a:solidFill>
                            <a:schemeClr val="tx1"/>
                          </a:solidFill>
                          <a:latin typeface="Arial"/>
                          <a:ea typeface="Times New Roman"/>
                        </a:rPr>
                        <a:t>fPsiPl</a:t>
                      </a:r>
                    </a:p>
                  </a:txBody>
                  <a:tcPr marL="18208" marR="36416" marT="9104" marB="0" anchor="ctr">
                    <a:lnL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50"/>
                        </a:lnSpc>
                        <a:spcBef>
                          <a:spcPts val="500"/>
                        </a:spcBef>
                        <a:spcAft>
                          <a:spcPts val="400"/>
                        </a:spcAft>
                      </a:pPr>
                      <a:r>
                        <a:rPr lang="en-US" sz="1100" b="1">
                          <a:solidFill>
                            <a:schemeClr val="tx1"/>
                          </a:solidFill>
                          <a:latin typeface="Arial"/>
                          <a:ea typeface="Times New Roman"/>
                        </a:rPr>
                        <a:t>fPsiPl</a:t>
                      </a:r>
                    </a:p>
                  </a:txBody>
                  <a:tcPr marL="18208" marR="36416" marT="9104" marB="0" anchor="ctr">
                    <a:lnL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50"/>
                        </a:lnSpc>
                        <a:spcBef>
                          <a:spcPts val="500"/>
                        </a:spcBef>
                        <a:spcAft>
                          <a:spcPts val="400"/>
                        </a:spcAft>
                      </a:pPr>
                      <a:r>
                        <a:rPr lang="en-US" sz="1100" b="1">
                          <a:solidFill>
                            <a:schemeClr val="tx1"/>
                          </a:solidFill>
                          <a:latin typeface="Arial"/>
                          <a:ea typeface="Times New Roman"/>
                        </a:rPr>
                        <a:t>fPsi</a:t>
                      </a:r>
                    </a:p>
                  </a:txBody>
                  <a:tcPr marL="18208" marR="36416" marT="9104" marB="0">
                    <a:lnL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28267">
                <a:tc>
                  <a:txBody>
                    <a:bodyPr/>
                    <a:lstStyle/>
                    <a:p>
                      <a:pPr marL="0" marR="0">
                        <a:lnSpc>
                          <a:spcPts val="1250"/>
                        </a:lnSpc>
                        <a:spcBef>
                          <a:spcPts val="500"/>
                        </a:spcBef>
                        <a:spcAft>
                          <a:spcPts val="400"/>
                        </a:spcAft>
                      </a:pPr>
                      <a:r>
                        <a:rPr lang="en-US" sz="1100" b="1">
                          <a:solidFill>
                            <a:schemeClr val="tx1"/>
                          </a:solidFill>
                          <a:latin typeface="Arial"/>
                          <a:ea typeface="Times New Roman"/>
                        </a:rPr>
                        <a:t>compass heading in degrees</a:t>
                      </a:r>
                    </a:p>
                  </a:txBody>
                  <a:tcPr marL="18208" marR="36416" marT="9104" marB="0">
                    <a:lnL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50"/>
                        </a:lnSpc>
                        <a:spcBef>
                          <a:spcPts val="500"/>
                        </a:spcBef>
                        <a:spcAft>
                          <a:spcPts val="400"/>
                        </a:spcAft>
                      </a:pPr>
                      <a:r>
                        <a:rPr lang="en-US" sz="1100" b="1" dirty="0">
                          <a:solidFill>
                            <a:schemeClr val="tx1"/>
                          </a:solidFill>
                          <a:latin typeface="Arial"/>
                          <a:ea typeface="Times New Roman"/>
                        </a:rPr>
                        <a:t>float</a:t>
                      </a:r>
                    </a:p>
                  </a:txBody>
                  <a:tcPr marL="18208" marR="36416" marT="9104" marB="0" anchor="ctr">
                    <a:lnL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50"/>
                        </a:lnSpc>
                        <a:spcBef>
                          <a:spcPts val="500"/>
                        </a:spcBef>
                        <a:spcAft>
                          <a:spcPts val="400"/>
                        </a:spcAft>
                      </a:pPr>
                      <a:r>
                        <a:rPr lang="en-US" sz="1100" b="1" dirty="0" err="1">
                          <a:solidFill>
                            <a:schemeClr val="tx1"/>
                          </a:solidFill>
                          <a:latin typeface="Arial"/>
                          <a:ea typeface="Times New Roman"/>
                        </a:rPr>
                        <a:t>fLPRho</a:t>
                      </a:r>
                      <a:endParaRPr lang="en-US" sz="1100" b="1" dirty="0">
                        <a:solidFill>
                          <a:schemeClr val="tx1"/>
                        </a:solidFill>
                        <a:latin typeface="Arial"/>
                        <a:ea typeface="Times New Roman"/>
                      </a:endParaRPr>
                    </a:p>
                  </a:txBody>
                  <a:tcPr marL="18208" marR="36416" marT="9104" marB="0" anchor="ctr">
                    <a:lnL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50"/>
                        </a:lnSpc>
                        <a:spcBef>
                          <a:spcPts val="500"/>
                        </a:spcBef>
                        <a:spcAft>
                          <a:spcPts val="400"/>
                        </a:spcAft>
                      </a:pPr>
                      <a:r>
                        <a:rPr lang="en-US" sz="1100" b="1">
                          <a:solidFill>
                            <a:schemeClr val="tx1"/>
                          </a:solidFill>
                          <a:latin typeface="Arial"/>
                          <a:ea typeface="Times New Roman"/>
                        </a:rPr>
                        <a:t>fLPRho</a:t>
                      </a:r>
                    </a:p>
                  </a:txBody>
                  <a:tcPr marL="18208" marR="36416" marT="9104" marB="0" anchor="ctr">
                    <a:lnL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50"/>
                        </a:lnSpc>
                        <a:spcBef>
                          <a:spcPts val="500"/>
                        </a:spcBef>
                        <a:spcAft>
                          <a:spcPts val="400"/>
                        </a:spcAft>
                      </a:pPr>
                      <a:r>
                        <a:rPr lang="en-US" sz="1100" b="1">
                          <a:solidFill>
                            <a:schemeClr val="tx1"/>
                          </a:solidFill>
                          <a:latin typeface="Arial"/>
                          <a:ea typeface="Courier New"/>
                        </a:rPr>
                        <a:t>fRho</a:t>
                      </a:r>
                      <a:endParaRPr lang="en-US" sz="1100" b="1">
                        <a:solidFill>
                          <a:schemeClr val="tx1"/>
                        </a:solidFill>
                        <a:latin typeface="Arial"/>
                        <a:ea typeface="Times New Roman"/>
                      </a:endParaRPr>
                    </a:p>
                  </a:txBody>
                  <a:tcPr marL="18208" marR="36416" marT="9104" marB="0" anchor="ctr">
                    <a:lnL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50"/>
                        </a:lnSpc>
                        <a:spcBef>
                          <a:spcPts val="500"/>
                        </a:spcBef>
                        <a:spcAft>
                          <a:spcPts val="400"/>
                        </a:spcAft>
                      </a:pPr>
                      <a:r>
                        <a:rPr lang="en-US" sz="1100" b="1">
                          <a:solidFill>
                            <a:schemeClr val="tx1"/>
                          </a:solidFill>
                          <a:latin typeface="Arial"/>
                          <a:ea typeface="Times New Roman"/>
                        </a:rPr>
                        <a:t>fLPRho</a:t>
                      </a:r>
                    </a:p>
                  </a:txBody>
                  <a:tcPr marL="18208" marR="36416" marT="9104" marB="0" anchor="ctr">
                    <a:lnL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50"/>
                        </a:lnSpc>
                        <a:spcBef>
                          <a:spcPts val="500"/>
                        </a:spcBef>
                        <a:spcAft>
                          <a:spcPts val="400"/>
                        </a:spcAft>
                      </a:pPr>
                      <a:r>
                        <a:rPr lang="en-US" sz="1100" b="1">
                          <a:solidFill>
                            <a:schemeClr val="tx1"/>
                          </a:solidFill>
                          <a:latin typeface="Arial"/>
                          <a:ea typeface="Times New Roman"/>
                        </a:rPr>
                        <a:t>fRhoPl</a:t>
                      </a:r>
                    </a:p>
                  </a:txBody>
                  <a:tcPr marL="18208" marR="36416" marT="9104" marB="0" anchor="ctr">
                    <a:lnL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50"/>
                        </a:lnSpc>
                        <a:spcBef>
                          <a:spcPts val="500"/>
                        </a:spcBef>
                        <a:spcAft>
                          <a:spcPts val="400"/>
                        </a:spcAft>
                      </a:pPr>
                      <a:r>
                        <a:rPr lang="en-US" sz="1100" b="1">
                          <a:solidFill>
                            <a:schemeClr val="tx1"/>
                          </a:solidFill>
                          <a:latin typeface="Arial"/>
                          <a:ea typeface="Times New Roman"/>
                        </a:rPr>
                        <a:t>fRhoPl</a:t>
                      </a:r>
                    </a:p>
                  </a:txBody>
                  <a:tcPr marL="18208" marR="36416" marT="9104" marB="0" anchor="ctr">
                    <a:lnL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50"/>
                        </a:lnSpc>
                        <a:spcBef>
                          <a:spcPts val="500"/>
                        </a:spcBef>
                        <a:spcAft>
                          <a:spcPts val="400"/>
                        </a:spcAft>
                      </a:pPr>
                      <a:r>
                        <a:rPr lang="en-US" sz="1100" b="1">
                          <a:solidFill>
                            <a:schemeClr val="tx1"/>
                          </a:solidFill>
                          <a:latin typeface="Arial"/>
                          <a:ea typeface="Times New Roman"/>
                        </a:rPr>
                        <a:t>fRho</a:t>
                      </a:r>
                    </a:p>
                  </a:txBody>
                  <a:tcPr marL="18208" marR="36416" marT="9104" marB="0">
                    <a:lnL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2562">
                <a:tc>
                  <a:txBody>
                    <a:bodyPr/>
                    <a:lstStyle/>
                    <a:p>
                      <a:pPr marL="0" marR="0">
                        <a:lnSpc>
                          <a:spcPts val="1250"/>
                        </a:lnSpc>
                        <a:spcBef>
                          <a:spcPts val="500"/>
                        </a:spcBef>
                        <a:spcAft>
                          <a:spcPts val="400"/>
                        </a:spcAft>
                      </a:pPr>
                      <a:r>
                        <a:rPr lang="en-US" sz="1100" b="1">
                          <a:solidFill>
                            <a:schemeClr val="tx1"/>
                          </a:solidFill>
                          <a:latin typeface="Arial"/>
                          <a:ea typeface="Times New Roman"/>
                        </a:rPr>
                        <a:t>tilt angle in degrees</a:t>
                      </a:r>
                    </a:p>
                  </a:txBody>
                  <a:tcPr marL="18208" marR="36416" marT="9104" marB="0">
                    <a:lnL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50"/>
                        </a:lnSpc>
                        <a:spcBef>
                          <a:spcPts val="500"/>
                        </a:spcBef>
                        <a:spcAft>
                          <a:spcPts val="400"/>
                        </a:spcAft>
                      </a:pPr>
                      <a:r>
                        <a:rPr lang="en-US" sz="1100" b="1">
                          <a:solidFill>
                            <a:schemeClr val="tx1"/>
                          </a:solidFill>
                          <a:latin typeface="Arial"/>
                          <a:ea typeface="Times New Roman"/>
                        </a:rPr>
                        <a:t>float</a:t>
                      </a:r>
                    </a:p>
                  </a:txBody>
                  <a:tcPr marL="18208" marR="36416" marT="9104" marB="0" anchor="ctr">
                    <a:lnL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50"/>
                        </a:lnSpc>
                        <a:spcBef>
                          <a:spcPts val="500"/>
                        </a:spcBef>
                        <a:spcAft>
                          <a:spcPts val="400"/>
                        </a:spcAft>
                      </a:pPr>
                      <a:r>
                        <a:rPr lang="en-US" sz="1100" b="1" dirty="0" err="1">
                          <a:solidFill>
                            <a:schemeClr val="tx1"/>
                          </a:solidFill>
                          <a:latin typeface="Arial"/>
                          <a:ea typeface="Times New Roman"/>
                        </a:rPr>
                        <a:t>fLPChi</a:t>
                      </a:r>
                      <a:endParaRPr lang="en-US" sz="1100" b="1" dirty="0">
                        <a:solidFill>
                          <a:schemeClr val="tx1"/>
                        </a:solidFill>
                        <a:latin typeface="Arial"/>
                        <a:ea typeface="Times New Roman"/>
                      </a:endParaRPr>
                    </a:p>
                  </a:txBody>
                  <a:tcPr marL="18208" marR="36416" marT="9104" marB="0" anchor="ctr">
                    <a:lnL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50"/>
                        </a:lnSpc>
                        <a:spcBef>
                          <a:spcPts val="500"/>
                        </a:spcBef>
                        <a:spcAft>
                          <a:spcPts val="400"/>
                        </a:spcAft>
                      </a:pPr>
                      <a:r>
                        <a:rPr lang="en-US" sz="1100" b="1">
                          <a:solidFill>
                            <a:schemeClr val="tx1"/>
                          </a:solidFill>
                          <a:latin typeface="Arial"/>
                          <a:ea typeface="Times New Roman"/>
                        </a:rPr>
                        <a:t>fLPChi</a:t>
                      </a:r>
                    </a:p>
                  </a:txBody>
                  <a:tcPr marL="18208" marR="36416" marT="9104" marB="0" anchor="ctr">
                    <a:lnL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50"/>
                        </a:lnSpc>
                        <a:spcBef>
                          <a:spcPts val="500"/>
                        </a:spcBef>
                        <a:spcAft>
                          <a:spcPts val="400"/>
                        </a:spcAft>
                      </a:pPr>
                      <a:r>
                        <a:rPr lang="en-US" sz="1100" b="1">
                          <a:solidFill>
                            <a:schemeClr val="tx1"/>
                          </a:solidFill>
                          <a:latin typeface="Arial"/>
                          <a:ea typeface="Courier New"/>
                        </a:rPr>
                        <a:t>fChi</a:t>
                      </a:r>
                      <a:endParaRPr lang="en-US" sz="1100" b="1">
                        <a:solidFill>
                          <a:schemeClr val="tx1"/>
                        </a:solidFill>
                        <a:latin typeface="Arial"/>
                        <a:ea typeface="Times New Roman"/>
                      </a:endParaRPr>
                    </a:p>
                  </a:txBody>
                  <a:tcPr marL="18208" marR="36416" marT="9104" marB="0" anchor="ctr">
                    <a:lnL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50"/>
                        </a:lnSpc>
                        <a:spcBef>
                          <a:spcPts val="500"/>
                        </a:spcBef>
                        <a:spcAft>
                          <a:spcPts val="400"/>
                        </a:spcAft>
                      </a:pPr>
                      <a:r>
                        <a:rPr lang="en-US" sz="1100" b="1">
                          <a:solidFill>
                            <a:schemeClr val="tx1"/>
                          </a:solidFill>
                          <a:latin typeface="Arial"/>
                          <a:ea typeface="Times New Roman"/>
                        </a:rPr>
                        <a:t>fLPChi</a:t>
                      </a:r>
                    </a:p>
                  </a:txBody>
                  <a:tcPr marL="18208" marR="36416" marT="9104" marB="0" anchor="ctr">
                    <a:lnL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50"/>
                        </a:lnSpc>
                        <a:spcBef>
                          <a:spcPts val="500"/>
                        </a:spcBef>
                        <a:spcAft>
                          <a:spcPts val="400"/>
                        </a:spcAft>
                      </a:pPr>
                      <a:r>
                        <a:rPr lang="en-US" sz="1100" b="1">
                          <a:solidFill>
                            <a:schemeClr val="tx1"/>
                          </a:solidFill>
                          <a:latin typeface="Arial"/>
                          <a:ea typeface="Times New Roman"/>
                        </a:rPr>
                        <a:t>fChiPl</a:t>
                      </a:r>
                    </a:p>
                  </a:txBody>
                  <a:tcPr marL="18208" marR="36416" marT="9104" marB="0" anchor="ctr">
                    <a:lnL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50"/>
                        </a:lnSpc>
                        <a:spcBef>
                          <a:spcPts val="500"/>
                        </a:spcBef>
                        <a:spcAft>
                          <a:spcPts val="400"/>
                        </a:spcAft>
                      </a:pPr>
                      <a:r>
                        <a:rPr lang="en-US" sz="1100" b="1">
                          <a:solidFill>
                            <a:schemeClr val="tx1"/>
                          </a:solidFill>
                          <a:latin typeface="Arial"/>
                          <a:ea typeface="Times New Roman"/>
                        </a:rPr>
                        <a:t>fChiPl</a:t>
                      </a:r>
                    </a:p>
                  </a:txBody>
                  <a:tcPr marL="18208" marR="36416" marT="9104" marB="0" anchor="ctr">
                    <a:lnL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50"/>
                        </a:lnSpc>
                        <a:spcBef>
                          <a:spcPts val="500"/>
                        </a:spcBef>
                        <a:spcAft>
                          <a:spcPts val="400"/>
                        </a:spcAft>
                      </a:pPr>
                      <a:r>
                        <a:rPr lang="en-US" sz="1100" b="1">
                          <a:solidFill>
                            <a:schemeClr val="tx1"/>
                          </a:solidFill>
                          <a:latin typeface="Arial"/>
                          <a:ea typeface="Times New Roman"/>
                        </a:rPr>
                        <a:t>fChi</a:t>
                      </a:r>
                    </a:p>
                  </a:txBody>
                  <a:tcPr marL="18208" marR="36416" marT="9104" marB="0">
                    <a:lnL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28267">
                <a:tc>
                  <a:txBody>
                    <a:bodyPr/>
                    <a:lstStyle/>
                    <a:p>
                      <a:pPr marL="0" marR="0">
                        <a:lnSpc>
                          <a:spcPts val="1250"/>
                        </a:lnSpc>
                        <a:spcBef>
                          <a:spcPts val="500"/>
                        </a:spcBef>
                        <a:spcAft>
                          <a:spcPts val="400"/>
                        </a:spcAft>
                      </a:pPr>
                      <a:r>
                        <a:rPr lang="en-US" sz="1100" b="1">
                          <a:solidFill>
                            <a:schemeClr val="tx1"/>
                          </a:solidFill>
                          <a:latin typeface="Arial"/>
                          <a:ea typeface="Times New Roman"/>
                        </a:rPr>
                        <a:t>orientation matrix (unitless)</a:t>
                      </a:r>
                    </a:p>
                  </a:txBody>
                  <a:tcPr marL="18208" marR="36416" marT="9104" marB="0">
                    <a:lnL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50"/>
                        </a:lnSpc>
                        <a:spcBef>
                          <a:spcPts val="500"/>
                        </a:spcBef>
                        <a:spcAft>
                          <a:spcPts val="400"/>
                        </a:spcAft>
                      </a:pPr>
                      <a:r>
                        <a:rPr lang="en-US" sz="1100" b="1">
                          <a:solidFill>
                            <a:schemeClr val="tx1"/>
                          </a:solidFill>
                          <a:latin typeface="Arial"/>
                          <a:ea typeface="Times New Roman"/>
                        </a:rPr>
                        <a:t>float</a:t>
                      </a:r>
                    </a:p>
                  </a:txBody>
                  <a:tcPr marL="18208" marR="36416" marT="9104" marB="0" anchor="ctr">
                    <a:lnL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50"/>
                        </a:lnSpc>
                        <a:spcBef>
                          <a:spcPts val="500"/>
                        </a:spcBef>
                        <a:spcAft>
                          <a:spcPts val="400"/>
                        </a:spcAft>
                      </a:pPr>
                      <a:r>
                        <a:rPr lang="en-US" sz="1100" b="1">
                          <a:solidFill>
                            <a:schemeClr val="tx1"/>
                          </a:solidFill>
                          <a:latin typeface="Arial"/>
                          <a:ea typeface="Times New Roman"/>
                        </a:rPr>
                        <a:t>fLPR[3][3]</a:t>
                      </a:r>
                    </a:p>
                  </a:txBody>
                  <a:tcPr marL="18208" marR="36416" marT="9104" marB="0" anchor="ctr">
                    <a:lnL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50"/>
                        </a:lnSpc>
                        <a:spcBef>
                          <a:spcPts val="500"/>
                        </a:spcBef>
                        <a:spcAft>
                          <a:spcPts val="400"/>
                        </a:spcAft>
                      </a:pPr>
                      <a:r>
                        <a:rPr lang="en-US" sz="1100" b="1" dirty="0" err="1">
                          <a:solidFill>
                            <a:schemeClr val="tx1"/>
                          </a:solidFill>
                          <a:latin typeface="Arial"/>
                          <a:ea typeface="Times New Roman"/>
                        </a:rPr>
                        <a:t>fLPR</a:t>
                      </a:r>
                      <a:r>
                        <a:rPr lang="en-US" sz="1100" b="1" dirty="0">
                          <a:solidFill>
                            <a:schemeClr val="tx1"/>
                          </a:solidFill>
                          <a:latin typeface="Arial"/>
                          <a:ea typeface="Times New Roman"/>
                        </a:rPr>
                        <a:t>[3][3]</a:t>
                      </a:r>
                    </a:p>
                  </a:txBody>
                  <a:tcPr marL="18208" marR="36416" marT="9104" marB="0" anchor="ctr">
                    <a:lnL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50"/>
                        </a:lnSpc>
                        <a:spcBef>
                          <a:spcPts val="500"/>
                        </a:spcBef>
                        <a:spcAft>
                          <a:spcPts val="400"/>
                        </a:spcAft>
                      </a:pPr>
                      <a:r>
                        <a:rPr lang="en-US" sz="1100" b="1">
                          <a:solidFill>
                            <a:schemeClr val="tx1"/>
                          </a:solidFill>
                          <a:latin typeface="Arial"/>
                          <a:ea typeface="Times New Roman"/>
                        </a:rPr>
                        <a:t>fR[3][3]</a:t>
                      </a:r>
                    </a:p>
                  </a:txBody>
                  <a:tcPr marL="18208" marR="36416" marT="9104" marB="0" anchor="ctr">
                    <a:lnL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50"/>
                        </a:lnSpc>
                        <a:spcBef>
                          <a:spcPts val="500"/>
                        </a:spcBef>
                        <a:spcAft>
                          <a:spcPts val="400"/>
                        </a:spcAft>
                      </a:pPr>
                      <a:r>
                        <a:rPr lang="en-US" sz="1100" b="1">
                          <a:solidFill>
                            <a:schemeClr val="tx1"/>
                          </a:solidFill>
                          <a:latin typeface="Arial"/>
                          <a:ea typeface="Times New Roman"/>
                        </a:rPr>
                        <a:t>fLPR[3][3]</a:t>
                      </a:r>
                    </a:p>
                  </a:txBody>
                  <a:tcPr marL="18208" marR="36416" marT="9104" marB="0" anchor="ctr">
                    <a:lnL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50"/>
                        </a:lnSpc>
                        <a:spcBef>
                          <a:spcPts val="500"/>
                        </a:spcBef>
                        <a:spcAft>
                          <a:spcPts val="400"/>
                        </a:spcAft>
                      </a:pPr>
                      <a:r>
                        <a:rPr lang="en-US" sz="1100" b="1">
                          <a:solidFill>
                            <a:schemeClr val="tx1"/>
                          </a:solidFill>
                          <a:latin typeface="Arial"/>
                          <a:ea typeface="Times New Roman"/>
                        </a:rPr>
                        <a:t>fRPl[3][3]</a:t>
                      </a:r>
                    </a:p>
                  </a:txBody>
                  <a:tcPr marL="18208" marR="36416" marT="9104" marB="0" anchor="ctr">
                    <a:lnL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50"/>
                        </a:lnSpc>
                        <a:spcBef>
                          <a:spcPts val="500"/>
                        </a:spcBef>
                        <a:spcAft>
                          <a:spcPts val="400"/>
                        </a:spcAft>
                      </a:pPr>
                      <a:r>
                        <a:rPr lang="en-US" sz="1100" b="1">
                          <a:solidFill>
                            <a:schemeClr val="tx1"/>
                          </a:solidFill>
                          <a:latin typeface="Arial"/>
                          <a:ea typeface="Times New Roman"/>
                        </a:rPr>
                        <a:t>fRPl[3][3]</a:t>
                      </a:r>
                    </a:p>
                  </a:txBody>
                  <a:tcPr marL="18208" marR="36416" marT="9104" marB="0" anchor="ctr">
                    <a:lnL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50"/>
                        </a:lnSpc>
                        <a:spcBef>
                          <a:spcPts val="500"/>
                        </a:spcBef>
                        <a:spcAft>
                          <a:spcPts val="400"/>
                        </a:spcAft>
                      </a:pPr>
                      <a:r>
                        <a:rPr lang="en-US" sz="1100" b="1">
                          <a:solidFill>
                            <a:schemeClr val="tx1"/>
                          </a:solidFill>
                          <a:latin typeface="Arial"/>
                          <a:ea typeface="Times New Roman"/>
                        </a:rPr>
                        <a:t>fRM[3][3]</a:t>
                      </a:r>
                    </a:p>
                  </a:txBody>
                  <a:tcPr marL="18208" marR="36416" marT="9104" marB="0" anchor="ctr">
                    <a:lnL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22562">
                <a:tc>
                  <a:txBody>
                    <a:bodyPr/>
                    <a:lstStyle/>
                    <a:p>
                      <a:pPr marL="0" marR="0">
                        <a:lnSpc>
                          <a:spcPts val="1250"/>
                        </a:lnSpc>
                        <a:spcBef>
                          <a:spcPts val="500"/>
                        </a:spcBef>
                        <a:spcAft>
                          <a:spcPts val="400"/>
                        </a:spcAft>
                      </a:pPr>
                      <a:r>
                        <a:rPr lang="en-US" sz="1100" b="1">
                          <a:solidFill>
                            <a:schemeClr val="tx1"/>
                          </a:solidFill>
                          <a:latin typeface="Arial"/>
                          <a:ea typeface="Times New Roman"/>
                        </a:rPr>
                        <a:t>quaternion (unitless)</a:t>
                      </a:r>
                    </a:p>
                  </a:txBody>
                  <a:tcPr marL="18208" marR="36416" marT="9104" marB="0">
                    <a:lnL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50"/>
                        </a:lnSpc>
                        <a:spcBef>
                          <a:spcPts val="500"/>
                        </a:spcBef>
                        <a:spcAft>
                          <a:spcPts val="400"/>
                        </a:spcAft>
                      </a:pPr>
                      <a:r>
                        <a:rPr lang="en-US" sz="1100" b="1">
                          <a:solidFill>
                            <a:schemeClr val="tx1"/>
                          </a:solidFill>
                          <a:latin typeface="Arial"/>
                          <a:ea typeface="Times New Roman"/>
                        </a:rPr>
                        <a:t>Quaternion</a:t>
                      </a:r>
                    </a:p>
                  </a:txBody>
                  <a:tcPr marL="18208" marR="36416" marT="9104" marB="0" anchor="ctr">
                    <a:lnL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50"/>
                        </a:lnSpc>
                        <a:spcBef>
                          <a:spcPts val="500"/>
                        </a:spcBef>
                        <a:spcAft>
                          <a:spcPts val="400"/>
                        </a:spcAft>
                      </a:pPr>
                      <a:r>
                        <a:rPr lang="en-US" sz="1100" b="1">
                          <a:solidFill>
                            <a:schemeClr val="tx1"/>
                          </a:solidFill>
                          <a:latin typeface="Arial"/>
                          <a:ea typeface="Times New Roman"/>
                        </a:rPr>
                        <a:t>fLPq</a:t>
                      </a:r>
                    </a:p>
                  </a:txBody>
                  <a:tcPr marL="18208" marR="36416" marT="9104" marB="0" anchor="ctr">
                    <a:lnL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50"/>
                        </a:lnSpc>
                        <a:spcBef>
                          <a:spcPts val="500"/>
                        </a:spcBef>
                        <a:spcAft>
                          <a:spcPts val="400"/>
                        </a:spcAft>
                      </a:pPr>
                      <a:r>
                        <a:rPr lang="en-US" sz="1100" b="1">
                          <a:solidFill>
                            <a:schemeClr val="tx1"/>
                          </a:solidFill>
                          <a:latin typeface="Arial"/>
                          <a:ea typeface="Times New Roman"/>
                        </a:rPr>
                        <a:t>fLPq</a:t>
                      </a:r>
                    </a:p>
                  </a:txBody>
                  <a:tcPr marL="18208" marR="36416" marT="9104" marB="0" anchor="ctr">
                    <a:lnL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50"/>
                        </a:lnSpc>
                        <a:spcBef>
                          <a:spcPts val="500"/>
                        </a:spcBef>
                        <a:spcAft>
                          <a:spcPts val="400"/>
                        </a:spcAft>
                      </a:pPr>
                      <a:r>
                        <a:rPr lang="en-US" sz="1100" b="1" dirty="0" err="1">
                          <a:solidFill>
                            <a:schemeClr val="tx1"/>
                          </a:solidFill>
                          <a:latin typeface="Arial"/>
                          <a:ea typeface="Courier New"/>
                        </a:rPr>
                        <a:t>fq</a:t>
                      </a:r>
                      <a:endParaRPr lang="en-US" sz="1100" b="1" dirty="0">
                        <a:solidFill>
                          <a:schemeClr val="tx1"/>
                        </a:solidFill>
                        <a:latin typeface="Arial"/>
                        <a:ea typeface="Times New Roman"/>
                      </a:endParaRPr>
                    </a:p>
                  </a:txBody>
                  <a:tcPr marL="18208" marR="36416" marT="9104" marB="0" anchor="ctr">
                    <a:lnL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50"/>
                        </a:lnSpc>
                        <a:spcBef>
                          <a:spcPts val="500"/>
                        </a:spcBef>
                        <a:spcAft>
                          <a:spcPts val="400"/>
                        </a:spcAft>
                      </a:pPr>
                      <a:r>
                        <a:rPr lang="en-US" sz="1100" b="1">
                          <a:solidFill>
                            <a:schemeClr val="tx1"/>
                          </a:solidFill>
                          <a:latin typeface="Arial"/>
                          <a:ea typeface="Times New Roman"/>
                        </a:rPr>
                        <a:t>fLPq</a:t>
                      </a:r>
                    </a:p>
                  </a:txBody>
                  <a:tcPr marL="18208" marR="36416" marT="9104" marB="0" anchor="ctr">
                    <a:lnL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50"/>
                        </a:lnSpc>
                        <a:spcBef>
                          <a:spcPts val="500"/>
                        </a:spcBef>
                        <a:spcAft>
                          <a:spcPts val="400"/>
                        </a:spcAft>
                      </a:pPr>
                      <a:r>
                        <a:rPr lang="en-US" sz="1100" b="1">
                          <a:solidFill>
                            <a:schemeClr val="tx1"/>
                          </a:solidFill>
                          <a:latin typeface="Arial"/>
                          <a:ea typeface="Times New Roman"/>
                        </a:rPr>
                        <a:t>fqPl</a:t>
                      </a:r>
                    </a:p>
                  </a:txBody>
                  <a:tcPr marL="18208" marR="36416" marT="9104" marB="0" anchor="ctr">
                    <a:lnL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50"/>
                        </a:lnSpc>
                        <a:spcBef>
                          <a:spcPts val="500"/>
                        </a:spcBef>
                        <a:spcAft>
                          <a:spcPts val="400"/>
                        </a:spcAft>
                      </a:pPr>
                      <a:r>
                        <a:rPr lang="en-US" sz="1100" b="1">
                          <a:solidFill>
                            <a:schemeClr val="tx1"/>
                          </a:solidFill>
                          <a:latin typeface="Arial"/>
                          <a:ea typeface="Times New Roman"/>
                        </a:rPr>
                        <a:t>fqPl</a:t>
                      </a:r>
                    </a:p>
                  </a:txBody>
                  <a:tcPr marL="18208" marR="36416" marT="9104" marB="0" anchor="ctr">
                    <a:lnL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50"/>
                        </a:lnSpc>
                        <a:spcBef>
                          <a:spcPts val="500"/>
                        </a:spcBef>
                        <a:spcAft>
                          <a:spcPts val="400"/>
                        </a:spcAft>
                      </a:pPr>
                      <a:r>
                        <a:rPr lang="en-US" sz="1100" b="1">
                          <a:solidFill>
                            <a:schemeClr val="tx1"/>
                          </a:solidFill>
                          <a:latin typeface="Arial"/>
                          <a:ea typeface="Times New Roman"/>
                        </a:rPr>
                        <a:t>fq</a:t>
                      </a:r>
                    </a:p>
                  </a:txBody>
                  <a:tcPr marL="18208" marR="36416" marT="9104" marB="0">
                    <a:lnL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22562">
                <a:tc>
                  <a:txBody>
                    <a:bodyPr/>
                    <a:lstStyle/>
                    <a:p>
                      <a:pPr marL="0" marR="0">
                        <a:lnSpc>
                          <a:spcPts val="1250"/>
                        </a:lnSpc>
                        <a:spcBef>
                          <a:spcPts val="500"/>
                        </a:spcBef>
                        <a:spcAft>
                          <a:spcPts val="400"/>
                        </a:spcAft>
                      </a:pPr>
                      <a:r>
                        <a:rPr lang="en-US" sz="1100" b="1">
                          <a:solidFill>
                            <a:schemeClr val="tx1"/>
                          </a:solidFill>
                          <a:latin typeface="Arial"/>
                          <a:ea typeface="Times New Roman"/>
                        </a:rPr>
                        <a:t>rotation vector</a:t>
                      </a:r>
                    </a:p>
                  </a:txBody>
                  <a:tcPr marL="18208" marR="36416" marT="9104" marB="0">
                    <a:lnL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50"/>
                        </a:lnSpc>
                        <a:spcBef>
                          <a:spcPts val="500"/>
                        </a:spcBef>
                        <a:spcAft>
                          <a:spcPts val="400"/>
                        </a:spcAft>
                      </a:pPr>
                      <a:r>
                        <a:rPr lang="en-US" sz="1100" b="1">
                          <a:solidFill>
                            <a:schemeClr val="tx1"/>
                          </a:solidFill>
                          <a:latin typeface="Arial"/>
                          <a:ea typeface="Times New Roman"/>
                        </a:rPr>
                        <a:t>float</a:t>
                      </a:r>
                    </a:p>
                  </a:txBody>
                  <a:tcPr marL="18208" marR="36416" marT="9104" marB="0" anchor="ctr">
                    <a:lnL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50"/>
                        </a:lnSpc>
                        <a:spcBef>
                          <a:spcPts val="500"/>
                        </a:spcBef>
                        <a:spcAft>
                          <a:spcPts val="400"/>
                        </a:spcAft>
                      </a:pPr>
                      <a:r>
                        <a:rPr lang="en-US" sz="1100" b="1">
                          <a:solidFill>
                            <a:schemeClr val="tx1"/>
                          </a:solidFill>
                          <a:latin typeface="Arial"/>
                          <a:ea typeface="Times New Roman"/>
                        </a:rPr>
                        <a:t>fLPRVec[3]</a:t>
                      </a:r>
                    </a:p>
                  </a:txBody>
                  <a:tcPr marL="18208" marR="36416" marT="9104" marB="0" anchor="ctr">
                    <a:lnL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50"/>
                        </a:lnSpc>
                        <a:spcBef>
                          <a:spcPts val="500"/>
                        </a:spcBef>
                        <a:spcAft>
                          <a:spcPts val="400"/>
                        </a:spcAft>
                      </a:pPr>
                      <a:r>
                        <a:rPr lang="en-US" sz="1100" b="1">
                          <a:solidFill>
                            <a:schemeClr val="tx1"/>
                          </a:solidFill>
                          <a:latin typeface="Arial"/>
                          <a:ea typeface="Times New Roman"/>
                        </a:rPr>
                        <a:t>fLPRVec[3]</a:t>
                      </a:r>
                    </a:p>
                  </a:txBody>
                  <a:tcPr marL="18208" marR="36416" marT="9104" marB="0" anchor="ctr">
                    <a:lnL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50"/>
                        </a:lnSpc>
                        <a:spcBef>
                          <a:spcPts val="500"/>
                        </a:spcBef>
                        <a:spcAft>
                          <a:spcPts val="400"/>
                        </a:spcAft>
                      </a:pPr>
                      <a:r>
                        <a:rPr lang="en-US" sz="1100" b="1" dirty="0" err="1">
                          <a:solidFill>
                            <a:schemeClr val="tx1"/>
                          </a:solidFill>
                          <a:latin typeface="Arial"/>
                          <a:ea typeface="Courier New"/>
                        </a:rPr>
                        <a:t>fRVec</a:t>
                      </a:r>
                      <a:endParaRPr lang="en-US" sz="1100" b="1" dirty="0">
                        <a:solidFill>
                          <a:schemeClr val="tx1"/>
                        </a:solidFill>
                        <a:latin typeface="Arial"/>
                        <a:ea typeface="Times New Roman"/>
                      </a:endParaRPr>
                    </a:p>
                  </a:txBody>
                  <a:tcPr marL="18208" marR="36416" marT="9104" marB="0" anchor="ctr">
                    <a:lnL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50"/>
                        </a:lnSpc>
                        <a:spcBef>
                          <a:spcPts val="500"/>
                        </a:spcBef>
                        <a:spcAft>
                          <a:spcPts val="400"/>
                        </a:spcAft>
                      </a:pPr>
                      <a:r>
                        <a:rPr lang="en-US" sz="1100" b="1">
                          <a:solidFill>
                            <a:schemeClr val="tx1"/>
                          </a:solidFill>
                          <a:latin typeface="Arial"/>
                          <a:ea typeface="Times New Roman"/>
                        </a:rPr>
                        <a:t>fLPRVec[3]</a:t>
                      </a:r>
                    </a:p>
                  </a:txBody>
                  <a:tcPr marL="18208" marR="36416" marT="9104" marB="0" anchor="ctr">
                    <a:lnL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50"/>
                        </a:lnSpc>
                        <a:spcBef>
                          <a:spcPts val="500"/>
                        </a:spcBef>
                        <a:spcAft>
                          <a:spcPts val="400"/>
                        </a:spcAft>
                      </a:pPr>
                      <a:r>
                        <a:rPr lang="en-US" sz="1100" b="1">
                          <a:solidFill>
                            <a:schemeClr val="tx1"/>
                          </a:solidFill>
                          <a:latin typeface="Arial"/>
                          <a:ea typeface="Times New Roman"/>
                        </a:rPr>
                        <a:t>fRVecPl[3]</a:t>
                      </a:r>
                    </a:p>
                  </a:txBody>
                  <a:tcPr marL="18208" marR="36416" marT="9104" marB="0" anchor="ctr">
                    <a:lnL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50"/>
                        </a:lnSpc>
                        <a:spcBef>
                          <a:spcPts val="500"/>
                        </a:spcBef>
                        <a:spcAft>
                          <a:spcPts val="400"/>
                        </a:spcAft>
                      </a:pPr>
                      <a:r>
                        <a:rPr lang="en-US" sz="1100" b="1">
                          <a:solidFill>
                            <a:schemeClr val="tx1"/>
                          </a:solidFill>
                          <a:latin typeface="Arial"/>
                          <a:ea typeface="Times New Roman"/>
                        </a:rPr>
                        <a:t>fRVecPl[3]</a:t>
                      </a:r>
                    </a:p>
                  </a:txBody>
                  <a:tcPr marL="18208" marR="36416" marT="9104" marB="0" anchor="ctr">
                    <a:lnL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50"/>
                        </a:lnSpc>
                        <a:spcBef>
                          <a:spcPts val="500"/>
                        </a:spcBef>
                        <a:spcAft>
                          <a:spcPts val="400"/>
                        </a:spcAft>
                      </a:pPr>
                      <a:r>
                        <a:rPr lang="en-US" sz="1100" b="1">
                          <a:solidFill>
                            <a:schemeClr val="tx1"/>
                          </a:solidFill>
                          <a:latin typeface="Arial"/>
                          <a:ea typeface="Times New Roman"/>
                        </a:rPr>
                        <a:t>fRVec[3]</a:t>
                      </a:r>
                    </a:p>
                  </a:txBody>
                  <a:tcPr marL="18208" marR="36416" marT="9104" marB="0">
                    <a:lnL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22562">
                <a:tc>
                  <a:txBody>
                    <a:bodyPr/>
                    <a:lstStyle/>
                    <a:p>
                      <a:pPr marL="0" marR="0">
                        <a:lnSpc>
                          <a:spcPts val="1250"/>
                        </a:lnSpc>
                        <a:spcBef>
                          <a:spcPts val="500"/>
                        </a:spcBef>
                        <a:spcAft>
                          <a:spcPts val="400"/>
                        </a:spcAft>
                      </a:pPr>
                      <a:r>
                        <a:rPr lang="en-US" sz="1100" b="1">
                          <a:solidFill>
                            <a:schemeClr val="tx1"/>
                          </a:solidFill>
                          <a:latin typeface="Arial"/>
                          <a:ea typeface="Times New Roman"/>
                        </a:rPr>
                        <a:t>angular velocity in dps</a:t>
                      </a:r>
                    </a:p>
                  </a:txBody>
                  <a:tcPr marL="18208" marR="36416" marT="9104" marB="0">
                    <a:lnL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50"/>
                        </a:lnSpc>
                        <a:spcBef>
                          <a:spcPts val="500"/>
                        </a:spcBef>
                        <a:spcAft>
                          <a:spcPts val="400"/>
                        </a:spcAft>
                      </a:pPr>
                      <a:r>
                        <a:rPr lang="en-US" sz="1100" b="1">
                          <a:solidFill>
                            <a:schemeClr val="tx1"/>
                          </a:solidFill>
                          <a:latin typeface="Arial"/>
                          <a:ea typeface="Times New Roman"/>
                        </a:rPr>
                        <a:t>float</a:t>
                      </a:r>
                    </a:p>
                  </a:txBody>
                  <a:tcPr marL="18208" marR="36416" marT="9104" marB="0" anchor="ctr">
                    <a:lnL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50"/>
                        </a:lnSpc>
                        <a:spcBef>
                          <a:spcPts val="500"/>
                        </a:spcBef>
                        <a:spcAft>
                          <a:spcPts val="400"/>
                        </a:spcAft>
                      </a:pPr>
                      <a:r>
                        <a:rPr lang="en-US" sz="1100" b="1">
                          <a:solidFill>
                            <a:schemeClr val="tx1"/>
                          </a:solidFill>
                          <a:latin typeface="Arial"/>
                          <a:ea typeface="Times New Roman"/>
                        </a:rPr>
                        <a:t>fOmega[3]</a:t>
                      </a:r>
                      <a:r>
                        <a:rPr lang="en-US" sz="1100" b="1">
                          <a:solidFill>
                            <a:schemeClr val="tx1"/>
                          </a:solidFill>
                          <a:latin typeface="Arial"/>
                          <a:ea typeface="Arial"/>
                        </a:rPr>
                        <a:t> </a:t>
                      </a:r>
                      <a:endParaRPr lang="en-US" sz="1100" b="1">
                        <a:solidFill>
                          <a:schemeClr val="tx1"/>
                        </a:solidFill>
                        <a:latin typeface="Arial"/>
                        <a:ea typeface="Times New Roman"/>
                      </a:endParaRPr>
                    </a:p>
                  </a:txBody>
                  <a:tcPr marL="18208" marR="36416" marT="9104" marB="0" anchor="ctr">
                    <a:lnL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50"/>
                        </a:lnSpc>
                        <a:spcBef>
                          <a:spcPts val="500"/>
                        </a:spcBef>
                        <a:spcAft>
                          <a:spcPts val="400"/>
                        </a:spcAft>
                      </a:pPr>
                      <a:r>
                        <a:rPr lang="en-US" sz="1100" b="1">
                          <a:solidFill>
                            <a:schemeClr val="tx1"/>
                          </a:solidFill>
                          <a:latin typeface="Arial"/>
                          <a:ea typeface="Times New Roman"/>
                        </a:rPr>
                        <a:t>fOmega[3] </a:t>
                      </a:r>
                    </a:p>
                  </a:txBody>
                  <a:tcPr marL="18208" marR="36416" marT="9104" marB="0" anchor="ctr">
                    <a:lnL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50"/>
                        </a:lnSpc>
                        <a:spcBef>
                          <a:spcPts val="500"/>
                        </a:spcBef>
                        <a:spcAft>
                          <a:spcPts val="400"/>
                        </a:spcAft>
                      </a:pPr>
                      <a:r>
                        <a:rPr lang="en-US" sz="1100" b="1">
                          <a:solidFill>
                            <a:schemeClr val="tx1"/>
                          </a:solidFill>
                          <a:latin typeface="Arial"/>
                          <a:ea typeface="Times New Roman"/>
                        </a:rPr>
                        <a:t>fOmega[3]</a:t>
                      </a:r>
                    </a:p>
                  </a:txBody>
                  <a:tcPr marL="18208" marR="36416" marT="9104" marB="0" anchor="ctr">
                    <a:lnL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50"/>
                        </a:lnSpc>
                        <a:spcBef>
                          <a:spcPts val="500"/>
                        </a:spcBef>
                        <a:spcAft>
                          <a:spcPts val="400"/>
                        </a:spcAft>
                      </a:pPr>
                      <a:r>
                        <a:rPr lang="en-US" sz="1100" b="1" dirty="0" err="1">
                          <a:solidFill>
                            <a:schemeClr val="tx1"/>
                          </a:solidFill>
                          <a:latin typeface="Arial"/>
                          <a:ea typeface="Times New Roman"/>
                        </a:rPr>
                        <a:t>fOmega</a:t>
                      </a:r>
                      <a:r>
                        <a:rPr lang="en-US" sz="1100" b="1" dirty="0">
                          <a:solidFill>
                            <a:schemeClr val="tx1"/>
                          </a:solidFill>
                          <a:latin typeface="Arial"/>
                          <a:ea typeface="Times New Roman"/>
                        </a:rPr>
                        <a:t>[3]</a:t>
                      </a:r>
                    </a:p>
                  </a:txBody>
                  <a:tcPr marL="18208" marR="36416" marT="9104" marB="0" anchor="ctr">
                    <a:lnL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50"/>
                        </a:lnSpc>
                        <a:spcBef>
                          <a:spcPts val="500"/>
                        </a:spcBef>
                        <a:spcAft>
                          <a:spcPts val="400"/>
                        </a:spcAft>
                      </a:pPr>
                      <a:r>
                        <a:rPr lang="en-US" sz="1100" b="1">
                          <a:solidFill>
                            <a:schemeClr val="tx1"/>
                          </a:solidFill>
                          <a:latin typeface="Arial"/>
                          <a:ea typeface="Times New Roman"/>
                        </a:rPr>
                        <a:t>fOmega[3]</a:t>
                      </a:r>
                      <a:r>
                        <a:rPr lang="en-US" sz="1100" b="1">
                          <a:solidFill>
                            <a:schemeClr val="tx1"/>
                          </a:solidFill>
                          <a:latin typeface="Arial"/>
                          <a:ea typeface="Arial"/>
                        </a:rPr>
                        <a:t> </a:t>
                      </a:r>
                      <a:endParaRPr lang="en-US" sz="1100" b="1">
                        <a:solidFill>
                          <a:schemeClr val="tx1"/>
                        </a:solidFill>
                        <a:latin typeface="Arial"/>
                        <a:ea typeface="Times New Roman"/>
                      </a:endParaRPr>
                    </a:p>
                  </a:txBody>
                  <a:tcPr marL="18208" marR="36416" marT="9104" marB="0" anchor="ctr">
                    <a:lnL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50"/>
                        </a:lnSpc>
                        <a:spcBef>
                          <a:spcPts val="500"/>
                        </a:spcBef>
                        <a:spcAft>
                          <a:spcPts val="400"/>
                        </a:spcAft>
                      </a:pPr>
                      <a:r>
                        <a:rPr lang="en-US" sz="1100" b="1">
                          <a:solidFill>
                            <a:schemeClr val="tx1"/>
                          </a:solidFill>
                          <a:latin typeface="Arial"/>
                          <a:ea typeface="Times New Roman"/>
                        </a:rPr>
                        <a:t>fOmega[3]</a:t>
                      </a:r>
                      <a:r>
                        <a:rPr lang="en-US" sz="1100" b="1">
                          <a:solidFill>
                            <a:schemeClr val="tx1"/>
                          </a:solidFill>
                          <a:latin typeface="Arial"/>
                          <a:ea typeface="Arial"/>
                        </a:rPr>
                        <a:t> </a:t>
                      </a:r>
                      <a:endParaRPr lang="en-US" sz="1100" b="1">
                        <a:solidFill>
                          <a:schemeClr val="tx1"/>
                        </a:solidFill>
                        <a:latin typeface="Arial"/>
                        <a:ea typeface="Times New Roman"/>
                      </a:endParaRPr>
                    </a:p>
                  </a:txBody>
                  <a:tcPr marL="18208" marR="36416" marT="9104" marB="0" anchor="ctr">
                    <a:lnL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50"/>
                        </a:lnSpc>
                        <a:spcBef>
                          <a:spcPts val="500"/>
                        </a:spcBef>
                        <a:spcAft>
                          <a:spcPts val="400"/>
                        </a:spcAft>
                      </a:pPr>
                      <a:r>
                        <a:rPr lang="en-US" sz="1100" b="1">
                          <a:solidFill>
                            <a:schemeClr val="tx1"/>
                          </a:solidFill>
                          <a:latin typeface="Arial"/>
                          <a:ea typeface="Times New Roman"/>
                        </a:rPr>
                        <a:t>fOmega[3]</a:t>
                      </a:r>
                    </a:p>
                  </a:txBody>
                  <a:tcPr marL="18208" marR="36416" marT="9104" marB="0">
                    <a:lnL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22562">
                <a:tc>
                  <a:txBody>
                    <a:bodyPr/>
                    <a:lstStyle/>
                    <a:p>
                      <a:pPr marL="0" marR="0">
                        <a:lnSpc>
                          <a:spcPts val="1250"/>
                        </a:lnSpc>
                        <a:spcBef>
                          <a:spcPts val="500"/>
                        </a:spcBef>
                        <a:spcAft>
                          <a:spcPts val="400"/>
                        </a:spcAft>
                      </a:pPr>
                      <a:r>
                        <a:rPr lang="en-US" sz="1100" b="1">
                          <a:solidFill>
                            <a:schemeClr val="tx1"/>
                          </a:solidFill>
                          <a:latin typeface="Arial"/>
                          <a:ea typeface="Times New Roman"/>
                        </a:rPr>
                        <a:t>SysTick</a:t>
                      </a:r>
                    </a:p>
                  </a:txBody>
                  <a:tcPr marL="18208" marR="36416" marT="9104" marB="0">
                    <a:lnL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50"/>
                        </a:lnSpc>
                        <a:spcBef>
                          <a:spcPts val="500"/>
                        </a:spcBef>
                        <a:spcAft>
                          <a:spcPts val="400"/>
                        </a:spcAft>
                      </a:pPr>
                      <a:r>
                        <a:rPr lang="en-US" sz="1100" b="1">
                          <a:solidFill>
                            <a:schemeClr val="tx1"/>
                          </a:solidFill>
                          <a:latin typeface="Arial"/>
                          <a:ea typeface="Times New Roman"/>
                        </a:rPr>
                        <a:t>Int32_t</a:t>
                      </a:r>
                    </a:p>
                  </a:txBody>
                  <a:tcPr marL="18208" marR="36416" marT="9104" marB="0" anchor="ctr">
                    <a:lnL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50"/>
                        </a:lnSpc>
                        <a:spcBef>
                          <a:spcPts val="500"/>
                        </a:spcBef>
                        <a:spcAft>
                          <a:spcPts val="400"/>
                        </a:spcAft>
                      </a:pPr>
                      <a:r>
                        <a:rPr lang="en-US" sz="1100" b="1">
                          <a:solidFill>
                            <a:schemeClr val="tx1"/>
                          </a:solidFill>
                          <a:latin typeface="Arial"/>
                          <a:ea typeface="Times New Roman"/>
                        </a:rPr>
                        <a:t>SysTick</a:t>
                      </a:r>
                    </a:p>
                  </a:txBody>
                  <a:tcPr marL="18208" marR="36416" marT="9104" marB="0" anchor="ctr">
                    <a:lnL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50"/>
                        </a:lnSpc>
                        <a:spcBef>
                          <a:spcPts val="500"/>
                        </a:spcBef>
                        <a:spcAft>
                          <a:spcPts val="400"/>
                        </a:spcAft>
                      </a:pPr>
                      <a:r>
                        <a:rPr lang="en-US" sz="1100" b="1">
                          <a:solidFill>
                            <a:schemeClr val="tx1"/>
                          </a:solidFill>
                          <a:latin typeface="Arial"/>
                          <a:ea typeface="Times New Roman"/>
                        </a:rPr>
                        <a:t>SysTick</a:t>
                      </a:r>
                    </a:p>
                  </a:txBody>
                  <a:tcPr marL="18208" marR="36416" marT="9104" marB="0" anchor="ctr">
                    <a:lnL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50"/>
                        </a:lnSpc>
                        <a:spcBef>
                          <a:spcPts val="500"/>
                        </a:spcBef>
                        <a:spcAft>
                          <a:spcPts val="400"/>
                        </a:spcAft>
                      </a:pPr>
                      <a:r>
                        <a:rPr lang="en-US" sz="1100" b="1">
                          <a:solidFill>
                            <a:schemeClr val="tx1"/>
                          </a:solidFill>
                          <a:latin typeface="Arial"/>
                          <a:ea typeface="Times New Roman"/>
                        </a:rPr>
                        <a:t>SysTick</a:t>
                      </a:r>
                    </a:p>
                  </a:txBody>
                  <a:tcPr marL="18208" marR="36416" marT="9104" marB="0" anchor="ctr">
                    <a:lnL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50"/>
                        </a:lnSpc>
                        <a:spcBef>
                          <a:spcPts val="500"/>
                        </a:spcBef>
                        <a:spcAft>
                          <a:spcPts val="400"/>
                        </a:spcAft>
                      </a:pPr>
                      <a:r>
                        <a:rPr lang="en-US" sz="1100" b="1">
                          <a:solidFill>
                            <a:schemeClr val="tx1"/>
                          </a:solidFill>
                          <a:latin typeface="Arial"/>
                          <a:ea typeface="Times New Roman"/>
                        </a:rPr>
                        <a:t>SysTick</a:t>
                      </a:r>
                    </a:p>
                  </a:txBody>
                  <a:tcPr marL="18208" marR="36416" marT="9104" marB="0" anchor="ctr">
                    <a:lnL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50"/>
                        </a:lnSpc>
                        <a:spcBef>
                          <a:spcPts val="500"/>
                        </a:spcBef>
                        <a:spcAft>
                          <a:spcPts val="400"/>
                        </a:spcAft>
                      </a:pPr>
                      <a:r>
                        <a:rPr lang="en-US" sz="1100" b="1" dirty="0" err="1">
                          <a:solidFill>
                            <a:schemeClr val="tx1"/>
                          </a:solidFill>
                          <a:latin typeface="Arial"/>
                          <a:ea typeface="Times New Roman"/>
                        </a:rPr>
                        <a:t>SysTick</a:t>
                      </a:r>
                      <a:endParaRPr lang="en-US" sz="1100" b="1" dirty="0">
                        <a:solidFill>
                          <a:schemeClr val="tx1"/>
                        </a:solidFill>
                        <a:latin typeface="Arial"/>
                        <a:ea typeface="Times New Roman"/>
                      </a:endParaRPr>
                    </a:p>
                  </a:txBody>
                  <a:tcPr marL="18208" marR="36416" marT="9104" marB="0" anchor="ctr">
                    <a:lnL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50"/>
                        </a:lnSpc>
                        <a:spcBef>
                          <a:spcPts val="500"/>
                        </a:spcBef>
                        <a:spcAft>
                          <a:spcPts val="400"/>
                        </a:spcAft>
                      </a:pPr>
                      <a:r>
                        <a:rPr lang="en-US" sz="1100" b="1">
                          <a:solidFill>
                            <a:schemeClr val="tx1"/>
                          </a:solidFill>
                          <a:latin typeface="Arial"/>
                          <a:ea typeface="Times New Roman"/>
                        </a:rPr>
                        <a:t>SysTick</a:t>
                      </a:r>
                    </a:p>
                  </a:txBody>
                  <a:tcPr marL="18208" marR="36416" marT="9104" marB="0" anchor="ctr">
                    <a:lnL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50"/>
                        </a:lnSpc>
                        <a:spcBef>
                          <a:spcPts val="500"/>
                        </a:spcBef>
                        <a:spcAft>
                          <a:spcPts val="400"/>
                        </a:spcAft>
                      </a:pPr>
                      <a:r>
                        <a:rPr lang="en-US" sz="1100" b="1">
                          <a:solidFill>
                            <a:schemeClr val="tx1"/>
                          </a:solidFill>
                          <a:latin typeface="Arial"/>
                          <a:ea typeface="Times New Roman"/>
                        </a:rPr>
                        <a:t>SysTick</a:t>
                      </a:r>
                    </a:p>
                  </a:txBody>
                  <a:tcPr marL="18208" marR="36416" marT="9104" marB="0">
                    <a:lnL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628267">
                <a:tc>
                  <a:txBody>
                    <a:bodyPr/>
                    <a:lstStyle/>
                    <a:p>
                      <a:pPr marL="0" marR="0">
                        <a:lnSpc>
                          <a:spcPts val="1250"/>
                        </a:lnSpc>
                        <a:spcBef>
                          <a:spcPts val="500"/>
                        </a:spcBef>
                        <a:spcAft>
                          <a:spcPts val="400"/>
                        </a:spcAft>
                      </a:pPr>
                      <a:r>
                        <a:rPr lang="en-US" sz="1100" b="1">
                          <a:solidFill>
                            <a:schemeClr val="tx1"/>
                          </a:solidFill>
                          <a:latin typeface="Arial"/>
                          <a:ea typeface="Times New Roman"/>
                        </a:rPr>
                        <a:t>magnetic inclination angle in degrees</a:t>
                      </a:r>
                    </a:p>
                  </a:txBody>
                  <a:tcPr marL="18208" marR="36416" marT="9104" marB="0">
                    <a:lnL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50"/>
                        </a:lnSpc>
                        <a:spcBef>
                          <a:spcPts val="500"/>
                        </a:spcBef>
                        <a:spcAft>
                          <a:spcPts val="400"/>
                        </a:spcAft>
                      </a:pPr>
                      <a:r>
                        <a:rPr lang="en-US" sz="1100" b="1">
                          <a:solidFill>
                            <a:schemeClr val="tx1"/>
                          </a:solidFill>
                          <a:latin typeface="Arial"/>
                          <a:ea typeface="Times New Roman"/>
                        </a:rPr>
                        <a:t>float</a:t>
                      </a:r>
                    </a:p>
                  </a:txBody>
                  <a:tcPr marL="18208" marR="36416" marT="9104" marB="0" anchor="ctr">
                    <a:lnL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50"/>
                        </a:lnSpc>
                        <a:spcBef>
                          <a:spcPts val="500"/>
                        </a:spcBef>
                        <a:spcAft>
                          <a:spcPts val="400"/>
                        </a:spcAft>
                      </a:pPr>
                      <a:r>
                        <a:rPr lang="en-US" sz="1100" b="1">
                          <a:solidFill>
                            <a:schemeClr val="tx1"/>
                          </a:solidFill>
                          <a:latin typeface="Arial"/>
                          <a:ea typeface="Times New Roman"/>
                        </a:rPr>
                        <a:t>N/A</a:t>
                      </a:r>
                    </a:p>
                  </a:txBody>
                  <a:tcPr marL="18208" marR="36416" marT="9104" marB="0" anchor="ctr">
                    <a:lnL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50"/>
                        </a:lnSpc>
                        <a:spcBef>
                          <a:spcPts val="500"/>
                        </a:spcBef>
                        <a:spcAft>
                          <a:spcPts val="400"/>
                        </a:spcAft>
                      </a:pPr>
                      <a:r>
                        <a:rPr lang="en-US" sz="1100" b="1">
                          <a:solidFill>
                            <a:schemeClr val="tx1"/>
                          </a:solidFill>
                          <a:latin typeface="Arial"/>
                          <a:ea typeface="Times New Roman"/>
                        </a:rPr>
                        <a:t>N/A</a:t>
                      </a:r>
                    </a:p>
                  </a:txBody>
                  <a:tcPr marL="18208" marR="36416" marT="9104" marB="0" anchor="ctr">
                    <a:lnL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50"/>
                        </a:lnSpc>
                        <a:spcBef>
                          <a:spcPts val="500"/>
                        </a:spcBef>
                        <a:spcAft>
                          <a:spcPts val="400"/>
                        </a:spcAft>
                      </a:pPr>
                      <a:r>
                        <a:rPr lang="en-US" sz="1100" b="1">
                          <a:solidFill>
                            <a:schemeClr val="tx1"/>
                          </a:solidFill>
                          <a:latin typeface="Arial"/>
                          <a:ea typeface="Times New Roman"/>
                        </a:rPr>
                        <a:t>N/A</a:t>
                      </a:r>
                    </a:p>
                  </a:txBody>
                  <a:tcPr marL="18208" marR="36416" marT="9104" marB="0" anchor="ctr">
                    <a:lnL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50"/>
                        </a:lnSpc>
                        <a:spcBef>
                          <a:spcPts val="500"/>
                        </a:spcBef>
                        <a:spcAft>
                          <a:spcPts val="400"/>
                        </a:spcAft>
                      </a:pPr>
                      <a:r>
                        <a:rPr lang="en-US" sz="1100" b="1">
                          <a:solidFill>
                            <a:schemeClr val="tx1"/>
                          </a:solidFill>
                          <a:latin typeface="Arial"/>
                          <a:ea typeface="Times New Roman"/>
                        </a:rPr>
                        <a:t>fLPDelta</a:t>
                      </a:r>
                    </a:p>
                  </a:txBody>
                  <a:tcPr marL="18208" marR="36416" marT="9104" marB="0" anchor="ctr">
                    <a:lnL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50"/>
                        </a:lnSpc>
                        <a:spcBef>
                          <a:spcPts val="500"/>
                        </a:spcBef>
                        <a:spcAft>
                          <a:spcPts val="400"/>
                        </a:spcAft>
                      </a:pPr>
                      <a:r>
                        <a:rPr lang="en-US" sz="1100" b="1" dirty="0">
                          <a:solidFill>
                            <a:schemeClr val="tx1"/>
                          </a:solidFill>
                          <a:latin typeface="Arial"/>
                          <a:ea typeface="Times New Roman"/>
                        </a:rPr>
                        <a:t>N/A</a:t>
                      </a:r>
                    </a:p>
                  </a:txBody>
                  <a:tcPr marL="18208" marR="36416" marT="9104" marB="0" anchor="ctr">
                    <a:lnL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50"/>
                        </a:lnSpc>
                        <a:spcBef>
                          <a:spcPts val="500"/>
                        </a:spcBef>
                        <a:spcAft>
                          <a:spcPts val="400"/>
                        </a:spcAft>
                      </a:pPr>
                      <a:r>
                        <a:rPr lang="en-US" sz="1100" b="1" dirty="0" err="1">
                          <a:solidFill>
                            <a:schemeClr val="tx1"/>
                          </a:solidFill>
                          <a:latin typeface="Arial"/>
                          <a:ea typeface="Times New Roman"/>
                        </a:rPr>
                        <a:t>fDeltaPl</a:t>
                      </a:r>
                      <a:endParaRPr lang="en-US" sz="1100" b="1" dirty="0">
                        <a:solidFill>
                          <a:schemeClr val="tx1"/>
                        </a:solidFill>
                        <a:latin typeface="Arial"/>
                        <a:ea typeface="Times New Roman"/>
                      </a:endParaRPr>
                    </a:p>
                  </a:txBody>
                  <a:tcPr marL="18208" marR="36416" marT="9104" marB="0" anchor="ctr">
                    <a:lnL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250"/>
                        </a:lnSpc>
                        <a:spcBef>
                          <a:spcPts val="500"/>
                        </a:spcBef>
                        <a:spcAft>
                          <a:spcPts val="400"/>
                        </a:spcAft>
                      </a:pPr>
                      <a:endParaRPr lang="en-US" sz="1100" b="1" dirty="0">
                        <a:solidFill>
                          <a:schemeClr val="tx1"/>
                        </a:solidFill>
                        <a:latin typeface="Arial"/>
                        <a:ea typeface="Times New Roman"/>
                      </a:endParaRPr>
                    </a:p>
                  </a:txBody>
                  <a:tcPr marL="18208" marR="36416" marT="9104" marB="0">
                    <a:lnL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342900" y="228600"/>
            <a:ext cx="8458200" cy="685800"/>
          </a:xfrm>
          <a:prstGeom prst="rect">
            <a:avLst/>
          </a:prstGeom>
          <a:noFill/>
        </p:spPr>
        <p:txBody>
          <a:bodyPr wrap="none" lIns="91440" tIns="45720" rIns="91440" rtlCol="0" anchor="t">
            <a:noAutofit/>
          </a:bodyPr>
          <a:lstStyle/>
          <a:p>
            <a:r>
              <a:rPr lang="en-US" sz="2400" b="1" dirty="0"/>
              <a:t>Where to find things in the global structures…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3400" y="6400800"/>
            <a:ext cx="7010400" cy="457200"/>
          </a:xfrm>
          <a:prstGeom prst="rect">
            <a:avLst/>
          </a:prstGeom>
          <a:noFill/>
        </p:spPr>
        <p:txBody>
          <a:bodyPr wrap="none" lIns="91440" tIns="45720" rIns="91440" rtlCol="0" anchor="t">
            <a:noAutofit/>
          </a:bodyPr>
          <a:lstStyle/>
          <a:p>
            <a:r>
              <a:rPr lang="en-US" sz="2200" dirty="0">
                <a:solidFill>
                  <a:schemeClr val="tx1"/>
                </a:solidFill>
              </a:rPr>
              <a:t>Additional rows available in the Sensor Fusion User’s Guide</a:t>
            </a:r>
          </a:p>
        </p:txBody>
      </p:sp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24643" y="276225"/>
            <a:ext cx="8747266" cy="65405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Adding a gyroscope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91340" y="1021568"/>
            <a:ext cx="41653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“6 axis” system is known as an Inertial Measurement Unit or “IMU”</a:t>
            </a:r>
          </a:p>
          <a:p>
            <a:r>
              <a:rPr lang="en-US" dirty="0">
                <a:sym typeface="Symbol"/>
              </a:rPr>
              <a:t>This is a Right Hand System (RHR)</a:t>
            </a:r>
            <a:endParaRPr lang="en-US" dirty="0"/>
          </a:p>
        </p:txBody>
      </p:sp>
      <p:sp>
        <p:nvSpPr>
          <p:cNvPr id="6" name="Parallelogram 5"/>
          <p:cNvSpPr/>
          <p:nvPr/>
        </p:nvSpPr>
        <p:spPr>
          <a:xfrm>
            <a:off x="906681" y="2431854"/>
            <a:ext cx="7544513" cy="3092014"/>
          </a:xfrm>
          <a:prstGeom prst="parallelogram">
            <a:avLst>
              <a:gd name="adj" fmla="val 75000"/>
            </a:avLst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3627653" y="4781784"/>
            <a:ext cx="494722" cy="2577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rot="10800000">
            <a:off x="2885570" y="4781784"/>
            <a:ext cx="2226250" cy="2577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rot="5400000" flipH="1" flipV="1">
            <a:off x="3565813" y="3235777"/>
            <a:ext cx="3092014" cy="2577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rot="5400000" flipH="1" flipV="1">
            <a:off x="4864458" y="3050256"/>
            <a:ext cx="1978889" cy="1484166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368591" y="4796131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+Y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620790" y="2682753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+X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169477" y="1438058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+Z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 rot="19140000" flipV="1">
            <a:off x="4117118" y="4871198"/>
            <a:ext cx="116127" cy="8247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2704303" y="2944068"/>
            <a:ext cx="1906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17475" indent="-117475">
              <a:buFont typeface="Arial" pitchFamily="34" charset="0"/>
              <a:buChar char="•"/>
            </a:pPr>
            <a:r>
              <a:rPr lang="en-US" b="1" dirty="0"/>
              <a:t>Accelerometer</a:t>
            </a:r>
          </a:p>
        </p:txBody>
      </p:sp>
      <p:cxnSp>
        <p:nvCxnSpPr>
          <p:cNvPr id="16" name="Straight Connector 23"/>
          <p:cNvCxnSpPr/>
          <p:nvPr/>
        </p:nvCxnSpPr>
        <p:spPr>
          <a:xfrm>
            <a:off x="3875014" y="4781784"/>
            <a:ext cx="494722" cy="2577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7560000">
            <a:off x="5811613" y="3396356"/>
            <a:ext cx="685507" cy="2061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rot="5400000">
            <a:off x="4765733" y="2405996"/>
            <a:ext cx="692431" cy="2061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36"/>
          <p:cNvGrpSpPr/>
          <p:nvPr/>
        </p:nvGrpSpPr>
        <p:grpSpPr>
          <a:xfrm>
            <a:off x="2707841" y="2356537"/>
            <a:ext cx="4105976" cy="3165621"/>
            <a:chOff x="2691939" y="2069304"/>
            <a:chExt cx="4105976" cy="3165621"/>
          </a:xfrm>
        </p:grpSpPr>
        <p:grpSp>
          <p:nvGrpSpPr>
            <p:cNvPr id="3" name="Group 62"/>
            <p:cNvGrpSpPr/>
            <p:nvPr/>
          </p:nvGrpSpPr>
          <p:grpSpPr>
            <a:xfrm>
              <a:off x="3542577" y="2069304"/>
              <a:ext cx="3255338" cy="3165621"/>
              <a:chOff x="3517638" y="2426763"/>
              <a:chExt cx="3255338" cy="3165621"/>
            </a:xfrm>
          </p:grpSpPr>
          <p:sp>
            <p:nvSpPr>
              <p:cNvPr id="22" name="TextBox 35"/>
              <p:cNvSpPr txBox="1">
                <a:spLocks noChangeArrowheads="1"/>
              </p:cNvSpPr>
              <p:nvPr/>
            </p:nvSpPr>
            <p:spPr bwMode="auto">
              <a:xfrm>
                <a:off x="4205215" y="2597159"/>
                <a:ext cx="457176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l-GR" b="1" kern="0" dirty="0">
                    <a:solidFill>
                      <a:srgbClr val="FF0000"/>
                    </a:solidFill>
                  </a:rPr>
                  <a:t>ω</a:t>
                </a:r>
                <a:r>
                  <a:rPr lang="en-US" b="1" kern="0" baseline="-25000" dirty="0">
                    <a:solidFill>
                      <a:srgbClr val="FF0000"/>
                    </a:solidFill>
                  </a:rPr>
                  <a:t>z</a:t>
                </a:r>
                <a:endParaRPr lang="en-US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23" name="TextBox 38"/>
              <p:cNvSpPr txBox="1">
                <a:spLocks noChangeArrowheads="1"/>
              </p:cNvSpPr>
              <p:nvPr/>
            </p:nvSpPr>
            <p:spPr bwMode="auto">
              <a:xfrm>
                <a:off x="6307784" y="3862566"/>
                <a:ext cx="465192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l-GR" b="1" kern="0" dirty="0">
                    <a:solidFill>
                      <a:srgbClr val="FF0000"/>
                    </a:solidFill>
                  </a:rPr>
                  <a:t>ω</a:t>
                </a:r>
                <a:r>
                  <a:rPr lang="en-US" b="1" kern="0" baseline="-25000" dirty="0">
                    <a:solidFill>
                      <a:srgbClr val="FF0000"/>
                    </a:solidFill>
                  </a:rPr>
                  <a:t>x</a:t>
                </a:r>
                <a:endParaRPr lang="en-US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24" name="Curved Right Arrow 23"/>
              <p:cNvSpPr/>
              <p:nvPr/>
            </p:nvSpPr>
            <p:spPr>
              <a:xfrm>
                <a:off x="4675433" y="2426763"/>
                <a:ext cx="890268" cy="692431"/>
              </a:xfrm>
              <a:prstGeom prst="curvedRightArrow">
                <a:avLst/>
              </a:prstGeom>
              <a:solidFill>
                <a:srgbClr val="FF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5" name="Curved Right Arrow 24"/>
              <p:cNvSpPr/>
              <p:nvPr/>
            </p:nvSpPr>
            <p:spPr>
              <a:xfrm rot="2160000">
                <a:off x="5558470" y="3390786"/>
                <a:ext cx="890268" cy="685507"/>
              </a:xfrm>
              <a:prstGeom prst="curvedRightArrow">
                <a:avLst/>
              </a:prstGeom>
              <a:solidFill>
                <a:srgbClr val="FF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6" name="Block Arc 25"/>
              <p:cNvSpPr/>
              <p:nvPr/>
            </p:nvSpPr>
            <p:spPr>
              <a:xfrm rot="13920000" flipV="1">
                <a:off x="3651256" y="4420883"/>
                <a:ext cx="613194" cy="776543"/>
              </a:xfrm>
              <a:prstGeom prst="blockArc">
                <a:avLst>
                  <a:gd name="adj1" fmla="val 10748270"/>
                  <a:gd name="adj2" fmla="val 19770899"/>
                  <a:gd name="adj3" fmla="val 18474"/>
                </a:avLst>
              </a:prstGeom>
              <a:solidFill>
                <a:srgbClr val="FF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7" name="TextBox 38"/>
              <p:cNvSpPr txBox="1">
                <a:spLocks noChangeArrowheads="1"/>
              </p:cNvSpPr>
              <p:nvPr/>
            </p:nvSpPr>
            <p:spPr bwMode="auto">
              <a:xfrm>
                <a:off x="3586812" y="5223052"/>
                <a:ext cx="465192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l-GR" b="1" kern="0" dirty="0">
                    <a:solidFill>
                      <a:srgbClr val="FF0000"/>
                    </a:solidFill>
                  </a:rPr>
                  <a:t>ω</a:t>
                </a:r>
                <a:r>
                  <a:rPr lang="en-US" b="1" kern="0" baseline="-25000" dirty="0">
                    <a:solidFill>
                      <a:srgbClr val="FF0000"/>
                    </a:solidFill>
                  </a:rPr>
                  <a:t>y</a:t>
                </a:r>
                <a:endParaRPr lang="en-US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28" name="Curved Right Arrow 21"/>
              <p:cNvSpPr/>
              <p:nvPr/>
            </p:nvSpPr>
            <p:spPr>
              <a:xfrm rot="19320000" flipV="1">
                <a:off x="3517638" y="4546819"/>
                <a:ext cx="481255" cy="715742"/>
              </a:xfrm>
              <a:prstGeom prst="curvedRightArrow">
                <a:avLst/>
              </a:prstGeom>
              <a:solidFill>
                <a:srgbClr val="FF00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1" name="TextBox 20"/>
            <p:cNvSpPr txBox="1"/>
            <p:nvPr/>
          </p:nvSpPr>
          <p:spPr>
            <a:xfrm>
              <a:off x="2691939" y="2995341"/>
              <a:ext cx="8418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17475" indent="-117475">
                <a:buFont typeface="Arial" pitchFamily="34" charset="0"/>
                <a:buChar char="•"/>
              </a:pPr>
              <a:r>
                <a:rPr lang="en-US" b="1" dirty="0">
                  <a:solidFill>
                    <a:srgbClr val="FF0000"/>
                  </a:solidFill>
                </a:rPr>
                <a:t>Gyro</a:t>
              </a:r>
            </a:p>
          </p:txBody>
        </p:sp>
      </p:grpSp>
      <p:cxnSp>
        <p:nvCxnSpPr>
          <p:cNvPr id="29" name="Straight Connector 28"/>
          <p:cNvCxnSpPr/>
          <p:nvPr/>
        </p:nvCxnSpPr>
        <p:spPr>
          <a:xfrm>
            <a:off x="4086970" y="4787671"/>
            <a:ext cx="540689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5112687" y="2259156"/>
            <a:ext cx="2753" cy="32915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V="1">
            <a:off x="6003234" y="3054288"/>
            <a:ext cx="397565" cy="54068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762000" y="5658048"/>
            <a:ext cx="8126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A 3-axis gyroscope measures angular velocity about each of the 3 axes.</a:t>
            </a:r>
          </a:p>
        </p:txBody>
      </p:sp>
    </p:spTree>
    <p:extLst>
      <p:ext uri="{BB962C8B-B14F-4D97-AF65-F5344CB8AC3E}">
        <p14:creationId xmlns:p14="http://schemas.microsoft.com/office/powerpoint/2010/main" val="37508247"/>
      </p:ext>
    </p:extLst>
  </p:cSld>
  <p:clrMapOvr>
    <a:masterClrMapping/>
  </p:clrMapOvr>
  <p:transition>
    <p:fade/>
  </p:transition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Status </a:t>
            </a:r>
            <a:r>
              <a:rPr lang="en-US" dirty="0" err="1">
                <a:solidFill>
                  <a:schemeClr val="tx1"/>
                </a:solidFill>
              </a:rPr>
              <a:t>SubSystem</a:t>
            </a:r>
            <a:r>
              <a:rPr lang="en-US" dirty="0">
                <a:solidFill>
                  <a:schemeClr val="tx1"/>
                </a:solidFill>
              </a:rPr>
              <a:t> States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914400" y="1371600"/>
          <a:ext cx="6736079" cy="3276597"/>
        </p:xfrm>
        <a:graphic>
          <a:graphicData uri="http://schemas.openxmlformats.org/drawingml/2006/table">
            <a:tbl>
              <a:tblPr/>
              <a:tblGrid>
                <a:gridCol w="19409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558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392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2147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600" b="1" dirty="0">
                          <a:solidFill>
                            <a:schemeClr val="bg1"/>
                          </a:solidFill>
                          <a:latin typeface="Arial"/>
                          <a:ea typeface="Times New Roman"/>
                        </a:rPr>
                        <a:t>State Name</a:t>
                      </a: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600" b="1" dirty="0">
                          <a:solidFill>
                            <a:schemeClr val="bg1"/>
                          </a:solidFill>
                          <a:latin typeface="Arial"/>
                          <a:ea typeface="Times New Roman"/>
                        </a:rPr>
                        <a:t>LED Status</a:t>
                      </a: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600" b="1" dirty="0">
                          <a:solidFill>
                            <a:schemeClr val="bg1"/>
                          </a:solidFill>
                          <a:latin typeface="Arial"/>
                          <a:ea typeface="Times New Roman"/>
                        </a:rPr>
                        <a:t>Description</a:t>
                      </a: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147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600" dirty="0">
                          <a:latin typeface="Arial"/>
                          <a:ea typeface="Times New Roman"/>
                        </a:rPr>
                        <a:t>OFF</a:t>
                      </a: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latin typeface="Arial"/>
                          <a:ea typeface="Times New Roman"/>
                        </a:rPr>
                        <a:t>OFF</a:t>
                      </a: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latin typeface="Arial"/>
                          <a:ea typeface="Times New Roman"/>
                        </a:rPr>
                        <a:t>The application hasn't started</a:t>
                      </a: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147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600" dirty="0">
                          <a:latin typeface="Arial"/>
                          <a:ea typeface="Times New Roman"/>
                        </a:rPr>
                        <a:t>INITIALIZING</a:t>
                      </a: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600" dirty="0">
                          <a:latin typeface="Arial"/>
                          <a:ea typeface="Times New Roman"/>
                        </a:rPr>
                        <a:t>Solid Green</a:t>
                      </a: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latin typeface="Arial"/>
                          <a:ea typeface="Times New Roman"/>
                        </a:rPr>
                        <a:t>Initializing sensors and algorithms</a:t>
                      </a: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072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600" dirty="0">
                          <a:latin typeface="Arial"/>
                          <a:ea typeface="Times New Roman"/>
                        </a:rPr>
                        <a:t>NORMAL</a:t>
                      </a: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600" dirty="0">
                          <a:latin typeface="Arial"/>
                          <a:ea typeface="Times New Roman"/>
                        </a:rPr>
                        <a:t>Blinking Green</a:t>
                      </a: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600" dirty="0">
                          <a:latin typeface="Arial"/>
                          <a:ea typeface="Times New Roman"/>
                        </a:rPr>
                        <a:t>Operation is Nominal</a:t>
                      </a: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072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latin typeface="Arial"/>
                          <a:ea typeface="Times New Roman"/>
                        </a:rPr>
                        <a:t>HARD_FAULT</a:t>
                      </a: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600" dirty="0">
                          <a:latin typeface="Arial"/>
                          <a:ea typeface="Times New Roman"/>
                        </a:rPr>
                        <a:t>Solid Red</a:t>
                      </a: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600" dirty="0" err="1">
                          <a:latin typeface="Arial"/>
                          <a:ea typeface="Times New Roman"/>
                        </a:rPr>
                        <a:t>Nonrecoverable</a:t>
                      </a:r>
                      <a:r>
                        <a:rPr lang="en-US" sz="1600" dirty="0">
                          <a:latin typeface="Arial"/>
                          <a:ea typeface="Times New Roman"/>
                        </a:rPr>
                        <a:t> FAULT = something went very wrong.</a:t>
                      </a: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072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latin typeface="Arial"/>
                          <a:ea typeface="Times New Roman"/>
                        </a:rPr>
                        <a:t>SOFT_FAULT</a:t>
                      </a: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600" dirty="0">
                          <a:latin typeface="Arial"/>
                          <a:ea typeface="Times New Roman"/>
                        </a:rPr>
                        <a:t>Red Flash</a:t>
                      </a: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600" dirty="0">
                          <a:latin typeface="Arial"/>
                          <a:ea typeface="Times New Roman"/>
                        </a:rPr>
                        <a:t>Recoverable FAULT = something went wrong, but we can keep going</a:t>
                      </a: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  <p:transition>
    <p:fade/>
  </p:transition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Frame of Reference Variations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1143000" y="1295400"/>
          <a:ext cx="7010400" cy="4419601"/>
        </p:xfrm>
        <a:graphic>
          <a:graphicData uri="http://schemas.openxmlformats.org/drawingml/2006/table">
            <a:tbl>
              <a:tblPr/>
              <a:tblGrid>
                <a:gridCol w="1752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15686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400" b="1" dirty="0">
                          <a:solidFill>
                            <a:schemeClr val="bg1"/>
                          </a:solidFill>
                          <a:latin typeface="Arial"/>
                          <a:ea typeface="Times New Roman"/>
                          <a:cs typeface="Times New Roman"/>
                        </a:rPr>
                        <a:t>Item</a:t>
                      </a: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400" b="1" dirty="0">
                          <a:solidFill>
                            <a:schemeClr val="bg1"/>
                          </a:solidFill>
                          <a:latin typeface="Arial"/>
                          <a:ea typeface="Times New Roman"/>
                          <a:cs typeface="Times New Roman"/>
                        </a:rPr>
                        <a:t>Aerospace (NED)</a:t>
                      </a: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400" b="1" dirty="0">
                          <a:solidFill>
                            <a:schemeClr val="bg1"/>
                          </a:solidFill>
                          <a:latin typeface="Arial"/>
                          <a:ea typeface="Times New Roman"/>
                          <a:cs typeface="Times New Roman"/>
                        </a:rPr>
                        <a:t>Android (ENU)</a:t>
                      </a: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400" b="1" dirty="0">
                          <a:solidFill>
                            <a:schemeClr val="bg1"/>
                          </a:solidFill>
                          <a:latin typeface="Arial"/>
                          <a:ea typeface="Times New Roman"/>
                          <a:cs typeface="Times New Roman"/>
                        </a:rPr>
                        <a:t>Windows 8 (ENU)</a:t>
                      </a: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5686">
                <a:tc>
                  <a:txBody>
                    <a:bodyPr/>
                    <a:lstStyle/>
                    <a:p>
                      <a:pPr marL="0" marR="0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b="1" dirty="0">
                          <a:latin typeface="Arial"/>
                          <a:ea typeface="Times New Roman"/>
                          <a:cs typeface="Times New Roman"/>
                        </a:rPr>
                        <a:t>Axes alignment</a:t>
                      </a: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b="1">
                          <a:latin typeface="Arial"/>
                          <a:ea typeface="Times New Roman"/>
                          <a:cs typeface="Times New Roman"/>
                        </a:rPr>
                        <a:t>XYZ = NED</a:t>
                      </a: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b="1">
                          <a:latin typeface="Arial"/>
                          <a:ea typeface="Times New Roman"/>
                          <a:cs typeface="Times New Roman"/>
                        </a:rPr>
                        <a:t>XYZ = ENU</a:t>
                      </a: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b="1">
                          <a:latin typeface="Arial"/>
                          <a:ea typeface="Times New Roman"/>
                          <a:cs typeface="Times New Roman"/>
                        </a:rPr>
                        <a:t>XYN = ENU</a:t>
                      </a: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66965">
                <a:tc>
                  <a:txBody>
                    <a:bodyPr/>
                    <a:lstStyle/>
                    <a:p>
                      <a:pPr marL="0" marR="0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b="1" dirty="0">
                          <a:latin typeface="Arial"/>
                          <a:ea typeface="Times New Roman"/>
                          <a:cs typeface="Times New Roman"/>
                        </a:rPr>
                        <a:t>Accelerometer sign</a:t>
                      </a: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b="1" dirty="0">
                          <a:latin typeface="Arial"/>
                          <a:ea typeface="Times New Roman"/>
                          <a:cs typeface="Times New Roman"/>
                        </a:rPr>
                        <a:t>Gravity-Acceleration</a:t>
                      </a:r>
                    </a:p>
                    <a:p>
                      <a:pPr marL="0" marR="0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b="1" dirty="0">
                          <a:latin typeface="Arial"/>
                          <a:ea typeface="Times New Roman"/>
                          <a:cs typeface="Times New Roman"/>
                        </a:rPr>
                        <a:t>+1</a:t>
                      </a:r>
                      <a:r>
                        <a:rPr lang="en-US" sz="1400" b="1" i="1" dirty="0">
                          <a:latin typeface="Arial"/>
                          <a:ea typeface="Times New Roman"/>
                          <a:cs typeface="Arial"/>
                        </a:rPr>
                        <a:t>g</a:t>
                      </a:r>
                      <a:r>
                        <a:rPr lang="en-US" sz="1400" b="1" dirty="0">
                          <a:latin typeface="Arial"/>
                          <a:ea typeface="Times New Roman"/>
                          <a:cs typeface="Times New Roman"/>
                        </a:rPr>
                        <a:t> when axis is down</a:t>
                      </a:r>
                    </a:p>
                    <a:p>
                      <a:pPr marL="0" marR="0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b="1" dirty="0">
                          <a:latin typeface="Arial"/>
                          <a:ea typeface="Times New Roman"/>
                          <a:cs typeface="Times New Roman"/>
                        </a:rPr>
                        <a:t>–1</a:t>
                      </a:r>
                      <a:r>
                        <a:rPr lang="en-US" sz="1400" b="1" i="1" dirty="0">
                          <a:latin typeface="Arial"/>
                          <a:ea typeface="Times New Roman"/>
                          <a:cs typeface="Arial"/>
                        </a:rPr>
                        <a:t>g</a:t>
                      </a:r>
                      <a:r>
                        <a:rPr lang="en-US" sz="1400" b="1" dirty="0">
                          <a:latin typeface="Arial"/>
                          <a:ea typeface="Times New Roman"/>
                          <a:cs typeface="Times New Roman"/>
                        </a:rPr>
                        <a:t> when axis is up</a:t>
                      </a: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b="1" dirty="0">
                          <a:latin typeface="Arial"/>
                          <a:ea typeface="Times New Roman"/>
                          <a:cs typeface="Times New Roman"/>
                        </a:rPr>
                        <a:t>Acceleration-Gravity</a:t>
                      </a:r>
                    </a:p>
                    <a:p>
                      <a:pPr marL="0" marR="0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b="1" dirty="0">
                          <a:latin typeface="Arial"/>
                          <a:ea typeface="Times New Roman"/>
                          <a:cs typeface="Times New Roman"/>
                        </a:rPr>
                        <a:t>+1</a:t>
                      </a:r>
                      <a:r>
                        <a:rPr lang="en-US" sz="1400" b="1" i="1" dirty="0">
                          <a:latin typeface="Arial"/>
                          <a:ea typeface="Times New Roman"/>
                          <a:cs typeface="Arial"/>
                        </a:rPr>
                        <a:t>g</a:t>
                      </a:r>
                      <a:r>
                        <a:rPr lang="en-US" sz="1400" b="1" dirty="0">
                          <a:latin typeface="Arial"/>
                          <a:ea typeface="Times New Roman"/>
                          <a:cs typeface="Times New Roman"/>
                        </a:rPr>
                        <a:t> when axis is up</a:t>
                      </a:r>
                    </a:p>
                    <a:p>
                      <a:pPr marL="0" marR="0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b="1" dirty="0">
                          <a:latin typeface="Arial"/>
                          <a:ea typeface="Times New Roman"/>
                          <a:cs typeface="Times New Roman"/>
                        </a:rPr>
                        <a:t>–1</a:t>
                      </a:r>
                      <a:r>
                        <a:rPr lang="en-US" sz="1400" b="1" i="1" dirty="0">
                          <a:latin typeface="Arial"/>
                          <a:ea typeface="Times New Roman"/>
                          <a:cs typeface="Arial"/>
                        </a:rPr>
                        <a:t>g</a:t>
                      </a:r>
                      <a:r>
                        <a:rPr lang="en-US" sz="1400" b="1" dirty="0">
                          <a:latin typeface="Arial"/>
                          <a:ea typeface="Times New Roman"/>
                          <a:cs typeface="Times New Roman"/>
                        </a:rPr>
                        <a:t> when axis is down</a:t>
                      </a: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b="1">
                          <a:latin typeface="Arial"/>
                          <a:ea typeface="Times New Roman"/>
                          <a:cs typeface="Times New Roman"/>
                        </a:rPr>
                        <a:t>Gravity-Acceleration</a:t>
                      </a:r>
                    </a:p>
                    <a:p>
                      <a:pPr marL="0" marR="0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b="1">
                          <a:latin typeface="Arial"/>
                          <a:ea typeface="Times New Roman"/>
                          <a:cs typeface="Times New Roman"/>
                        </a:rPr>
                        <a:t>+1</a:t>
                      </a:r>
                      <a:r>
                        <a:rPr lang="en-US" sz="1400" b="1" i="1">
                          <a:latin typeface="Arial"/>
                          <a:ea typeface="Times New Roman"/>
                          <a:cs typeface="Arial"/>
                        </a:rPr>
                        <a:t>g</a:t>
                      </a:r>
                      <a:r>
                        <a:rPr lang="en-US" sz="1400" b="1">
                          <a:latin typeface="Arial"/>
                          <a:ea typeface="Times New Roman"/>
                          <a:cs typeface="Times New Roman"/>
                        </a:rPr>
                        <a:t> when axis is down</a:t>
                      </a:r>
                    </a:p>
                    <a:p>
                      <a:pPr marL="0" marR="0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b="1">
                          <a:latin typeface="Arial"/>
                          <a:ea typeface="Times New Roman"/>
                          <a:cs typeface="Times New Roman"/>
                        </a:rPr>
                        <a:t>–1</a:t>
                      </a:r>
                      <a:r>
                        <a:rPr lang="en-US" sz="1400" b="1" i="1">
                          <a:latin typeface="Arial"/>
                          <a:ea typeface="Times New Roman"/>
                          <a:cs typeface="Arial"/>
                        </a:rPr>
                        <a:t>g</a:t>
                      </a:r>
                      <a:r>
                        <a:rPr lang="en-US" sz="1400" b="1">
                          <a:latin typeface="Arial"/>
                          <a:ea typeface="Times New Roman"/>
                          <a:cs typeface="Times New Roman"/>
                        </a:rPr>
                        <a:t> when axis is up</a:t>
                      </a: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7088">
                <a:tc>
                  <a:txBody>
                    <a:bodyPr/>
                    <a:lstStyle/>
                    <a:p>
                      <a:pPr marL="0" marR="0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b="1">
                          <a:latin typeface="Arial"/>
                          <a:ea typeface="Times New Roman"/>
                          <a:cs typeface="Times New Roman"/>
                        </a:rPr>
                        <a:t>Accelerometer reading when flat</a:t>
                      </a: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b="1" dirty="0">
                          <a:latin typeface="Arial"/>
                          <a:ea typeface="Times New Roman"/>
                          <a:cs typeface="Times New Roman"/>
                        </a:rPr>
                        <a:t>G[Z] = +1</a:t>
                      </a:r>
                      <a:r>
                        <a:rPr lang="en-US" sz="1400" b="1" i="1" dirty="0">
                          <a:latin typeface="Arial"/>
                          <a:ea typeface="Times New Roman"/>
                          <a:cs typeface="Arial"/>
                        </a:rPr>
                        <a:t>g</a:t>
                      </a:r>
                      <a:endParaRPr lang="en-US" sz="1400" b="1" dirty="0"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b="1">
                          <a:latin typeface="Arial"/>
                          <a:ea typeface="Times New Roman"/>
                          <a:cs typeface="Times New Roman"/>
                        </a:rPr>
                        <a:t>G[Z] = +1</a:t>
                      </a:r>
                      <a:r>
                        <a:rPr lang="en-US" sz="1400" b="1" i="1">
                          <a:latin typeface="Arial"/>
                          <a:ea typeface="Times New Roman"/>
                          <a:cs typeface="Arial"/>
                        </a:rPr>
                        <a:t>g</a:t>
                      </a:r>
                      <a:endParaRPr lang="en-US" sz="1400" b="1"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b="1">
                          <a:latin typeface="Arial"/>
                          <a:ea typeface="Times New Roman"/>
                          <a:cs typeface="Times New Roman"/>
                        </a:rPr>
                        <a:t>G[Z] = –1</a:t>
                      </a:r>
                      <a:r>
                        <a:rPr lang="en-US" sz="1400" b="1" i="1">
                          <a:latin typeface="Arial"/>
                          <a:ea typeface="Times New Roman"/>
                          <a:cs typeface="Arial"/>
                        </a:rPr>
                        <a:t>g</a:t>
                      </a:r>
                      <a:endParaRPr lang="en-US" sz="1400" b="1"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7088">
                <a:tc>
                  <a:txBody>
                    <a:bodyPr/>
                    <a:lstStyle/>
                    <a:p>
                      <a:pPr marL="0" marR="0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b="1">
                          <a:latin typeface="Arial"/>
                          <a:ea typeface="Times New Roman"/>
                          <a:cs typeface="Times New Roman"/>
                        </a:rPr>
                        <a:t>Direction of increasing angles</a:t>
                      </a: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b="1" dirty="0">
                          <a:latin typeface="Arial"/>
                          <a:ea typeface="Times New Roman"/>
                          <a:cs typeface="Times New Roman"/>
                        </a:rPr>
                        <a:t>Clockwise</a:t>
                      </a: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b="1" dirty="0">
                          <a:latin typeface="Arial"/>
                          <a:ea typeface="Times New Roman"/>
                          <a:cs typeface="Times New Roman"/>
                        </a:rPr>
                        <a:t>Counterclockwise</a:t>
                      </a: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b="1">
                          <a:latin typeface="Arial"/>
                          <a:ea typeface="Times New Roman"/>
                          <a:cs typeface="Times New Roman"/>
                        </a:rPr>
                        <a:t>Clockwise</a:t>
                      </a: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07088">
                <a:tc>
                  <a:txBody>
                    <a:bodyPr/>
                    <a:lstStyle/>
                    <a:p>
                      <a:pPr marL="0" marR="0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b="1">
                          <a:latin typeface="Arial"/>
                          <a:ea typeface="Times New Roman"/>
                          <a:cs typeface="Times New Roman"/>
                        </a:rPr>
                        <a:t>Compass heading </a:t>
                      </a:r>
                      <a:r>
                        <a:rPr lang="en-US" sz="1400" b="1" i="1">
                          <a:latin typeface="Arial"/>
                          <a:ea typeface="Times New Roman"/>
                          <a:cs typeface="Times New Roman"/>
                          <a:sym typeface="Symbol"/>
                        </a:rPr>
                        <a:t></a:t>
                      </a:r>
                      <a:r>
                        <a:rPr lang="en-US" sz="1400" b="1" i="1">
                          <a:latin typeface="Arial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1400" b="1">
                          <a:latin typeface="Arial"/>
                          <a:ea typeface="Times New Roman"/>
                          <a:cs typeface="Times New Roman"/>
                        </a:rPr>
                        <a:t>and yaw angle </a:t>
                      </a:r>
                      <a:r>
                        <a:rPr lang="en-US" sz="1400" b="1" i="1">
                          <a:latin typeface="Arial"/>
                          <a:ea typeface="Times New Roman"/>
                          <a:cs typeface="Times New Roman"/>
                          <a:sym typeface="Symbol"/>
                        </a:rPr>
                        <a:t></a:t>
                      </a:r>
                      <a:endParaRPr lang="en-US" sz="1400" b="1"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b="1" i="1">
                          <a:latin typeface="Arial"/>
                          <a:ea typeface="Times New Roman"/>
                          <a:cs typeface="Times New Roman"/>
                          <a:sym typeface="Symbol"/>
                        </a:rPr>
                        <a:t></a:t>
                      </a:r>
                      <a:r>
                        <a:rPr lang="en-US" sz="1400" b="1" i="1">
                          <a:latin typeface="Arial"/>
                          <a:ea typeface="Times New Roman"/>
                          <a:cs typeface="Times New Roman"/>
                        </a:rPr>
                        <a:t> = </a:t>
                      </a:r>
                      <a:r>
                        <a:rPr lang="en-US" sz="1400" b="1" i="1">
                          <a:latin typeface="Arial"/>
                          <a:ea typeface="Times New Roman"/>
                          <a:cs typeface="Times New Roman"/>
                          <a:sym typeface="Symbol"/>
                        </a:rPr>
                        <a:t></a:t>
                      </a:r>
                      <a:endParaRPr lang="en-US" sz="1400" b="1"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b="1" i="1" dirty="0">
                          <a:latin typeface="Arial"/>
                          <a:ea typeface="Times New Roman"/>
                          <a:cs typeface="Times New Roman"/>
                          <a:sym typeface="Symbol"/>
                        </a:rPr>
                        <a:t></a:t>
                      </a:r>
                      <a:r>
                        <a:rPr lang="en-US" sz="1400" b="1" i="1" dirty="0">
                          <a:latin typeface="Arial"/>
                          <a:ea typeface="Times New Roman"/>
                          <a:cs typeface="Times New Roman"/>
                        </a:rPr>
                        <a:t> = </a:t>
                      </a:r>
                      <a:r>
                        <a:rPr lang="en-US" sz="1400" b="1" i="1" dirty="0">
                          <a:latin typeface="Arial"/>
                          <a:ea typeface="Times New Roman"/>
                          <a:cs typeface="Times New Roman"/>
                          <a:sym typeface="Symbol"/>
                        </a:rPr>
                        <a:t></a:t>
                      </a:r>
                      <a:endParaRPr lang="en-US" sz="1400" b="1" dirty="0"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b="1" i="1" dirty="0">
                          <a:latin typeface="Arial"/>
                          <a:ea typeface="Times New Roman"/>
                          <a:cs typeface="Times New Roman"/>
                          <a:sym typeface="Symbol"/>
                        </a:rPr>
                        <a:t></a:t>
                      </a:r>
                      <a:r>
                        <a:rPr lang="en-US" sz="1400" b="1" i="1" dirty="0">
                          <a:latin typeface="Arial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1400" b="1" dirty="0">
                          <a:latin typeface="Arial"/>
                          <a:ea typeface="Times New Roman"/>
                          <a:cs typeface="Times New Roman"/>
                        </a:rPr>
                        <a:t>= 360°–</a:t>
                      </a:r>
                      <a:r>
                        <a:rPr lang="en-US" sz="1400" b="1" i="1" dirty="0">
                          <a:latin typeface="Arial"/>
                          <a:ea typeface="Times New Roman"/>
                          <a:cs typeface="Times New Roman"/>
                          <a:sym typeface="Symbol"/>
                        </a:rPr>
                        <a:t></a:t>
                      </a:r>
                      <a:endParaRPr lang="en-US" sz="1400" b="1" dirty="0"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25400" marR="50800" marT="1270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  <p:transition>
    <p:fade/>
  </p:transition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Sensor Drivers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Every sensor driver has at least two functions</a:t>
            </a:r>
          </a:p>
          <a:p>
            <a:pPr lvl="1"/>
            <a:r>
              <a:rPr lang="en-US" sz="2400" dirty="0"/>
              <a:t>&lt;sensor&gt;_init</a:t>
            </a:r>
          </a:p>
          <a:p>
            <a:pPr lvl="1"/>
            <a:r>
              <a:rPr lang="en-US" sz="2400" dirty="0"/>
              <a:t>&lt;sensor&gt;_Read</a:t>
            </a:r>
          </a:p>
          <a:p>
            <a:r>
              <a:rPr lang="en-US" sz="2400" dirty="0"/>
              <a:t>Higher power sensors may also have:</a:t>
            </a:r>
          </a:p>
          <a:p>
            <a:pPr lvl="1"/>
            <a:r>
              <a:rPr lang="en-US" sz="2400" dirty="0"/>
              <a:t>&lt;sensor&gt;_Idle</a:t>
            </a:r>
          </a:p>
          <a:p>
            <a:pPr lvl="1"/>
            <a:endParaRPr lang="en-US" sz="2400" dirty="0"/>
          </a:p>
          <a:p>
            <a:pPr marL="0" indent="0">
              <a:buNone/>
            </a:pPr>
            <a:r>
              <a:rPr lang="en-US" sz="2400" dirty="0"/>
              <a:t>The only parameter typically affecting sensor initialization is desired sampling rate. These are set as a function of </a:t>
            </a:r>
            <a:r>
              <a:rPr lang="en-US" sz="2400" dirty="0" err="1"/>
              <a:t>build.h</a:t>
            </a:r>
            <a:r>
              <a:rPr lang="en-US" sz="2400" dirty="0"/>
              <a:t> options at compile time.</a:t>
            </a:r>
          </a:p>
          <a:p>
            <a:pPr>
              <a:buNone/>
            </a:pPr>
            <a:endParaRPr lang="en-US" sz="2400" dirty="0"/>
          </a:p>
        </p:txBody>
      </p:sp>
    </p:spTree>
  </p:cSld>
  <p:clrMapOvr>
    <a:masterClrMapping/>
  </p:clrMapOvr>
  <p:transition>
    <p:fade/>
  </p:transition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Foundation Functions for Drivers Include: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800" dirty="0">
                <a:solidFill>
                  <a:schemeClr val="tx1"/>
                </a:solidFill>
              </a:rPr>
              <a:t>For I2C:</a:t>
            </a:r>
          </a:p>
          <a:p>
            <a:pPr lvl="1"/>
            <a:r>
              <a:rPr lang="en-US" sz="2800" dirty="0">
                <a:solidFill>
                  <a:schemeClr val="tx1"/>
                </a:solidFill>
              </a:rPr>
              <a:t>Register_I2C_Read()</a:t>
            </a:r>
          </a:p>
          <a:p>
            <a:pPr lvl="1"/>
            <a:r>
              <a:rPr lang="en-US" sz="2800" dirty="0">
                <a:solidFill>
                  <a:schemeClr val="tx1"/>
                </a:solidFill>
              </a:rPr>
              <a:t>Sensor_I2C_Write()</a:t>
            </a:r>
          </a:p>
          <a:p>
            <a:pPr lvl="1"/>
            <a:r>
              <a:rPr lang="en-US" sz="2800" dirty="0">
                <a:solidFill>
                  <a:schemeClr val="tx1"/>
                </a:solidFill>
              </a:rPr>
              <a:t>Sensor_I2C_Read()</a:t>
            </a:r>
          </a:p>
          <a:p>
            <a:endParaRPr lang="en-US" sz="2800" dirty="0">
              <a:solidFill>
                <a:schemeClr val="tx1"/>
              </a:solidFill>
            </a:endParaRPr>
          </a:p>
          <a:p>
            <a:r>
              <a:rPr lang="en-US" sz="2800" dirty="0">
                <a:solidFill>
                  <a:schemeClr val="tx1"/>
                </a:solidFill>
              </a:rPr>
              <a:t>For SPI-based devices:</a:t>
            </a:r>
          </a:p>
          <a:p>
            <a:pPr lvl="1"/>
            <a:r>
              <a:rPr lang="en-US" sz="2800" dirty="0" err="1">
                <a:solidFill>
                  <a:schemeClr val="tx1"/>
                </a:solidFill>
              </a:rPr>
              <a:t>Register_SPI_Read</a:t>
            </a:r>
            <a:r>
              <a:rPr lang="en-US" sz="2800" dirty="0">
                <a:solidFill>
                  <a:schemeClr val="tx1"/>
                </a:solidFill>
              </a:rPr>
              <a:t>()</a:t>
            </a:r>
          </a:p>
          <a:p>
            <a:pPr lvl="1"/>
            <a:r>
              <a:rPr lang="en-US" sz="2800" dirty="0" err="1">
                <a:solidFill>
                  <a:schemeClr val="tx1"/>
                </a:solidFill>
              </a:rPr>
              <a:t>Sensor_SPI_Write</a:t>
            </a:r>
            <a:r>
              <a:rPr lang="en-US" sz="2800" dirty="0">
                <a:solidFill>
                  <a:schemeClr val="tx1"/>
                </a:solidFill>
              </a:rPr>
              <a:t>()</a:t>
            </a:r>
          </a:p>
          <a:p>
            <a:pPr lvl="1"/>
            <a:r>
              <a:rPr lang="en-US" sz="2800" dirty="0" err="1">
                <a:solidFill>
                  <a:schemeClr val="tx1"/>
                </a:solidFill>
              </a:rPr>
              <a:t>Sensor_SPI_Read</a:t>
            </a:r>
            <a:r>
              <a:rPr lang="en-US" sz="2800" dirty="0">
                <a:solidFill>
                  <a:schemeClr val="tx1"/>
                </a:solidFill>
              </a:rPr>
              <a:t>()</a:t>
            </a:r>
          </a:p>
          <a:p>
            <a:endParaRPr lang="en-US" dirty="0"/>
          </a:p>
        </p:txBody>
      </p:sp>
    </p:spTree>
  </p:cSld>
  <p:clrMapOvr>
    <a:masterClrMapping/>
  </p:clrMapOvr>
  <p:transition>
    <p:fade/>
  </p:transition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Multi-Rate Data Consumption</a:t>
            </a:r>
          </a:p>
        </p:txBody>
      </p:sp>
      <p:graphicFrame>
        <p:nvGraphicFramePr>
          <p:cNvPr id="13" name="Diagram 12"/>
          <p:cNvGraphicFramePr/>
          <p:nvPr/>
        </p:nvGraphicFramePr>
        <p:xfrm>
          <a:off x="762000" y="1295400"/>
          <a:ext cx="7620000" cy="2133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685800" y="3124200"/>
            <a:ext cx="1600200" cy="2057400"/>
          </a:xfrm>
          <a:prstGeom prst="rect">
            <a:avLst/>
          </a:prstGeom>
          <a:noFill/>
        </p:spPr>
        <p:txBody>
          <a:bodyPr wrap="square" lIns="91440" tIns="45720" rIns="91440" rtlCol="0" anchor="t">
            <a:noAutofit/>
          </a:bodyPr>
          <a:lstStyle/>
          <a:p>
            <a:r>
              <a:rPr lang="en-US" sz="2200" dirty="0">
                <a:solidFill>
                  <a:schemeClr val="tx1"/>
                </a:solidFill>
              </a:rPr>
              <a:t>Sensor </a:t>
            </a:r>
            <a:r>
              <a:rPr lang="en-US" sz="2200" dirty="0"/>
              <a:t>HW FIFOs f</a:t>
            </a:r>
            <a:r>
              <a:rPr lang="en-US" sz="2200" dirty="0">
                <a:solidFill>
                  <a:schemeClr val="tx1"/>
                </a:solidFill>
              </a:rPr>
              <a:t>ill at the s</a:t>
            </a:r>
            <a:r>
              <a:rPr lang="en-US" sz="2200" dirty="0"/>
              <a:t>ensor sampling rate</a:t>
            </a:r>
            <a:endParaRPr lang="en-US" sz="2200" dirty="0">
              <a:solidFill>
                <a:schemeClr val="tx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743200" y="3124200"/>
            <a:ext cx="1828800" cy="2057400"/>
          </a:xfrm>
          <a:prstGeom prst="rect">
            <a:avLst/>
          </a:prstGeom>
          <a:noFill/>
        </p:spPr>
        <p:txBody>
          <a:bodyPr wrap="square" lIns="91440" tIns="45720" rIns="91440" rtlCol="0" anchor="t">
            <a:noAutofit/>
          </a:bodyPr>
          <a:lstStyle/>
          <a:p>
            <a:r>
              <a:rPr lang="en-US" sz="2200" dirty="0"/>
              <a:t>Each </a:t>
            </a:r>
            <a:r>
              <a:rPr lang="en-US" sz="2200" dirty="0">
                <a:solidFill>
                  <a:schemeClr val="tx1"/>
                </a:solidFill>
              </a:rPr>
              <a:t>river transfers data from HW FIFO to SW FIFO at that driver’s rate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724400" y="3124200"/>
            <a:ext cx="1828800" cy="2057400"/>
          </a:xfrm>
          <a:prstGeom prst="rect">
            <a:avLst/>
          </a:prstGeom>
          <a:noFill/>
        </p:spPr>
        <p:txBody>
          <a:bodyPr wrap="square" lIns="91440" tIns="45720" rIns="91440" rtlCol="0" anchor="t">
            <a:noAutofit/>
          </a:bodyPr>
          <a:lstStyle/>
          <a:p>
            <a:r>
              <a:rPr lang="en-US" sz="2200" dirty="0"/>
              <a:t>SW FIFOs are emptied at the fusion rate</a:t>
            </a:r>
            <a:endParaRPr lang="en-US" sz="22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>
    <p:fade/>
  </p:transition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Importance of the Hardware Abstraction Layer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1038148" y="761176"/>
            <a:ext cx="7067704" cy="2667824"/>
            <a:chOff x="2210689" y="2179393"/>
            <a:chExt cx="7067704" cy="2667824"/>
          </a:xfrm>
        </p:grpSpPr>
        <p:sp>
          <p:nvSpPr>
            <p:cNvPr id="6" name="Rectangle 5"/>
            <p:cNvSpPr/>
            <p:nvPr/>
          </p:nvSpPr>
          <p:spPr>
            <a:xfrm>
              <a:off x="2754352" y="2865864"/>
              <a:ext cx="1260088" cy="126008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chemeClr val="bg1">
                  <a:lumMod val="75000"/>
                </a:schemeClr>
              </a:solidFill>
            </a:ln>
            <a:scene3d>
              <a:camera prst="isometricTopUp"/>
              <a:lightRig rig="threePt" dir="t"/>
            </a:scene3d>
            <a:sp3d extrusionH="406400" prstMaterial="powder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3300767" y="3066583"/>
              <a:ext cx="122663" cy="122663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</a:ln>
            <a:scene3d>
              <a:camera prst="isometricTopUp"/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H="1" flipV="1">
              <a:off x="2536909" y="2977376"/>
              <a:ext cx="847487" cy="512956"/>
            </a:xfrm>
            <a:prstGeom prst="straightConnector1">
              <a:avLst/>
            </a:prstGeom>
            <a:ln w="57150" cmpd="sng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 flipH="1">
              <a:off x="2497875" y="3490332"/>
              <a:ext cx="886521" cy="535258"/>
            </a:xfrm>
            <a:prstGeom prst="straightConnector1">
              <a:avLst/>
            </a:prstGeom>
            <a:ln w="57150" cmpd="sng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/>
            <p:nvPr/>
          </p:nvCxnSpPr>
          <p:spPr>
            <a:xfrm flipV="1">
              <a:off x="3384396" y="2609385"/>
              <a:ext cx="0" cy="880947"/>
            </a:xfrm>
            <a:prstGeom prst="straightConnector1">
              <a:avLst/>
            </a:prstGeom>
            <a:ln w="57150" cmpd="sng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3238362" y="2240054"/>
              <a:ext cx="2920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Z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252762" y="2758582"/>
              <a:ext cx="3048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210689" y="3891105"/>
              <a:ext cx="2968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Y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646680" y="4454242"/>
              <a:ext cx="13356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MMA8451Q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8018305" y="2805203"/>
              <a:ext cx="1260088" cy="126008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chemeClr val="bg1">
                  <a:lumMod val="75000"/>
                </a:schemeClr>
              </a:solidFill>
            </a:ln>
            <a:scene3d>
              <a:camera prst="isometricTopUp"/>
              <a:lightRig rig="threePt" dir="t"/>
            </a:scene3d>
            <a:sp3d extrusionH="406400" prstMaterial="powder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8564720" y="3732062"/>
              <a:ext cx="122663" cy="122663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</a:ln>
            <a:scene3d>
              <a:camera prst="isometricTopUp"/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7" name="Group 52"/>
            <p:cNvGrpSpPr/>
            <p:nvPr/>
          </p:nvGrpSpPr>
          <p:grpSpPr>
            <a:xfrm>
              <a:off x="7761828" y="2548724"/>
              <a:ext cx="886521" cy="1416205"/>
              <a:chOff x="3384396" y="2497873"/>
              <a:chExt cx="886521" cy="1416205"/>
            </a:xfrm>
          </p:grpSpPr>
          <p:cxnSp>
            <p:nvCxnSpPr>
              <p:cNvPr id="38" name="Straight Arrow Connector 37"/>
              <p:cNvCxnSpPr/>
              <p:nvPr/>
            </p:nvCxnSpPr>
            <p:spPr>
              <a:xfrm flipH="1" flipV="1">
                <a:off x="3423430" y="2865864"/>
                <a:ext cx="847487" cy="512956"/>
              </a:xfrm>
              <a:prstGeom prst="straightConnector1">
                <a:avLst/>
              </a:prstGeom>
              <a:ln w="571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Arrow Connector 38"/>
              <p:cNvCxnSpPr/>
              <p:nvPr/>
            </p:nvCxnSpPr>
            <p:spPr>
              <a:xfrm flipH="1">
                <a:off x="3384396" y="3378820"/>
                <a:ext cx="886521" cy="535258"/>
              </a:xfrm>
              <a:prstGeom prst="straightConnector1">
                <a:avLst/>
              </a:prstGeom>
              <a:ln w="571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Arrow Connector 39"/>
              <p:cNvCxnSpPr/>
              <p:nvPr/>
            </p:nvCxnSpPr>
            <p:spPr>
              <a:xfrm flipV="1">
                <a:off x="4270917" y="2497873"/>
                <a:ext cx="0" cy="880947"/>
              </a:xfrm>
              <a:prstGeom prst="straightConnector1">
                <a:avLst/>
              </a:prstGeom>
              <a:ln w="571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8" name="TextBox 17"/>
            <p:cNvSpPr txBox="1"/>
            <p:nvPr/>
          </p:nvSpPr>
          <p:spPr>
            <a:xfrm>
              <a:off x="8502315" y="2179393"/>
              <a:ext cx="2920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Z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7958240" y="4477885"/>
              <a:ext cx="12321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FXAS21002</a:t>
              </a:r>
            </a:p>
          </p:txBody>
        </p:sp>
        <p:sp>
          <p:nvSpPr>
            <p:cNvPr id="20" name="Curved Right Arrow 19"/>
            <p:cNvSpPr/>
            <p:nvPr/>
          </p:nvSpPr>
          <p:spPr>
            <a:xfrm>
              <a:off x="8502315" y="2758582"/>
              <a:ext cx="292068" cy="308001"/>
            </a:xfrm>
            <a:prstGeom prst="curvedRightArrow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21" name="Group 39"/>
            <p:cNvGrpSpPr/>
            <p:nvPr/>
          </p:nvGrpSpPr>
          <p:grpSpPr>
            <a:xfrm>
              <a:off x="5400314" y="2782230"/>
              <a:ext cx="1260088" cy="1260088"/>
              <a:chOff x="2575932" y="1806498"/>
              <a:chExt cx="1260088" cy="1260088"/>
            </a:xfrm>
          </p:grpSpPr>
          <p:sp>
            <p:nvSpPr>
              <p:cNvPr id="36" name="Rectangle 35"/>
              <p:cNvSpPr/>
              <p:nvPr/>
            </p:nvSpPr>
            <p:spPr>
              <a:xfrm>
                <a:off x="2575932" y="1806498"/>
                <a:ext cx="1260088" cy="126008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2700">
                <a:solidFill>
                  <a:schemeClr val="bg1">
                    <a:lumMod val="75000"/>
                  </a:schemeClr>
                </a:solidFill>
              </a:ln>
              <a:scene3d>
                <a:camera prst="isometricTopUp"/>
                <a:lightRig rig="threePt" dir="t"/>
              </a:scene3d>
              <a:sp3d extrusionH="406400" prstMaterial="powder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Oval 36"/>
              <p:cNvSpPr/>
              <p:nvPr/>
            </p:nvSpPr>
            <p:spPr>
              <a:xfrm>
                <a:off x="3122347" y="2007217"/>
                <a:ext cx="122663" cy="122663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  <a:scene3d>
                <a:camera prst="isometricTopUp"/>
                <a:lightRig rig="threePt" dir="t"/>
              </a:scene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22" name="Straight Arrow Connector 21"/>
            <p:cNvCxnSpPr/>
            <p:nvPr/>
          </p:nvCxnSpPr>
          <p:spPr>
            <a:xfrm flipH="1" flipV="1">
              <a:off x="5182871" y="2893742"/>
              <a:ext cx="847487" cy="512956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/>
            <p:nvPr/>
          </p:nvCxnSpPr>
          <p:spPr>
            <a:xfrm flipH="1">
              <a:off x="5143837" y="3406698"/>
              <a:ext cx="886521" cy="535258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/>
            <p:nvPr/>
          </p:nvCxnSpPr>
          <p:spPr>
            <a:xfrm>
              <a:off x="6030358" y="3417848"/>
              <a:ext cx="0" cy="880947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/>
            <p:cNvSpPr txBox="1"/>
            <p:nvPr/>
          </p:nvSpPr>
          <p:spPr>
            <a:xfrm>
              <a:off x="6030358" y="4108553"/>
              <a:ext cx="2920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Z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898724" y="2674948"/>
              <a:ext cx="3048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4856651" y="3807471"/>
              <a:ext cx="2968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Y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5340249" y="4454912"/>
              <a:ext cx="11271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MAG3110</a:t>
              </a:r>
              <a:endParaRPr lang="en-US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7516715" y="2697921"/>
              <a:ext cx="3048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7474642" y="3830444"/>
              <a:ext cx="2968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Y</a:t>
              </a:r>
            </a:p>
          </p:txBody>
        </p:sp>
        <p:cxnSp>
          <p:nvCxnSpPr>
            <p:cNvPr id="31" name="Straight Connector 30"/>
            <p:cNvCxnSpPr/>
            <p:nvPr/>
          </p:nvCxnSpPr>
          <p:spPr>
            <a:xfrm>
              <a:off x="8640730" y="2673934"/>
              <a:ext cx="5080" cy="259222"/>
            </a:xfrm>
            <a:prstGeom prst="line">
              <a:avLst/>
            </a:prstGeom>
            <a:ln w="57150">
              <a:solidFill>
                <a:srgbClr val="FF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Curved Up Arrow 31"/>
            <p:cNvSpPr/>
            <p:nvPr/>
          </p:nvSpPr>
          <p:spPr>
            <a:xfrm rot="2940000" flipH="1" flipV="1">
              <a:off x="7935344" y="3021428"/>
              <a:ext cx="393635" cy="299360"/>
            </a:xfrm>
            <a:prstGeom prst="curvedUpArrow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33" name="Straight Connector 32"/>
            <p:cNvCxnSpPr/>
            <p:nvPr/>
          </p:nvCxnSpPr>
          <p:spPr>
            <a:xfrm>
              <a:off x="7981533" y="3017077"/>
              <a:ext cx="187293" cy="110837"/>
            </a:xfrm>
            <a:prstGeom prst="line">
              <a:avLst/>
            </a:prstGeom>
            <a:ln w="57150">
              <a:solidFill>
                <a:srgbClr val="FF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Curved Up Arrow 33"/>
            <p:cNvSpPr/>
            <p:nvPr/>
          </p:nvSpPr>
          <p:spPr>
            <a:xfrm rot="-1500000">
              <a:off x="7945681" y="3623673"/>
              <a:ext cx="372960" cy="216778"/>
            </a:xfrm>
            <a:prstGeom prst="curvedUpArrow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35" name="Straight Connector 34"/>
            <p:cNvCxnSpPr/>
            <p:nvPr/>
          </p:nvCxnSpPr>
          <p:spPr>
            <a:xfrm flipV="1">
              <a:off x="7844318" y="3732062"/>
              <a:ext cx="324508" cy="172984"/>
            </a:xfrm>
            <a:prstGeom prst="line">
              <a:avLst/>
            </a:prstGeom>
            <a:ln w="57150">
              <a:solidFill>
                <a:srgbClr val="FF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1080221" y="4002617"/>
            <a:ext cx="7067704" cy="2667824"/>
            <a:chOff x="2210689" y="2179393"/>
            <a:chExt cx="7067704" cy="2667824"/>
          </a:xfrm>
        </p:grpSpPr>
        <p:sp>
          <p:nvSpPr>
            <p:cNvPr id="42" name="Rectangle 41"/>
            <p:cNvSpPr/>
            <p:nvPr/>
          </p:nvSpPr>
          <p:spPr>
            <a:xfrm>
              <a:off x="2754352" y="2865864"/>
              <a:ext cx="1260088" cy="126008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chemeClr val="bg1">
                  <a:lumMod val="75000"/>
                </a:schemeClr>
              </a:solidFill>
            </a:ln>
            <a:scene3d>
              <a:camera prst="isometricTopUp"/>
              <a:lightRig rig="threePt" dir="t"/>
            </a:scene3d>
            <a:sp3d extrusionH="406400" prstMaterial="powder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/>
            <p:cNvSpPr/>
            <p:nvPr/>
          </p:nvSpPr>
          <p:spPr>
            <a:xfrm>
              <a:off x="3300767" y="3066583"/>
              <a:ext cx="122663" cy="122663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</a:ln>
            <a:scene3d>
              <a:camera prst="isometricTopUp"/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" name="Straight Arrow Connector 43"/>
            <p:cNvCxnSpPr/>
            <p:nvPr/>
          </p:nvCxnSpPr>
          <p:spPr>
            <a:xfrm flipH="1" flipV="1">
              <a:off x="2536909" y="2977376"/>
              <a:ext cx="847487" cy="512956"/>
            </a:xfrm>
            <a:prstGeom prst="straightConnector1">
              <a:avLst/>
            </a:prstGeom>
            <a:ln w="57150" cmpd="sng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/>
            <p:nvPr/>
          </p:nvCxnSpPr>
          <p:spPr>
            <a:xfrm flipH="1">
              <a:off x="2497875" y="3490332"/>
              <a:ext cx="886521" cy="535258"/>
            </a:xfrm>
            <a:prstGeom prst="straightConnector1">
              <a:avLst/>
            </a:prstGeom>
            <a:ln w="57150" cmpd="sng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/>
            <p:nvPr/>
          </p:nvCxnSpPr>
          <p:spPr>
            <a:xfrm flipV="1">
              <a:off x="3384396" y="2609385"/>
              <a:ext cx="0" cy="880947"/>
            </a:xfrm>
            <a:prstGeom prst="straightConnector1">
              <a:avLst/>
            </a:prstGeom>
            <a:ln w="57150" cmpd="sng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/>
            <p:cNvSpPr txBox="1"/>
            <p:nvPr/>
          </p:nvSpPr>
          <p:spPr>
            <a:xfrm>
              <a:off x="3238362" y="2240054"/>
              <a:ext cx="2920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Z</a:t>
              </a: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2252762" y="2758582"/>
              <a:ext cx="3048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2210689" y="3891105"/>
              <a:ext cx="2968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Y</a:t>
              </a: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2636745" y="4454242"/>
              <a:ext cx="13356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MMA8451Q</a:t>
              </a: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8018305" y="2805203"/>
              <a:ext cx="1260088" cy="126008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chemeClr val="bg1">
                  <a:lumMod val="75000"/>
                </a:schemeClr>
              </a:solidFill>
            </a:ln>
            <a:scene3d>
              <a:camera prst="isometricTopUp"/>
              <a:lightRig rig="threePt" dir="t"/>
            </a:scene3d>
            <a:sp3d extrusionH="406400" prstMaterial="powder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/>
            <p:cNvSpPr/>
            <p:nvPr/>
          </p:nvSpPr>
          <p:spPr>
            <a:xfrm>
              <a:off x="8564720" y="3732062"/>
              <a:ext cx="122663" cy="122663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</a:ln>
            <a:scene3d>
              <a:camera prst="isometricTopUp"/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3" name="Group 78"/>
            <p:cNvGrpSpPr/>
            <p:nvPr/>
          </p:nvGrpSpPr>
          <p:grpSpPr>
            <a:xfrm>
              <a:off x="7761828" y="2548724"/>
              <a:ext cx="886521" cy="1416205"/>
              <a:chOff x="3384396" y="2497873"/>
              <a:chExt cx="886521" cy="1416205"/>
            </a:xfrm>
          </p:grpSpPr>
          <p:cxnSp>
            <p:nvCxnSpPr>
              <p:cNvPr id="74" name="Straight Arrow Connector 73"/>
              <p:cNvCxnSpPr/>
              <p:nvPr/>
            </p:nvCxnSpPr>
            <p:spPr>
              <a:xfrm flipH="1" flipV="1">
                <a:off x="3423430" y="2865864"/>
                <a:ext cx="847487" cy="512956"/>
              </a:xfrm>
              <a:prstGeom prst="straightConnector1">
                <a:avLst/>
              </a:prstGeom>
              <a:ln w="571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Arrow Connector 74"/>
              <p:cNvCxnSpPr/>
              <p:nvPr/>
            </p:nvCxnSpPr>
            <p:spPr>
              <a:xfrm flipH="1">
                <a:off x="3384396" y="3378820"/>
                <a:ext cx="886521" cy="535258"/>
              </a:xfrm>
              <a:prstGeom prst="straightConnector1">
                <a:avLst/>
              </a:prstGeom>
              <a:ln w="571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Arrow Connector 75"/>
              <p:cNvCxnSpPr/>
              <p:nvPr/>
            </p:nvCxnSpPr>
            <p:spPr>
              <a:xfrm flipV="1">
                <a:off x="4270917" y="2497873"/>
                <a:ext cx="0" cy="880947"/>
              </a:xfrm>
              <a:prstGeom prst="straightConnector1">
                <a:avLst/>
              </a:prstGeom>
              <a:ln w="571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4" name="TextBox 53"/>
            <p:cNvSpPr txBox="1"/>
            <p:nvPr/>
          </p:nvSpPr>
          <p:spPr>
            <a:xfrm>
              <a:off x="8502315" y="2179393"/>
              <a:ext cx="2920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Z</a:t>
              </a: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7958240" y="4477885"/>
              <a:ext cx="12321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FXAS21002</a:t>
              </a:r>
            </a:p>
          </p:txBody>
        </p:sp>
        <p:sp>
          <p:nvSpPr>
            <p:cNvPr id="56" name="Curved Right Arrow 55"/>
            <p:cNvSpPr/>
            <p:nvPr/>
          </p:nvSpPr>
          <p:spPr>
            <a:xfrm>
              <a:off x="8502315" y="2758582"/>
              <a:ext cx="292068" cy="308001"/>
            </a:xfrm>
            <a:prstGeom prst="curvedRightArrow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57" name="Group 82"/>
            <p:cNvGrpSpPr/>
            <p:nvPr/>
          </p:nvGrpSpPr>
          <p:grpSpPr>
            <a:xfrm>
              <a:off x="5400314" y="2782230"/>
              <a:ext cx="1260088" cy="1260088"/>
              <a:chOff x="2575932" y="1806498"/>
              <a:chExt cx="1260088" cy="1260088"/>
            </a:xfrm>
          </p:grpSpPr>
          <p:sp>
            <p:nvSpPr>
              <p:cNvPr id="72" name="Rectangle 71"/>
              <p:cNvSpPr/>
              <p:nvPr/>
            </p:nvSpPr>
            <p:spPr>
              <a:xfrm>
                <a:off x="2575932" y="1806498"/>
                <a:ext cx="1260088" cy="126008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2700">
                <a:solidFill>
                  <a:schemeClr val="bg1">
                    <a:lumMod val="75000"/>
                  </a:schemeClr>
                </a:solidFill>
              </a:ln>
              <a:scene3d>
                <a:camera prst="isometricTopUp"/>
                <a:lightRig rig="threePt" dir="t"/>
              </a:scene3d>
              <a:sp3d extrusionH="406400" prstMaterial="powder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Oval 72"/>
              <p:cNvSpPr/>
              <p:nvPr/>
            </p:nvSpPr>
            <p:spPr>
              <a:xfrm>
                <a:off x="3122347" y="2007217"/>
                <a:ext cx="122663" cy="122663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  <a:scene3d>
                <a:camera prst="isometricTopUp"/>
                <a:lightRig rig="threePt" dir="t"/>
              </a:scene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58" name="Straight Arrow Connector 57"/>
            <p:cNvCxnSpPr/>
            <p:nvPr/>
          </p:nvCxnSpPr>
          <p:spPr>
            <a:xfrm flipH="1" flipV="1">
              <a:off x="5182871" y="2893742"/>
              <a:ext cx="847487" cy="512956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/>
            <p:cNvCxnSpPr/>
            <p:nvPr/>
          </p:nvCxnSpPr>
          <p:spPr>
            <a:xfrm flipH="1">
              <a:off x="5143837" y="3406698"/>
              <a:ext cx="886521" cy="535258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/>
            <p:cNvCxnSpPr/>
            <p:nvPr/>
          </p:nvCxnSpPr>
          <p:spPr>
            <a:xfrm flipV="1">
              <a:off x="6030358" y="2536104"/>
              <a:ext cx="0" cy="880947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TextBox 60"/>
            <p:cNvSpPr txBox="1"/>
            <p:nvPr/>
          </p:nvSpPr>
          <p:spPr>
            <a:xfrm>
              <a:off x="5867568" y="2211168"/>
              <a:ext cx="3549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Z’</a:t>
              </a: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4898724" y="2674948"/>
              <a:ext cx="3048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4856651" y="3807471"/>
              <a:ext cx="2968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Y</a:t>
              </a: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5005089" y="4477885"/>
              <a:ext cx="20799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corrected MAG3110</a:t>
              </a: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7516715" y="2697921"/>
              <a:ext cx="3048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7474642" y="3830444"/>
              <a:ext cx="2968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Y</a:t>
              </a:r>
            </a:p>
          </p:txBody>
        </p:sp>
        <p:cxnSp>
          <p:nvCxnSpPr>
            <p:cNvPr id="67" name="Straight Connector 66"/>
            <p:cNvCxnSpPr/>
            <p:nvPr/>
          </p:nvCxnSpPr>
          <p:spPr>
            <a:xfrm>
              <a:off x="8640730" y="2673934"/>
              <a:ext cx="5080" cy="259222"/>
            </a:xfrm>
            <a:prstGeom prst="line">
              <a:avLst/>
            </a:prstGeom>
            <a:ln w="57150">
              <a:solidFill>
                <a:srgbClr val="FF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Curved Up Arrow 67"/>
            <p:cNvSpPr/>
            <p:nvPr/>
          </p:nvSpPr>
          <p:spPr>
            <a:xfrm rot="2940000" flipH="1" flipV="1">
              <a:off x="7935344" y="3021428"/>
              <a:ext cx="393635" cy="299360"/>
            </a:xfrm>
            <a:prstGeom prst="curvedUpArrow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69" name="Straight Connector 68"/>
            <p:cNvCxnSpPr/>
            <p:nvPr/>
          </p:nvCxnSpPr>
          <p:spPr>
            <a:xfrm>
              <a:off x="7981533" y="3017077"/>
              <a:ext cx="187293" cy="110837"/>
            </a:xfrm>
            <a:prstGeom prst="line">
              <a:avLst/>
            </a:prstGeom>
            <a:ln w="57150">
              <a:solidFill>
                <a:srgbClr val="FF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Curved Up Arrow 69"/>
            <p:cNvSpPr/>
            <p:nvPr/>
          </p:nvSpPr>
          <p:spPr>
            <a:xfrm rot="-1500000">
              <a:off x="7945681" y="3623673"/>
              <a:ext cx="372960" cy="216778"/>
            </a:xfrm>
            <a:prstGeom prst="curvedUpArrow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71" name="Straight Connector 70"/>
            <p:cNvCxnSpPr/>
            <p:nvPr/>
          </p:nvCxnSpPr>
          <p:spPr>
            <a:xfrm flipV="1">
              <a:off x="7844318" y="3732062"/>
              <a:ext cx="324508" cy="172984"/>
            </a:xfrm>
            <a:prstGeom prst="line">
              <a:avLst/>
            </a:prstGeom>
            <a:ln w="57150">
              <a:solidFill>
                <a:srgbClr val="FF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ransition>
    <p:fade/>
  </p:transition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Core Functions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/>
            <a:r>
              <a:rPr lang="en-US" sz="2800" dirty="0" err="1"/>
              <a:t>initSensorFusionGlobals</a:t>
            </a:r>
            <a:r>
              <a:rPr lang="en-US" sz="2800" dirty="0"/>
              <a:t>()</a:t>
            </a:r>
          </a:p>
          <a:p>
            <a:pPr lvl="0"/>
            <a:r>
              <a:rPr lang="en-US" sz="2800" dirty="0" err="1"/>
              <a:t>installSensor</a:t>
            </a:r>
            <a:r>
              <a:rPr lang="en-US" sz="2800" dirty="0"/>
              <a:t>()</a:t>
            </a:r>
          </a:p>
          <a:p>
            <a:pPr lvl="0"/>
            <a:r>
              <a:rPr lang="en-US" sz="2800" dirty="0" err="1"/>
              <a:t>initializeFusionEngine</a:t>
            </a:r>
            <a:r>
              <a:rPr lang="en-US" sz="2800" dirty="0"/>
              <a:t>()</a:t>
            </a:r>
          </a:p>
          <a:p>
            <a:pPr lvl="0"/>
            <a:r>
              <a:rPr lang="en-US" sz="2800" dirty="0" err="1"/>
              <a:t>readSensors</a:t>
            </a:r>
            <a:r>
              <a:rPr lang="en-US" sz="2800" dirty="0"/>
              <a:t>()</a:t>
            </a:r>
          </a:p>
          <a:p>
            <a:pPr lvl="0"/>
            <a:r>
              <a:rPr lang="en-US" sz="2800" dirty="0" err="1"/>
              <a:t>conditionSensorReadings</a:t>
            </a:r>
            <a:r>
              <a:rPr lang="en-US" sz="2800" dirty="0"/>
              <a:t>()</a:t>
            </a:r>
          </a:p>
          <a:p>
            <a:pPr lvl="0"/>
            <a:r>
              <a:rPr lang="en-US" sz="2800" dirty="0" err="1"/>
              <a:t>runFusion</a:t>
            </a:r>
            <a:r>
              <a:rPr lang="en-US" sz="2800" dirty="0"/>
              <a:t>()</a:t>
            </a:r>
          </a:p>
          <a:p>
            <a:pPr lvl="0"/>
            <a:r>
              <a:rPr lang="en-US" sz="2800" dirty="0" err="1"/>
              <a:t>applyPerturbation</a:t>
            </a:r>
            <a:r>
              <a:rPr lang="en-US" sz="2800" dirty="0"/>
              <a:t>() (debug only)</a:t>
            </a:r>
          </a:p>
          <a:p>
            <a:endParaRPr lang="en-US" dirty="0"/>
          </a:p>
        </p:txBody>
      </p:sp>
    </p:spTree>
  </p:cSld>
  <p:clrMapOvr>
    <a:masterClrMapping/>
  </p:clrMapOvr>
  <p:transition>
    <p:fade/>
  </p:transition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Selecting Your Frame of Reference in </a:t>
            </a:r>
            <a:r>
              <a:rPr lang="en-US" dirty="0" err="1">
                <a:solidFill>
                  <a:schemeClr val="tx1"/>
                </a:solidFill>
              </a:rPr>
              <a:t>board.h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#define NED 0     ///&lt; identifier for NED (Aerospace) axes and angles</a:t>
            </a:r>
          </a:p>
          <a:p>
            <a:pPr>
              <a:buNone/>
            </a:pPr>
            <a:r>
              <a:rPr lang="en-US" dirty="0"/>
              <a:t>#define ANDROID 1       ///&lt; identifier for Android axes and angles</a:t>
            </a:r>
          </a:p>
          <a:p>
            <a:pPr>
              <a:buNone/>
            </a:pPr>
            <a:r>
              <a:rPr lang="en-US" dirty="0"/>
              <a:t>#define WIN8 2              ///&lt; identifier for Windows 8 axes and angles</a:t>
            </a:r>
          </a:p>
          <a:p>
            <a:pPr>
              <a:buNone/>
            </a:pPr>
            <a:r>
              <a:rPr lang="en-US" dirty="0"/>
              <a:t>#define THISCOORDSYSTEM NED ///&lt; Use this one!</a:t>
            </a:r>
          </a:p>
          <a:p>
            <a:endParaRPr lang="en-US" dirty="0"/>
          </a:p>
        </p:txBody>
      </p:sp>
    </p:spTree>
  </p:cSld>
  <p:clrMapOvr>
    <a:masterClrMapping/>
  </p:clrMapOvr>
  <p:transition>
    <p:fade/>
  </p:transition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 Selection Fields in </a:t>
            </a:r>
            <a:r>
              <a:rPr lang="en-US" dirty="0" err="1"/>
              <a:t>build.h</a:t>
            </a:r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685799" y="1371600"/>
          <a:ext cx="8001000" cy="3657600"/>
        </p:xfrm>
        <a:graphic>
          <a:graphicData uri="http://schemas.openxmlformats.org/drawingml/2006/table">
            <a:tbl>
              <a:tblPr/>
              <a:tblGrid>
                <a:gridCol w="20495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983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765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7655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400" b="1">
                          <a:latin typeface="Arial"/>
                          <a:ea typeface="Times New Roman"/>
                        </a:rPr>
                        <a:t>Algorithm</a:t>
                      </a:r>
                    </a:p>
                  </a:txBody>
                  <a:tcPr marL="25400" marR="50800" marT="1270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E6EDE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400" b="1">
                          <a:latin typeface="Arial"/>
                          <a:ea typeface="Times New Roman"/>
                        </a:rPr>
                        <a:t>build.h control</a:t>
                      </a:r>
                    </a:p>
                  </a:txBody>
                  <a:tcPr marL="25400" marR="50800" marT="1270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E6EDE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400" b="1">
                          <a:latin typeface="Arial"/>
                          <a:ea typeface="Times New Roman"/>
                        </a:rPr>
                        <a:t>To Include</a:t>
                      </a:r>
                    </a:p>
                  </a:txBody>
                  <a:tcPr marL="25400" marR="50800" marT="1270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E6EDE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400" b="1">
                          <a:latin typeface="Arial"/>
                          <a:ea typeface="Times New Roman"/>
                        </a:rPr>
                        <a:t>To Exclude</a:t>
                      </a:r>
                    </a:p>
                  </a:txBody>
                  <a:tcPr marL="25400" marR="50800" marT="1270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E6ED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600"/>
                        </a:spcAft>
                      </a:pPr>
                      <a:r>
                        <a:rPr lang="en-US" sz="1400" b="1">
                          <a:latin typeface="Arial"/>
                          <a:ea typeface="Times New Roman"/>
                        </a:rPr>
                        <a:t>Altimetry</a:t>
                      </a:r>
                    </a:p>
                  </a:txBody>
                  <a:tcPr marL="25400" marR="50800" marT="1270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B3CA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600"/>
                        </a:spcAft>
                      </a:pPr>
                      <a:r>
                        <a:rPr lang="en-US" sz="1400" b="1">
                          <a:latin typeface="Arial"/>
                          <a:ea typeface="Times New Roman"/>
                        </a:rPr>
                        <a:t>F_1DOF_P_BASIC</a:t>
                      </a:r>
                    </a:p>
                  </a:txBody>
                  <a:tcPr marL="25400" marR="50800" marT="1270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B3CA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600"/>
                        </a:spcAft>
                      </a:pPr>
                      <a:r>
                        <a:rPr lang="en-US" sz="1400" b="1">
                          <a:latin typeface="Arial"/>
                          <a:ea typeface="Times New Roman"/>
                        </a:rPr>
                        <a:t>0x0100</a:t>
                      </a:r>
                    </a:p>
                  </a:txBody>
                  <a:tcPr marL="25400" marR="50800" marT="1270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B3CA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600"/>
                        </a:spcAft>
                      </a:pPr>
                      <a:r>
                        <a:rPr lang="en-US" sz="1400" b="1">
                          <a:latin typeface="Arial"/>
                          <a:ea typeface="Times New Roman"/>
                        </a:rPr>
                        <a:t>0x0000</a:t>
                      </a:r>
                    </a:p>
                  </a:txBody>
                  <a:tcPr marL="25400" marR="50800" marT="1270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B3CA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600"/>
                        </a:spcAft>
                      </a:pPr>
                      <a:r>
                        <a:rPr lang="en-US" sz="1400" b="1">
                          <a:latin typeface="Arial"/>
                          <a:ea typeface="Times New Roman"/>
                        </a:rPr>
                        <a:t>Tilt</a:t>
                      </a:r>
                    </a:p>
                  </a:txBody>
                  <a:tcPr marL="25400" marR="50800" marT="1270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3CA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3CA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600"/>
                        </a:spcAft>
                      </a:pPr>
                      <a:r>
                        <a:rPr lang="en-US" sz="1400" b="1">
                          <a:latin typeface="Arial"/>
                          <a:ea typeface="Times New Roman"/>
                        </a:rPr>
                        <a:t>F_3DOF_G_BASIC</a:t>
                      </a:r>
                    </a:p>
                  </a:txBody>
                  <a:tcPr marL="25400" marR="50800" marT="1270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3CA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3CA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600"/>
                        </a:spcAft>
                      </a:pPr>
                      <a:r>
                        <a:rPr lang="en-US" sz="1400" b="1">
                          <a:latin typeface="Arial"/>
                          <a:ea typeface="Times New Roman"/>
                        </a:rPr>
                        <a:t>0x0200</a:t>
                      </a:r>
                    </a:p>
                  </a:txBody>
                  <a:tcPr marL="25400" marR="50800" marT="1270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3CA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3CA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600"/>
                        </a:spcAft>
                      </a:pPr>
                      <a:r>
                        <a:rPr lang="en-US" sz="1400" b="1">
                          <a:latin typeface="Arial"/>
                          <a:ea typeface="Times New Roman"/>
                        </a:rPr>
                        <a:t>0x0000</a:t>
                      </a:r>
                    </a:p>
                  </a:txBody>
                  <a:tcPr marL="25400" marR="50800" marT="1270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3CA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3CA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600"/>
                        </a:spcAft>
                      </a:pPr>
                      <a:r>
                        <a:rPr lang="en-US" sz="1400" b="1">
                          <a:latin typeface="Arial"/>
                          <a:ea typeface="Times New Roman"/>
                        </a:rPr>
                        <a:t>2D Automotive Compass</a:t>
                      </a:r>
                    </a:p>
                  </a:txBody>
                  <a:tcPr marL="25400" marR="50800" marT="1270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3CA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3CA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600"/>
                        </a:spcAft>
                      </a:pPr>
                      <a:r>
                        <a:rPr lang="en-US" sz="1400" b="1">
                          <a:latin typeface="Arial"/>
                          <a:ea typeface="Times New Roman"/>
                        </a:rPr>
                        <a:t>F_3DOF_B_BASIC</a:t>
                      </a:r>
                    </a:p>
                  </a:txBody>
                  <a:tcPr marL="25400" marR="50800" marT="1270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3CA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3CA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600"/>
                        </a:spcAft>
                      </a:pPr>
                      <a:r>
                        <a:rPr lang="en-US" sz="1400" b="1">
                          <a:latin typeface="Arial"/>
                          <a:ea typeface="Times New Roman"/>
                        </a:rPr>
                        <a:t>0x0400</a:t>
                      </a:r>
                    </a:p>
                  </a:txBody>
                  <a:tcPr marL="25400" marR="50800" marT="1270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3CA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3CA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600"/>
                        </a:spcAft>
                      </a:pPr>
                      <a:r>
                        <a:rPr lang="en-US" sz="1400" b="1">
                          <a:latin typeface="Arial"/>
                          <a:ea typeface="Times New Roman"/>
                        </a:rPr>
                        <a:t>0x0000</a:t>
                      </a:r>
                    </a:p>
                  </a:txBody>
                  <a:tcPr marL="25400" marR="50800" marT="1270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3CA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3CA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600"/>
                        </a:spcAft>
                      </a:pPr>
                      <a:r>
                        <a:rPr lang="en-US" sz="1400" b="1">
                          <a:latin typeface="Arial"/>
                          <a:ea typeface="Times New Roman"/>
                        </a:rPr>
                        <a:t>Rotation</a:t>
                      </a:r>
                    </a:p>
                  </a:txBody>
                  <a:tcPr marL="25400" marR="50800" marT="1270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3CA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3CA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600"/>
                        </a:spcAft>
                      </a:pPr>
                      <a:r>
                        <a:rPr lang="en-US" sz="1400" b="1">
                          <a:latin typeface="Arial"/>
                          <a:ea typeface="Times New Roman"/>
                        </a:rPr>
                        <a:t>F_3DOF_Y_BASIC</a:t>
                      </a:r>
                    </a:p>
                  </a:txBody>
                  <a:tcPr marL="25400" marR="50800" marT="1270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3CA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3CA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600"/>
                        </a:spcAft>
                      </a:pPr>
                      <a:r>
                        <a:rPr lang="en-US" sz="1400" b="1">
                          <a:latin typeface="Arial"/>
                          <a:ea typeface="Times New Roman"/>
                        </a:rPr>
                        <a:t>0x0800</a:t>
                      </a:r>
                    </a:p>
                  </a:txBody>
                  <a:tcPr marL="25400" marR="50800" marT="1270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3CA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3CA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600"/>
                        </a:spcAft>
                      </a:pPr>
                      <a:r>
                        <a:rPr lang="en-US" sz="1400" b="1">
                          <a:latin typeface="Arial"/>
                          <a:ea typeface="Times New Roman"/>
                        </a:rPr>
                        <a:t>0x0000</a:t>
                      </a:r>
                    </a:p>
                  </a:txBody>
                  <a:tcPr marL="25400" marR="50800" marT="1270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3CA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3CA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600"/>
                        </a:spcAft>
                      </a:pPr>
                      <a:r>
                        <a:rPr lang="en-US" sz="1400" b="1">
                          <a:latin typeface="Arial"/>
                          <a:ea typeface="Times New Roman"/>
                        </a:rPr>
                        <a:t>Tilt Compensated eCompass</a:t>
                      </a:r>
                    </a:p>
                  </a:txBody>
                  <a:tcPr marL="25400" marR="50800" marT="1270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3CA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3CA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600"/>
                        </a:spcAft>
                      </a:pPr>
                      <a:r>
                        <a:rPr lang="en-US" sz="1400" b="1">
                          <a:latin typeface="Arial"/>
                          <a:ea typeface="Times New Roman"/>
                        </a:rPr>
                        <a:t>F_6DOF_GB_BASIC</a:t>
                      </a:r>
                    </a:p>
                  </a:txBody>
                  <a:tcPr marL="25400" marR="50800" marT="1270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3CA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3CA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600"/>
                        </a:spcAft>
                      </a:pPr>
                      <a:r>
                        <a:rPr lang="en-US" sz="1400" b="1">
                          <a:latin typeface="Arial"/>
                          <a:ea typeface="Times New Roman"/>
                        </a:rPr>
                        <a:t>0x1000</a:t>
                      </a:r>
                    </a:p>
                  </a:txBody>
                  <a:tcPr marL="25400" marR="50800" marT="1270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3CA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3CA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600"/>
                        </a:spcAft>
                      </a:pPr>
                      <a:r>
                        <a:rPr lang="en-US" sz="1400" b="1">
                          <a:latin typeface="Arial"/>
                          <a:ea typeface="Times New Roman"/>
                        </a:rPr>
                        <a:t>0x0000</a:t>
                      </a:r>
                    </a:p>
                  </a:txBody>
                  <a:tcPr marL="25400" marR="50800" marT="1270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3CA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3CA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600"/>
                        </a:spcAft>
                      </a:pPr>
                      <a:r>
                        <a:rPr lang="en-US" sz="1400" b="1">
                          <a:latin typeface="Arial"/>
                          <a:ea typeface="Times New Roman"/>
                        </a:rPr>
                        <a:t>Gaming Handset</a:t>
                      </a:r>
                    </a:p>
                  </a:txBody>
                  <a:tcPr marL="25400" marR="50800" marT="1270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3CA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3CA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600"/>
                        </a:spcAft>
                      </a:pPr>
                      <a:r>
                        <a:rPr lang="en-US" sz="1400" b="1">
                          <a:latin typeface="Arial"/>
                          <a:ea typeface="Times New Roman"/>
                        </a:rPr>
                        <a:t>F_6DOF_GY_KALMAN </a:t>
                      </a:r>
                    </a:p>
                  </a:txBody>
                  <a:tcPr marL="25400" marR="50800" marT="1270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3CA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3CA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600"/>
                        </a:spcAft>
                      </a:pPr>
                      <a:r>
                        <a:rPr lang="en-US" sz="1400" b="1">
                          <a:latin typeface="Arial"/>
                          <a:ea typeface="Times New Roman"/>
                        </a:rPr>
                        <a:t>0x2000</a:t>
                      </a:r>
                    </a:p>
                  </a:txBody>
                  <a:tcPr marL="25400" marR="50800" marT="1270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3CA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3CA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600"/>
                        </a:spcAft>
                      </a:pPr>
                      <a:r>
                        <a:rPr lang="en-US" sz="1400" b="1">
                          <a:latin typeface="Arial"/>
                          <a:ea typeface="Times New Roman"/>
                        </a:rPr>
                        <a:t>0x0000</a:t>
                      </a:r>
                    </a:p>
                  </a:txBody>
                  <a:tcPr marL="25400" marR="50800" marT="1270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3CA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3CA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600"/>
                        </a:spcAft>
                      </a:pPr>
                      <a:r>
                        <a:rPr lang="en-US" sz="1400" b="1">
                          <a:latin typeface="Arial"/>
                          <a:ea typeface="Times New Roman"/>
                        </a:rPr>
                        <a:t>Gyro Stabilized Compass</a:t>
                      </a:r>
                    </a:p>
                  </a:txBody>
                  <a:tcPr marL="25400" marR="50800" marT="1270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3CA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600"/>
                        </a:spcAft>
                      </a:pPr>
                      <a:r>
                        <a:rPr lang="en-US" sz="1400" b="1">
                          <a:latin typeface="Arial"/>
                          <a:ea typeface="Times New Roman"/>
                        </a:rPr>
                        <a:t>F_9DOF_GBY_KALMAN</a:t>
                      </a:r>
                    </a:p>
                  </a:txBody>
                  <a:tcPr marL="25400" marR="50800" marT="1270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3CA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600"/>
                        </a:spcAft>
                      </a:pPr>
                      <a:r>
                        <a:rPr lang="en-US" sz="1400" b="1">
                          <a:latin typeface="Arial"/>
                          <a:ea typeface="Times New Roman"/>
                        </a:rPr>
                        <a:t>0x4000</a:t>
                      </a:r>
                    </a:p>
                  </a:txBody>
                  <a:tcPr marL="25400" marR="50800" marT="1270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3CA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600"/>
                        </a:spcAft>
                      </a:pPr>
                      <a:r>
                        <a:rPr lang="en-US" sz="1400" b="1" dirty="0">
                          <a:latin typeface="Arial"/>
                          <a:ea typeface="Times New Roman"/>
                        </a:rPr>
                        <a:t>0x0000</a:t>
                      </a:r>
                    </a:p>
                  </a:txBody>
                  <a:tcPr marL="25400" marR="50800" marT="1270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3CA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  <p:transition>
    <p:fade/>
  </p:transition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Sensor selection fields in </a:t>
            </a:r>
            <a:r>
              <a:rPr lang="en-US" dirty="0" err="1"/>
              <a:t>build.h</a:t>
            </a:r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762000" y="1524000"/>
          <a:ext cx="7391400" cy="3291840"/>
        </p:xfrm>
        <a:graphic>
          <a:graphicData uri="http://schemas.openxmlformats.org/drawingml/2006/table">
            <a:tbl>
              <a:tblPr/>
              <a:tblGrid>
                <a:gridCol w="16261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087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782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782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Arial"/>
                          <a:ea typeface="Times New Roman"/>
                        </a:rPr>
                        <a:t>Sensor Type</a:t>
                      </a:r>
                    </a:p>
                  </a:txBody>
                  <a:tcPr marL="25400" marR="50800" marT="1270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E6EDE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400" b="1">
                          <a:solidFill>
                            <a:schemeClr val="tx1"/>
                          </a:solidFill>
                          <a:latin typeface="Arial"/>
                          <a:ea typeface="Times New Roman"/>
                        </a:rPr>
                        <a:t>build.h control</a:t>
                      </a:r>
                    </a:p>
                  </a:txBody>
                  <a:tcPr marL="25400" marR="50800" marT="1270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E6EDE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400" b="1">
                          <a:solidFill>
                            <a:schemeClr val="tx1"/>
                          </a:solidFill>
                          <a:latin typeface="Arial"/>
                          <a:ea typeface="Times New Roman"/>
                        </a:rPr>
                        <a:t>To Include</a:t>
                      </a:r>
                    </a:p>
                  </a:txBody>
                  <a:tcPr marL="25400" marR="50800" marT="1270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E6EDE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400" b="1">
                          <a:solidFill>
                            <a:schemeClr val="tx1"/>
                          </a:solidFill>
                          <a:latin typeface="Arial"/>
                          <a:ea typeface="Times New Roman"/>
                        </a:rPr>
                        <a:t>To Exclude</a:t>
                      </a:r>
                    </a:p>
                  </a:txBody>
                  <a:tcPr marL="25400" marR="50800" marT="1270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E6ED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600"/>
                        </a:spcAft>
                      </a:pPr>
                      <a:r>
                        <a:rPr lang="en-US" sz="1400" b="1">
                          <a:solidFill>
                            <a:schemeClr val="tx1"/>
                          </a:solidFill>
                          <a:latin typeface="Arial"/>
                          <a:ea typeface="Times New Roman"/>
                        </a:rPr>
                        <a:t>Accelerometer</a:t>
                      </a:r>
                    </a:p>
                  </a:txBody>
                  <a:tcPr marL="25400" marR="50800" marT="1270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B3CA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600"/>
                        </a:spcAft>
                      </a:pPr>
                      <a:r>
                        <a:rPr lang="en-US" sz="1400" b="1">
                          <a:solidFill>
                            <a:schemeClr val="tx1"/>
                          </a:solidFill>
                          <a:latin typeface="Arial"/>
                          <a:ea typeface="Times New Roman"/>
                        </a:rPr>
                        <a:t>F_USING_ACCEL</a:t>
                      </a:r>
                    </a:p>
                  </a:txBody>
                  <a:tcPr marL="25400" marR="50800" marT="1270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B3CA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600"/>
                        </a:spcAft>
                      </a:pPr>
                      <a:r>
                        <a:rPr lang="en-US" sz="1400" b="1">
                          <a:solidFill>
                            <a:schemeClr val="tx1"/>
                          </a:solidFill>
                          <a:latin typeface="Arial"/>
                          <a:ea typeface="Times New Roman"/>
                        </a:rPr>
                        <a:t>0x0001</a:t>
                      </a:r>
                    </a:p>
                  </a:txBody>
                  <a:tcPr marL="25400" marR="50800" marT="1270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B3CA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600"/>
                        </a:spcAft>
                      </a:pPr>
                      <a:r>
                        <a:rPr lang="en-US" sz="1400" b="1">
                          <a:solidFill>
                            <a:schemeClr val="tx1"/>
                          </a:solidFill>
                          <a:latin typeface="Arial"/>
                          <a:ea typeface="Times New Roman"/>
                        </a:rPr>
                        <a:t>0x0000</a:t>
                      </a:r>
                    </a:p>
                  </a:txBody>
                  <a:tcPr marL="25400" marR="50800" marT="1270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B3CA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600"/>
                        </a:spcAft>
                      </a:pPr>
                      <a:r>
                        <a:rPr lang="en-US" sz="1400" b="1">
                          <a:solidFill>
                            <a:schemeClr val="tx1"/>
                          </a:solidFill>
                          <a:latin typeface="Arial"/>
                          <a:ea typeface="Times New Roman"/>
                        </a:rPr>
                        <a:t>Magnetometer</a:t>
                      </a:r>
                    </a:p>
                  </a:txBody>
                  <a:tcPr marL="25400" marR="50800" marT="1270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3CA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3CA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600"/>
                        </a:spcAft>
                      </a:pPr>
                      <a:r>
                        <a:rPr lang="en-US" sz="1400" b="1">
                          <a:solidFill>
                            <a:schemeClr val="tx1"/>
                          </a:solidFill>
                          <a:latin typeface="Arial"/>
                          <a:ea typeface="Times New Roman"/>
                        </a:rPr>
                        <a:t>F_USING_MAG</a:t>
                      </a:r>
                    </a:p>
                  </a:txBody>
                  <a:tcPr marL="25400" marR="50800" marT="1270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3CA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3CA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600"/>
                        </a:spcAft>
                      </a:pPr>
                      <a:r>
                        <a:rPr lang="en-US" sz="1400" b="1">
                          <a:solidFill>
                            <a:schemeClr val="tx1"/>
                          </a:solidFill>
                          <a:latin typeface="Arial"/>
                          <a:ea typeface="Times New Roman"/>
                        </a:rPr>
                        <a:t>0x0002</a:t>
                      </a:r>
                    </a:p>
                  </a:txBody>
                  <a:tcPr marL="25400" marR="50800" marT="1270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3CA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3CA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600"/>
                        </a:spcAft>
                      </a:pPr>
                      <a:r>
                        <a:rPr lang="en-US" sz="1400" b="1">
                          <a:solidFill>
                            <a:schemeClr val="tx1"/>
                          </a:solidFill>
                          <a:latin typeface="Arial"/>
                          <a:ea typeface="Times New Roman"/>
                        </a:rPr>
                        <a:t>0x0000</a:t>
                      </a:r>
                    </a:p>
                  </a:txBody>
                  <a:tcPr marL="25400" marR="50800" marT="1270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3CA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3CA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600"/>
                        </a:spcAft>
                      </a:pPr>
                      <a:r>
                        <a:rPr lang="en-US" sz="1400" b="1">
                          <a:solidFill>
                            <a:schemeClr val="tx1"/>
                          </a:solidFill>
                          <a:latin typeface="Arial"/>
                          <a:ea typeface="Times New Roman"/>
                        </a:rPr>
                        <a:t>Gyroscope</a:t>
                      </a:r>
                    </a:p>
                  </a:txBody>
                  <a:tcPr marL="25400" marR="50800" marT="1270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3CA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3CA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600"/>
                        </a:spcAft>
                      </a:pPr>
                      <a:r>
                        <a:rPr lang="en-US" sz="1400" b="1">
                          <a:solidFill>
                            <a:schemeClr val="tx1"/>
                          </a:solidFill>
                          <a:latin typeface="Arial"/>
                          <a:ea typeface="Times New Roman"/>
                        </a:rPr>
                        <a:t>F_USING_GYRO</a:t>
                      </a:r>
                    </a:p>
                  </a:txBody>
                  <a:tcPr marL="25400" marR="50800" marT="1270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3CA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3CA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600"/>
                        </a:spcAft>
                      </a:pPr>
                      <a:r>
                        <a:rPr lang="en-US" sz="1400" b="1">
                          <a:solidFill>
                            <a:schemeClr val="tx1"/>
                          </a:solidFill>
                          <a:latin typeface="Arial"/>
                          <a:ea typeface="Times New Roman"/>
                        </a:rPr>
                        <a:t>0x0004</a:t>
                      </a:r>
                    </a:p>
                  </a:txBody>
                  <a:tcPr marL="25400" marR="50800" marT="1270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3CA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3CA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600"/>
                        </a:spcAft>
                      </a:pPr>
                      <a:r>
                        <a:rPr lang="en-US" sz="1400" b="1">
                          <a:solidFill>
                            <a:schemeClr val="tx1"/>
                          </a:solidFill>
                          <a:latin typeface="Arial"/>
                          <a:ea typeface="Times New Roman"/>
                        </a:rPr>
                        <a:t>0x0000</a:t>
                      </a:r>
                    </a:p>
                  </a:txBody>
                  <a:tcPr marL="25400" marR="50800" marT="1270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3CA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3CA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600"/>
                        </a:spcAft>
                      </a:pPr>
                      <a:r>
                        <a:rPr lang="en-US" sz="1400" b="1">
                          <a:solidFill>
                            <a:schemeClr val="tx1"/>
                          </a:solidFill>
                          <a:latin typeface="Arial"/>
                          <a:ea typeface="Times New Roman"/>
                        </a:rPr>
                        <a:t>Pressure</a:t>
                      </a:r>
                    </a:p>
                  </a:txBody>
                  <a:tcPr marL="25400" marR="50800" marT="1270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3CA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3CA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600"/>
                        </a:spcAft>
                      </a:pPr>
                      <a:r>
                        <a:rPr lang="en-US" sz="1400" b="1">
                          <a:solidFill>
                            <a:schemeClr val="tx1"/>
                          </a:solidFill>
                          <a:latin typeface="Arial"/>
                          <a:ea typeface="Times New Roman"/>
                        </a:rPr>
                        <a:t>F_USING_PRESSURE</a:t>
                      </a:r>
                    </a:p>
                  </a:txBody>
                  <a:tcPr marL="25400" marR="50800" marT="1270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3CA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3CA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600"/>
                        </a:spcAft>
                      </a:pPr>
                      <a:r>
                        <a:rPr lang="en-US" sz="1400" b="1">
                          <a:solidFill>
                            <a:schemeClr val="tx1"/>
                          </a:solidFill>
                          <a:latin typeface="Arial"/>
                          <a:ea typeface="Times New Roman"/>
                        </a:rPr>
                        <a:t>0x0008</a:t>
                      </a:r>
                    </a:p>
                  </a:txBody>
                  <a:tcPr marL="25400" marR="50800" marT="1270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3CA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3CA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600"/>
                        </a:spcAft>
                      </a:pPr>
                      <a:r>
                        <a:rPr lang="en-US" sz="1400" b="1">
                          <a:solidFill>
                            <a:schemeClr val="tx1"/>
                          </a:solidFill>
                          <a:latin typeface="Arial"/>
                          <a:ea typeface="Times New Roman"/>
                        </a:rPr>
                        <a:t>0x0000</a:t>
                      </a:r>
                    </a:p>
                  </a:txBody>
                  <a:tcPr marL="25400" marR="50800" marT="1270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3CA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3CA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600"/>
                        </a:spcAft>
                      </a:pPr>
                      <a:r>
                        <a:rPr lang="en-US" sz="1400" b="1">
                          <a:solidFill>
                            <a:schemeClr val="tx1"/>
                          </a:solidFill>
                          <a:latin typeface="Arial"/>
                          <a:ea typeface="Times New Roman"/>
                        </a:rPr>
                        <a:t>Temperature</a:t>
                      </a:r>
                    </a:p>
                  </a:txBody>
                  <a:tcPr marL="25400" marR="50800" marT="1270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3CA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600"/>
                        </a:spcAft>
                      </a:pPr>
                      <a:r>
                        <a:rPr lang="en-US" sz="1400" b="1">
                          <a:solidFill>
                            <a:schemeClr val="tx1"/>
                          </a:solidFill>
                          <a:latin typeface="Arial"/>
                          <a:ea typeface="Times New Roman"/>
                        </a:rPr>
                        <a:t>F_USING_TEMPERATURE</a:t>
                      </a:r>
                    </a:p>
                  </a:txBody>
                  <a:tcPr marL="25400" marR="50800" marT="1270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3CA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600"/>
                        </a:spcAft>
                      </a:pPr>
                      <a:r>
                        <a:rPr lang="en-US" sz="1400" b="1">
                          <a:solidFill>
                            <a:schemeClr val="tx1"/>
                          </a:solidFill>
                          <a:latin typeface="Arial"/>
                          <a:ea typeface="Times New Roman"/>
                        </a:rPr>
                        <a:t>0x0010</a:t>
                      </a:r>
                    </a:p>
                  </a:txBody>
                  <a:tcPr marL="25400" marR="50800" marT="1270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3CA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600"/>
                        </a:spcAft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Arial"/>
                          <a:ea typeface="Times New Roman"/>
                        </a:rPr>
                        <a:t>0x0000</a:t>
                      </a:r>
                    </a:p>
                  </a:txBody>
                  <a:tcPr marL="25400" marR="50800" marT="1270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3CA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0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  <p:transition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09"/>
  <p:tag name="MMPROD_UIDATA" val="&lt;database version=&quot;7.0&quot;&gt;&lt;object type=&quot;1&quot; unique_id=&quot;10001&quot;&gt;&lt;object type=&quot;8&quot; unique_id=&quot;10002&quot;&gt;&lt;/object&gt;&lt;object type=&quot;2&quot; unique_id=&quot;10003&quot;&gt;&lt;object type=&quot;3&quot; unique_id=&quot;10004&quot;&gt;&lt;property id=&quot;20148&quot; value=&quot;5&quot;/&gt;&lt;property id=&quot;20300&quot; value=&quot;Slide 1 - &amp;quot;Freescale PowerPoint Template&amp;quot;&quot;/&gt;&lt;property id=&quot;20307&quot; value=&quot;257&quot;/&gt;&lt;/object&gt;&lt;object type=&quot;3&quot; unique_id=&quot;10005&quot;&gt;&lt;property id=&quot;20148&quot; value=&quot;5&quot;/&gt;&lt;property id=&quot;20300&quot; value=&quot;Slide 2 - &amp;quot;Sample Slide: Text Only&amp;quot;&quot;/&gt;&lt;property id=&quot;20307&quot; value=&quot;260&quot;/&gt;&lt;/object&gt;&lt;object type=&quot;3&quot; unique_id=&quot;10006&quot;&gt;&lt;property id=&quot;20148&quot; value=&quot;5&quot;/&gt;&lt;property id=&quot;20300&quot; value=&quot;Slide 3 - &amp;quot;Sample Slide: Text + 1 Graphic&amp;quot;&quot;/&gt;&lt;property id=&quot;20307&quot; value=&quot;264&quot;/&gt;&lt;/object&gt;&lt;object type=&quot;3&quot; unique_id=&quot;10007&quot;&gt;&lt;property id=&quot;20148&quot; value=&quot;5&quot;/&gt;&lt;property id=&quot;20300&quot; value=&quot;Slide 4 - &amp;quot;Sample Slide: Text + 1 Graphic&amp;quot;&quot;/&gt;&lt;property id=&quot;20307&quot; value=&quot;265&quot;/&gt;&lt;/object&gt;&lt;object type=&quot;3&quot; unique_id=&quot;10008&quot;&gt;&lt;property id=&quot;20148&quot; value=&quot;5&quot;/&gt;&lt;property id=&quot;20300&quot; value=&quot;Slide 5 - &amp;quot;Sample Slide: Text + 2 Graphics&amp;quot;&quot;/&gt;&lt;property id=&quot;20307&quot; value=&quot;266&quot;/&gt;&lt;/object&gt;&lt;object type=&quot;3&quot; unique_id=&quot;10009&quot;&gt;&lt;property id=&quot;20148&quot; value=&quot;5&quot;/&gt;&lt;property id=&quot;20300&quot; value=&quot;Slide 6 - &amp;quot;Sample Slide: Text + 2 Graphics&amp;quot;&quot;/&gt;&lt;property id=&quot;20307&quot; value=&quot;267&quot;/&gt;&lt;/object&gt;&lt;object type=&quot;3&quot; unique_id=&quot;10010&quot;&gt;&lt;property id=&quot;20148&quot; value=&quot;5&quot;/&gt;&lt;property id=&quot;20300&quot; value=&quot;Slide 7 - &amp;quot;Sample Slide: Text + 3 Graphics&amp;quot;&quot;/&gt;&lt;property id=&quot;20307&quot; value=&quot;268&quot;/&gt;&lt;/object&gt;&lt;object type=&quot;3&quot; unique_id=&quot;10011&quot;&gt;&lt;property id=&quot;20148&quot; value=&quot;5&quot;/&gt;&lt;property id=&quot;20300&quot; value=&quot;Slide 8 - &amp;quot;Sample Slide: Text + 3 Graphics&amp;quot;&quot;/&gt;&lt;property id=&quot;20307&quot; value=&quot;269&quot;/&gt;&lt;/object&gt;&lt;object type=&quot;3&quot; unique_id=&quot;10012&quot;&gt;&lt;property id=&quot;20148&quot; value=&quot;5&quot;/&gt;&lt;property id=&quot;20300&quot; value=&quot;Slide 9 - &amp;quot;Sample Slide: Text and Logos&amp;quot;&quot;/&gt;&lt;property id=&quot;20307&quot; value=&quot;270&quot;/&gt;&lt;/object&gt;&lt;object type=&quot;3&quot; unique_id=&quot;10013&quot;&gt;&lt;property id=&quot;20148&quot; value=&quot;5&quot;/&gt;&lt;property id=&quot;20300&quot; value=&quot;Slide 10 - &amp;quot;Sample Slide: Text and Logos&amp;quot;&quot;/&gt;&lt;property id=&quot;20307&quot; value=&quot;271&quot;/&gt;&lt;/object&gt;&lt;object type=&quot;3&quot; unique_id=&quot;10014&quot;&gt;&lt;property id=&quot;20148&quot; value=&quot;5&quot;/&gt;&lt;property id=&quot;20300&quot; value=&quot;Slide 11 - &amp;quot;Sample Slide: Bar Graph&amp;quot;&quot;/&gt;&lt;property id=&quot;20307&quot; value=&quot;276&quot;/&gt;&lt;/object&gt;&lt;object type=&quot;3&quot; unique_id=&quot;10015&quot;&gt;&lt;property id=&quot;20148&quot; value=&quot;5&quot;/&gt;&lt;property id=&quot;20300&quot; value=&quot;Slide 12 - &amp;quot;Sample Slide: Bar Graph Quadrant&amp;quot;&quot;/&gt;&lt;property id=&quot;20307&quot; value=&quot;296&quot;/&gt;&lt;/object&gt;&lt;object type=&quot;3&quot; unique_id=&quot;10016&quot;&gt;&lt;property id=&quot;20148&quot; value=&quot;5&quot;/&gt;&lt;property id=&quot;20300&quot; value=&quot;Slide 13 - &amp;quot;Sample Slide: Pie Graph&amp;quot;&quot;/&gt;&lt;property id=&quot;20307&quot; value=&quot;277&quot;/&gt;&lt;/object&gt;&lt;object type=&quot;3&quot; unique_id=&quot;10017&quot;&gt;&lt;property id=&quot;20148&quot; value=&quot;5&quot;/&gt;&lt;property id=&quot;20300&quot; value=&quot;Slide 14 - &amp;quot;Sample Slide: Line Graph Quadrant&amp;quot;&quot;/&gt;&lt;property id=&quot;20307&quot; value=&quot;278&quot;/&gt;&lt;/object&gt;&lt;object type=&quot;3&quot; unique_id=&quot;10018&quot;&gt;&lt;property id=&quot;20148&quot; value=&quot;5&quot;/&gt;&lt;property id=&quot;20300&quot; value=&quot;Slide 15 - &amp;quot;Sample Slide: Line Graph&amp;quot;&quot;/&gt;&lt;property id=&quot;20307&quot; value=&quot;297&quot;/&gt;&lt;/object&gt;&lt;object type=&quot;3&quot; unique_id=&quot;10019&quot;&gt;&lt;property id=&quot;20148&quot; value=&quot;5&quot;/&gt;&lt;property id=&quot;20300&quot; value=&quot;Slide 16 - &amp;quot;Sample Slide: Diagram Slide&amp;quot;&quot;/&gt;&lt;property id=&quot;20307&quot; value=&quot;283&quot;/&gt;&lt;/object&gt;&lt;object type=&quot;3&quot; unique_id=&quot;10020&quot;&gt;&lt;property id=&quot;20148&quot; value=&quot;5&quot;/&gt;&lt;property id=&quot;20300&quot; value=&quot;Slide 17&quot;/&gt;&lt;property id=&quot;20307&quot; value=&quot;287&quot;/&gt;&lt;/object&gt;&lt;object type=&quot;3&quot; unique_id=&quot;10021&quot;&gt;&lt;property id=&quot;20148&quot; value=&quot;5&quot;/&gt;&lt;property id=&quot;20300&quot; value=&quot;Slide 18 - &amp;quot;Sample Slide: Text Treatments&amp;quot;&quot;/&gt;&lt;property id=&quot;20307&quot; value=&quot;289&quot;/&gt;&lt;/object&gt;&lt;object type=&quot;3&quot; unique_id=&quot;10022&quot;&gt;&lt;property id=&quot;20148&quot; value=&quot;5&quot;/&gt;&lt;property id=&quot;20300&quot; value=&quot;Slide 19 - &amp;quot;Sample Slide: Timeline&amp;quot;&quot;/&gt;&lt;property id=&quot;20307&quot; value=&quot;290&quot;/&gt;&lt;/object&gt;&lt;object type=&quot;3&quot; unique_id=&quot;10023&quot;&gt;&lt;property id=&quot;20148&quot; value=&quot;5&quot;/&gt;&lt;property id=&quot;20300&quot; value=&quot;Slide 20 - &amp;quot;Sample Slide: Timeline 2&amp;quot;&quot;/&gt;&lt;property id=&quot;20307&quot; value=&quot;294&quot;/&gt;&lt;/object&gt;&lt;object type=&quot;3&quot; unique_id=&quot;10024&quot;&gt;&lt;property id=&quot;20148&quot; value=&quot;5&quot;/&gt;&lt;property id=&quot;20300&quot; value=&quot;Slide 21 - &amp;quot;Sample Slide: Charts&amp;quot;&quot;/&gt;&lt;property id=&quot;20307&quot; value=&quot;295&quot;/&gt;&lt;/object&gt;&lt;object type=&quot;3&quot; unique_id=&quot;10025&quot;&gt;&lt;property id=&quot;20148&quot; value=&quot;5&quot;/&gt;&lt;property id=&quot;20300&quot; value=&quot;Slide 22 - &amp;quot;New Freescale Colors&amp;quot;&quot;/&gt;&lt;property id=&quot;20307&quot; value=&quot;293&quot;/&gt;&lt;/object&gt;&lt;object type=&quot;3&quot; unique_id=&quot;10026&quot;&gt;&lt;property id=&quot;20148&quot; value=&quot;5&quot;/&gt;&lt;property id=&quot;20300&quot; value=&quot;Slide 23 - &amp;quot;Sample Slide: Blank White Page&amp;quot;&quot;/&gt;&lt;property id=&quot;20307&quot; value=&quot;288&quot;/&gt;&lt;/object&gt;&lt;object type=&quot;3&quot; unique_id=&quot;10027&quot;&gt;&lt;property id=&quot;20148&quot; value=&quot;5&quot;/&gt;&lt;property id=&quot;20300&quot; value=&quot;Slide 24&quot;/&gt;&lt;property id=&quot;20307&quot; value=&quot;291&quot;/&gt;&lt;/object&gt;&lt;/object&gt;&lt;/object&gt;&lt;/database&gt;"/>
  <p:tag name="SECTOMILLISECCONVERTED" val="1"/>
</p:tagLst>
</file>

<file path=ppt/theme/theme1.xml><?xml version="1.0" encoding="utf-8"?>
<a:theme xmlns:a="http://schemas.openxmlformats.org/drawingml/2006/main" name="0_Master Content Slide">
  <a:themeElements>
    <a:clrScheme name="Custom 1">
      <a:dk1>
        <a:srgbClr val="000000"/>
      </a:dk1>
      <a:lt1>
        <a:sysClr val="window" lastClr="FFFFFF"/>
      </a:lt1>
      <a:dk2>
        <a:srgbClr val="969696"/>
      </a:dk2>
      <a:lt2>
        <a:srgbClr val="FFFFFF"/>
      </a:lt2>
      <a:accent1>
        <a:srgbClr val="F9B500"/>
      </a:accent1>
      <a:accent2>
        <a:srgbClr val="7BB1DB"/>
      </a:accent2>
      <a:accent3>
        <a:srgbClr val="C9D200"/>
      </a:accent3>
      <a:accent4>
        <a:srgbClr val="D54E12"/>
      </a:accent4>
      <a:accent5>
        <a:srgbClr val="A40044"/>
      </a:accent5>
      <a:accent6>
        <a:srgbClr val="979200"/>
      </a:accent6>
      <a:hlink>
        <a:srgbClr val="000000"/>
      </a:hlink>
      <a:folHlink>
        <a:srgbClr val="9ED3CA"/>
      </a:folHlink>
    </a:clrScheme>
    <a:fontScheme name="Master_PPT_Confident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2">
            <a:lumMod val="75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tx1"/>
          </a:solidFill>
          <a:headEnd type="none"/>
          <a:tailEnd type="arrow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91440" tIns="45720" rIns="91440" rtlCol="0" anchor="t">
        <a:noAutofit/>
      </a:bodyPr>
      <a:lstStyle>
        <a:defPPr>
          <a:defRPr sz="2200" dirty="0" smtClean="0">
            <a:solidFill>
              <a:schemeClr val="tx1"/>
            </a:solidFill>
          </a:defRPr>
        </a:defPPr>
      </a:lstStyle>
    </a:txDef>
  </a:objectDefaults>
  <a:extraClrSchemeLst>
    <a:extraClrScheme>
      <a:clrScheme name="Master_PPT_Confidential 1">
        <a:dk1>
          <a:srgbClr val="000000"/>
        </a:dk1>
        <a:lt1>
          <a:srgbClr val="FFFFFF"/>
        </a:lt1>
        <a:dk2>
          <a:srgbClr val="000000"/>
        </a:dk2>
        <a:lt2>
          <a:srgbClr val="DAD1C6"/>
        </a:lt2>
        <a:accent1>
          <a:srgbClr val="00608B"/>
        </a:accent1>
        <a:accent2>
          <a:srgbClr val="73BFD7"/>
        </a:accent2>
        <a:accent3>
          <a:srgbClr val="FFFFFF"/>
        </a:accent3>
        <a:accent4>
          <a:srgbClr val="000000"/>
        </a:accent4>
        <a:accent5>
          <a:srgbClr val="AAB6C4"/>
        </a:accent5>
        <a:accent6>
          <a:srgbClr val="68ADC3"/>
        </a:accent6>
        <a:hlink>
          <a:srgbClr val="998875"/>
        </a:hlink>
        <a:folHlink>
          <a:srgbClr val="C3CC51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0_ FSL Logo Slide">
  <a:themeElements>
    <a:clrScheme name="Custom 46">
      <a:dk1>
        <a:srgbClr val="000000"/>
      </a:dk1>
      <a:lt1>
        <a:sysClr val="window" lastClr="FFFFFF"/>
      </a:lt1>
      <a:dk2>
        <a:srgbClr val="969696"/>
      </a:dk2>
      <a:lt2>
        <a:srgbClr val="FFFFFF"/>
      </a:lt2>
      <a:accent1>
        <a:srgbClr val="F9B500"/>
      </a:accent1>
      <a:accent2>
        <a:srgbClr val="7BB1DB"/>
      </a:accent2>
      <a:accent3>
        <a:srgbClr val="C9D200"/>
      </a:accent3>
      <a:accent4>
        <a:srgbClr val="D54E12"/>
      </a:accent4>
      <a:accent5>
        <a:srgbClr val="A40044"/>
      </a:accent5>
      <a:accent6>
        <a:srgbClr val="979200"/>
      </a:accent6>
      <a:hlink>
        <a:srgbClr val="FFCF00"/>
      </a:hlink>
      <a:folHlink>
        <a:srgbClr val="9ED3CA"/>
      </a:folHlink>
    </a:clrScheme>
    <a:fontScheme name="1_Custom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7974</TotalTime>
  <Pages>0</Pages>
  <Words>6139</Words>
  <Characters>0</Characters>
  <Application>Microsoft Office PowerPoint</Application>
  <DocSecurity>0</DocSecurity>
  <PresentationFormat>On-screen Show (4:3)</PresentationFormat>
  <Lines>0</Lines>
  <Paragraphs>1380</Paragraphs>
  <Slides>127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127</vt:i4>
      </vt:variant>
    </vt:vector>
  </HeadingPairs>
  <TitlesOfParts>
    <vt:vector size="134" baseType="lpstr">
      <vt:lpstr>Arial</vt:lpstr>
      <vt:lpstr>Courier New</vt:lpstr>
      <vt:lpstr>Symbol</vt:lpstr>
      <vt:lpstr>Times New Roman</vt:lpstr>
      <vt:lpstr>Wingdings</vt:lpstr>
      <vt:lpstr>0_Master Content Slide</vt:lpstr>
      <vt:lpstr>10_ FSL Logo Slide</vt:lpstr>
      <vt:lpstr>Sensor Fusion for NXP Microcontrollers – Part 1</vt:lpstr>
      <vt:lpstr>Part 1 vs Part 2</vt:lpstr>
      <vt:lpstr>Part 1 Agenda</vt:lpstr>
      <vt:lpstr>Navigation Icons</vt:lpstr>
      <vt:lpstr>Documentation Included in the sensor fusion kit</vt:lpstr>
      <vt:lpstr>Sensors 101 </vt:lpstr>
      <vt:lpstr>An Accelerometer Measures Linear Acceleration plus Gravity</vt:lpstr>
      <vt:lpstr>What do we mean: Accelerometers measure linear acceleration plus gravity?</vt:lpstr>
      <vt:lpstr>Adding a gyroscope</vt:lpstr>
      <vt:lpstr>Adding a magnetometer</vt:lpstr>
      <vt:lpstr>As an aside...</vt:lpstr>
      <vt:lpstr>Adding a pressure sensor</vt:lpstr>
      <vt:lpstr>Pressure can give you an estimate of altitude </vt:lpstr>
      <vt:lpstr>Notice this is a log scale...</vt:lpstr>
      <vt:lpstr>Gyro Ready to active = 2/ODR + 10ms</vt:lpstr>
      <vt:lpstr>Sensor Strengths &amp; Weaknesses</vt:lpstr>
      <vt:lpstr>Additional observations</vt:lpstr>
      <vt:lpstr>Sensor types required as function of algorithm</vt:lpstr>
      <vt:lpstr>What is the sensor fusion library used for? </vt:lpstr>
      <vt:lpstr>What is the sensor fusion library used for? </vt:lpstr>
      <vt:lpstr>Why is this important?</vt:lpstr>
      <vt:lpstr>Sensor Fusion Data Flow for Consumer Devices</vt:lpstr>
      <vt:lpstr>NXP Sensor Fusion Version 7.00 </vt:lpstr>
      <vt:lpstr>Version 5.00 versus Version 7.xx</vt:lpstr>
      <vt:lpstr>Magnetic Calibration Tradeoffs between V5.00 and V7.xx Sensor Fusion</vt:lpstr>
      <vt:lpstr>Version 5.00 versus Version 7.xx</vt:lpstr>
      <vt:lpstr>http://www.nxp.com/sensorfusion</vt:lpstr>
      <vt:lpstr>Community Support for Sensor Fusion</vt:lpstr>
      <vt:lpstr>Supported Hardware and how to get it </vt:lpstr>
      <vt:lpstr>Required Hardware for V7.00 Sensor Fusion</vt:lpstr>
      <vt:lpstr>FRDM-STBC-AGM01 Sensor Shield</vt:lpstr>
      <vt:lpstr>FRDM-K22F Freedom Development Platform</vt:lpstr>
      <vt:lpstr>FRDM-K22F Features</vt:lpstr>
      <vt:lpstr>If you have a FRDM-K64F</vt:lpstr>
      <vt:lpstr>Open SDA</vt:lpstr>
      <vt:lpstr>OpenSDA Resources</vt:lpstr>
      <vt:lpstr>http://www.nxp.com/freedom</vt:lpstr>
      <vt:lpstr>Sensor Fusion Toolbox for Windows </vt:lpstr>
      <vt:lpstr>Sensor Fusion Toolbox for Windows</vt:lpstr>
      <vt:lpstr>Put your board flat on the table when starting up</vt:lpstr>
      <vt:lpstr>Time to wave the board around</vt:lpstr>
      <vt:lpstr>Now have magnetic calibration</vt:lpstr>
      <vt:lpstr>Sensors Tab</vt:lpstr>
      <vt:lpstr>Dynamics Tab</vt:lpstr>
      <vt:lpstr>Kalman Filter Tab</vt:lpstr>
      <vt:lpstr>Magnetics Tab</vt:lpstr>
      <vt:lpstr>Precision Accelerometer Tab</vt:lpstr>
      <vt:lpstr>Precise control of measurement angles is only required once: flat</vt:lpstr>
      <vt:lpstr>Inertial Navigations Systems Tab</vt:lpstr>
      <vt:lpstr>Sensor Fusion Toolbox for Android</vt:lpstr>
      <vt:lpstr>Sensor Fusion Toolbox for Android</vt:lpstr>
      <vt:lpstr>Download it Using Google Play</vt:lpstr>
      <vt:lpstr>Navigating the Android GUI</vt:lpstr>
      <vt:lpstr>More Utility Functions</vt:lpstr>
      <vt:lpstr>If you are using a FRDM-MULT2-B Board</vt:lpstr>
      <vt:lpstr>Sample Applications</vt:lpstr>
      <vt:lpstr>Data Collection</vt:lpstr>
      <vt:lpstr>The Freescale Sensor Fusion Toolbox Features by Platform</vt:lpstr>
      <vt:lpstr>Using the MCUXpresso Config Tools to generate a Version 7.00 sensor-fusion enabled SDK </vt:lpstr>
      <vt:lpstr>Getting the KSDK - https://mcuxpresso.nxp.com</vt:lpstr>
      <vt:lpstr>Create a New Configuration</vt:lpstr>
      <vt:lpstr>PowerPoint Presentation</vt:lpstr>
      <vt:lpstr>PowerPoint Presentation</vt:lpstr>
      <vt:lpstr>Hint</vt:lpstr>
      <vt:lpstr>After downloading and expanding the SDK</vt:lpstr>
      <vt:lpstr>Supported development tools and how to get them </vt:lpstr>
      <vt:lpstr>http://www.nxp.com/mcuxpresso</vt:lpstr>
      <vt:lpstr>Kinetis Design Studio : http://www.nxp.com/kds</vt:lpstr>
      <vt:lpstr>When Invoking KDS, you will be asked to select a workspace</vt:lpstr>
      <vt:lpstr>Close the welcome screen</vt:lpstr>
      <vt:lpstr>File-&gt;Import-&gt;Existing Projects Into Workspace</vt:lpstr>
      <vt:lpstr>You can now double click on one of the projects to open it.</vt:lpstr>
      <vt:lpstr>After clicking the hammer icon to build, you may have a few warnings…</vt:lpstr>
      <vt:lpstr>Run-&gt;Debug Configurations</vt:lpstr>
      <vt:lpstr>Uncheck the “Enable SWO” checkbox on the Startup Tab.  Then click the “Debug” button</vt:lpstr>
      <vt:lpstr>Your program has been downloaded , is paused at the start of execution and is ready to run/debug</vt:lpstr>
      <vt:lpstr>Version 7.00 sensor fusion library structure </vt:lpstr>
      <vt:lpstr>PowerPoint Presentation</vt:lpstr>
      <vt:lpstr>Primary Subsystems and Associated Peripherals</vt:lpstr>
      <vt:lpstr>Example: FRDM-K64F and FRDM-FXS-MULT2-B / peripheral assignments </vt:lpstr>
      <vt:lpstr>Observations</vt:lpstr>
      <vt:lpstr>IDE Road trip- Pause here to interactively review a project</vt:lpstr>
      <vt:lpstr>Sensor Fusion File Structure Within the SDK</vt:lpstr>
      <vt:lpstr>Various gory details</vt:lpstr>
      <vt:lpstr>What to look for in the sources directory</vt:lpstr>
      <vt:lpstr>What to look for in the sources directory</vt:lpstr>
      <vt:lpstr>Examples of Other Important Files</vt:lpstr>
      <vt:lpstr>PowerPoint Presentation</vt:lpstr>
      <vt:lpstr>PowerPoint Presentation</vt:lpstr>
      <vt:lpstr>Status SubSystem States</vt:lpstr>
      <vt:lpstr>Frame of Reference Variations</vt:lpstr>
      <vt:lpstr>Sensor Drivers</vt:lpstr>
      <vt:lpstr>Foundation Functions for Drivers Include:</vt:lpstr>
      <vt:lpstr>Multi-Rate Data Consumption</vt:lpstr>
      <vt:lpstr>Importance of the Hardware Abstraction Layer</vt:lpstr>
      <vt:lpstr>Core Functions</vt:lpstr>
      <vt:lpstr>Selecting Your Frame of Reference in board.h</vt:lpstr>
      <vt:lpstr>Algorithm Selection Fields in build.h</vt:lpstr>
      <vt:lpstr>Sensor selection fields in build.h</vt:lpstr>
      <vt:lpstr>Selecting Sensor Sample Rates and FIFO Sizes in Board.h</vt:lpstr>
      <vt:lpstr>Bare Metal Sensor Fusion</vt:lpstr>
      <vt:lpstr>Bare Metal Sensor Fusion - #includes</vt:lpstr>
      <vt:lpstr>Bare Metal Sensor Fusion – Global Definitions</vt:lpstr>
      <vt:lpstr>Bare Metal Sensor Fusion – Initialization in main()</vt:lpstr>
      <vt:lpstr>Bare Metal Sensor Fusion – main() loop</vt:lpstr>
      <vt:lpstr>FreeRTOS sensor fusion</vt:lpstr>
      <vt:lpstr>FreeRTOS Sensor Fusion - #includes</vt:lpstr>
      <vt:lpstr>FreeRTOS Sensor Fusion – Global Definitions</vt:lpstr>
      <vt:lpstr>FreeRTOS Sensor Fusion – main() page 1</vt:lpstr>
      <vt:lpstr>FreeRTOS Sensor Fusion – main() page 2</vt:lpstr>
      <vt:lpstr>FreeRTOS Sensor Fusion – read_task()</vt:lpstr>
      <vt:lpstr>FreeRTOS Sensor Fusion – fusion_task()</vt:lpstr>
      <vt:lpstr>Implementing Fusion Standby Mode</vt:lpstr>
      <vt:lpstr>Fusion Standby Mode</vt:lpstr>
      <vt:lpstr>motionCheck() Function</vt:lpstr>
      <vt:lpstr>main() and read_sensors() are unaffected</vt:lpstr>
      <vt:lpstr>fusion_task() modifications continued…</vt:lpstr>
      <vt:lpstr>fusion_task() modifications completed</vt:lpstr>
      <vt:lpstr>Topics for Another Day</vt:lpstr>
      <vt:lpstr>Topics for another day</vt:lpstr>
      <vt:lpstr>Part 1 Agenda - Review</vt:lpstr>
      <vt:lpstr>IAR Update / Installation within NXP</vt:lpstr>
      <vt:lpstr>The 3-Axis Tilt Algorithm Returns the Same Value for all 4 Variations Below</vt:lpstr>
      <vt:lpstr>Legend For Couple Slides…</vt:lpstr>
      <vt:lpstr>PowerPoint Presentation</vt:lpstr>
      <vt:lpstr>9-axis accel + mag + gyro Complementary Indirect Kalman Filter</vt:lpstr>
      <vt:lpstr>PowerPoint Presentation</vt:lpstr>
    </vt:vector>
  </TitlesOfParts>
  <Company>Free Scale</Company>
  <LinksUpToDate>false</LinksUpToDate>
  <CharactersWithSpaces>0</CharactersWithSpaces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NXP Powerpoint template confidential 4:3 Ratio</dc:title>
  <dc:creator>rls02c</dc:creator>
  <cp:lastModifiedBy>Stanley Mike-RMPE01</cp:lastModifiedBy>
  <cp:revision>507</cp:revision>
  <dcterms:created xsi:type="dcterms:W3CDTF">2012-11-14T23:25:03Z</dcterms:created>
  <dcterms:modified xsi:type="dcterms:W3CDTF">2017-05-27T20:22:01Z</dcterms:modified>
</cp:coreProperties>
</file>